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82" r:id="rId1"/>
    <p:sldMasterId id="2147483799" r:id="rId2"/>
  </p:sldMasterIdLst>
  <p:notesMasterIdLst>
    <p:notesMasterId r:id="rId137"/>
  </p:notesMasterIdLst>
  <p:sldIdLst>
    <p:sldId id="256" r:id="rId3"/>
    <p:sldId id="282" r:id="rId4"/>
    <p:sldId id="291" r:id="rId5"/>
    <p:sldId id="281" r:id="rId6"/>
    <p:sldId id="376" r:id="rId7"/>
    <p:sldId id="258" r:id="rId8"/>
    <p:sldId id="417" r:id="rId9"/>
    <p:sldId id="261" r:id="rId10"/>
    <p:sldId id="288" r:id="rId11"/>
    <p:sldId id="257" r:id="rId12"/>
    <p:sldId id="283" r:id="rId13"/>
    <p:sldId id="259" r:id="rId14"/>
    <p:sldId id="286" r:id="rId15"/>
    <p:sldId id="292" r:id="rId16"/>
    <p:sldId id="295" r:id="rId17"/>
    <p:sldId id="303" r:id="rId18"/>
    <p:sldId id="308" r:id="rId19"/>
    <p:sldId id="309" r:id="rId20"/>
    <p:sldId id="298" r:id="rId21"/>
    <p:sldId id="293" r:id="rId22"/>
    <p:sldId id="294" r:id="rId23"/>
    <p:sldId id="302" r:id="rId24"/>
    <p:sldId id="296" r:id="rId25"/>
    <p:sldId id="299" r:id="rId26"/>
    <p:sldId id="310" r:id="rId27"/>
    <p:sldId id="313" r:id="rId28"/>
    <p:sldId id="311" r:id="rId29"/>
    <p:sldId id="314" r:id="rId30"/>
    <p:sldId id="312" r:id="rId31"/>
    <p:sldId id="315" r:id="rId32"/>
    <p:sldId id="422" r:id="rId33"/>
    <p:sldId id="423" r:id="rId34"/>
    <p:sldId id="326" r:id="rId35"/>
    <p:sldId id="424" r:id="rId36"/>
    <p:sldId id="301" r:id="rId37"/>
    <p:sldId id="306" r:id="rId38"/>
    <p:sldId id="285" r:id="rId39"/>
    <p:sldId id="284" r:id="rId40"/>
    <p:sldId id="290" r:id="rId41"/>
    <p:sldId id="319" r:id="rId42"/>
    <p:sldId id="321" r:id="rId43"/>
    <p:sldId id="322" r:id="rId44"/>
    <p:sldId id="323" r:id="rId45"/>
    <p:sldId id="320" r:id="rId46"/>
    <p:sldId id="324" r:id="rId47"/>
    <p:sldId id="327" r:id="rId48"/>
    <p:sldId id="289" r:id="rId49"/>
    <p:sldId id="328" r:id="rId50"/>
    <p:sldId id="262" r:id="rId51"/>
    <p:sldId id="377" r:id="rId52"/>
    <p:sldId id="378" r:id="rId53"/>
    <p:sldId id="381" r:id="rId54"/>
    <p:sldId id="382" r:id="rId55"/>
    <p:sldId id="383" r:id="rId56"/>
    <p:sldId id="384" r:id="rId57"/>
    <p:sldId id="385" r:id="rId58"/>
    <p:sldId id="268" r:id="rId59"/>
    <p:sldId id="307" r:id="rId60"/>
    <p:sldId id="304" r:id="rId61"/>
    <p:sldId id="305" r:id="rId62"/>
    <p:sldId id="411" r:id="rId63"/>
    <p:sldId id="412" r:id="rId64"/>
    <p:sldId id="425" r:id="rId65"/>
    <p:sldId id="269" r:id="rId66"/>
    <p:sldId id="343" r:id="rId67"/>
    <p:sldId id="344" r:id="rId68"/>
    <p:sldId id="345" r:id="rId69"/>
    <p:sldId id="265" r:id="rId70"/>
    <p:sldId id="329" r:id="rId71"/>
    <p:sldId id="264" r:id="rId72"/>
    <p:sldId id="330" r:id="rId73"/>
    <p:sldId id="393" r:id="rId74"/>
    <p:sldId id="332" r:id="rId75"/>
    <p:sldId id="395" r:id="rId76"/>
    <p:sldId id="333" r:id="rId77"/>
    <p:sldId id="334" r:id="rId78"/>
    <p:sldId id="335" r:id="rId79"/>
    <p:sldId id="396" r:id="rId80"/>
    <p:sldId id="397" r:id="rId81"/>
    <p:sldId id="398" r:id="rId82"/>
    <p:sldId id="407" r:id="rId83"/>
    <p:sldId id="336" r:id="rId84"/>
    <p:sldId id="362" r:id="rId85"/>
    <p:sldId id="364" r:id="rId86"/>
    <p:sldId id="413" r:id="rId87"/>
    <p:sldId id="416" r:id="rId88"/>
    <p:sldId id="365" r:id="rId89"/>
    <p:sldId id="366" r:id="rId90"/>
    <p:sldId id="369" r:id="rId91"/>
    <p:sldId id="414" r:id="rId92"/>
    <p:sldId id="415" r:id="rId93"/>
    <p:sldId id="418" r:id="rId94"/>
    <p:sldId id="419" r:id="rId95"/>
    <p:sldId id="331" r:id="rId96"/>
    <p:sldId id="420" r:id="rId97"/>
    <p:sldId id="337" r:id="rId98"/>
    <p:sldId id="400" r:id="rId99"/>
    <p:sldId id="401" r:id="rId100"/>
    <p:sldId id="403" r:id="rId101"/>
    <p:sldId id="404" r:id="rId102"/>
    <p:sldId id="405" r:id="rId103"/>
    <p:sldId id="350" r:id="rId104"/>
    <p:sldId id="408" r:id="rId105"/>
    <p:sldId id="409" r:id="rId106"/>
    <p:sldId id="410" r:id="rId107"/>
    <p:sldId id="317" r:id="rId108"/>
    <p:sldId id="346" r:id="rId109"/>
    <p:sldId id="394" r:id="rId110"/>
    <p:sldId id="347" r:id="rId111"/>
    <p:sldId id="348" r:id="rId112"/>
    <p:sldId id="349" r:id="rId113"/>
    <p:sldId id="352" r:id="rId114"/>
    <p:sldId id="353" r:id="rId115"/>
    <p:sldId id="355" r:id="rId116"/>
    <p:sldId id="356" r:id="rId117"/>
    <p:sldId id="357" r:id="rId118"/>
    <p:sldId id="358" r:id="rId119"/>
    <p:sldId id="359" r:id="rId120"/>
    <p:sldId id="360" r:id="rId121"/>
    <p:sldId id="361" r:id="rId122"/>
    <p:sldId id="370" r:id="rId123"/>
    <p:sldId id="371" r:id="rId124"/>
    <p:sldId id="372" r:id="rId125"/>
    <p:sldId id="373" r:id="rId126"/>
    <p:sldId id="374" r:id="rId127"/>
    <p:sldId id="379" r:id="rId128"/>
    <p:sldId id="380" r:id="rId129"/>
    <p:sldId id="386" r:id="rId130"/>
    <p:sldId id="387" r:id="rId131"/>
    <p:sldId id="388" r:id="rId132"/>
    <p:sldId id="421" r:id="rId133"/>
    <p:sldId id="389" r:id="rId134"/>
    <p:sldId id="390" r:id="rId135"/>
    <p:sldId id="392" r:id="rId136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dex" id="{5010EACB-4FB3-4870-91D0-AD42A336433F}">
          <p14:sldIdLst>
            <p14:sldId id="256"/>
            <p14:sldId id="282"/>
          </p14:sldIdLst>
        </p14:section>
        <p14:section name="RWD" id="{25B4035A-C0B5-4496-87F7-A26866991C84}">
          <p14:sldIdLst>
            <p14:sldId id="291"/>
            <p14:sldId id="281"/>
            <p14:sldId id="376"/>
          </p14:sldIdLst>
        </p14:section>
        <p14:section name="HTML5" id="{E29E29BE-1D89-4676-98F1-38564DF951DE}">
          <p14:sldIdLst>
            <p14:sldId id="258"/>
            <p14:sldId id="417"/>
            <p14:sldId id="261"/>
            <p14:sldId id="288"/>
            <p14:sldId id="257"/>
            <p14:sldId id="283"/>
            <p14:sldId id="259"/>
            <p14:sldId id="286"/>
            <p14:sldId id="292"/>
            <p14:sldId id="295"/>
            <p14:sldId id="303"/>
            <p14:sldId id="308"/>
            <p14:sldId id="309"/>
            <p14:sldId id="298"/>
            <p14:sldId id="293"/>
            <p14:sldId id="294"/>
            <p14:sldId id="302"/>
            <p14:sldId id="296"/>
            <p14:sldId id="299"/>
            <p14:sldId id="310"/>
            <p14:sldId id="313"/>
            <p14:sldId id="311"/>
            <p14:sldId id="314"/>
            <p14:sldId id="312"/>
            <p14:sldId id="315"/>
            <p14:sldId id="422"/>
            <p14:sldId id="423"/>
            <p14:sldId id="326"/>
            <p14:sldId id="424"/>
            <p14:sldId id="301"/>
            <p14:sldId id="306"/>
          </p14:sldIdLst>
        </p14:section>
        <p14:section name="實作HTML5" id="{D6878EC2-95A9-4877-8ECA-1DF4FBF90B85}">
          <p14:sldIdLst>
            <p14:sldId id="285"/>
            <p14:sldId id="284"/>
            <p14:sldId id="290"/>
            <p14:sldId id="319"/>
            <p14:sldId id="321"/>
            <p14:sldId id="322"/>
            <p14:sldId id="323"/>
            <p14:sldId id="320"/>
            <p14:sldId id="324"/>
            <p14:sldId id="327"/>
            <p14:sldId id="289"/>
            <p14:sldId id="328"/>
          </p14:sldIdLst>
        </p14:section>
        <p14:section name="CSS" id="{6DF3C06E-9ED5-4E05-ADDE-DBF1A909D35A}">
          <p14:sldIdLst>
            <p14:sldId id="262"/>
            <p14:sldId id="377"/>
            <p14:sldId id="378"/>
            <p14:sldId id="381"/>
            <p14:sldId id="382"/>
            <p14:sldId id="383"/>
            <p14:sldId id="384"/>
            <p14:sldId id="385"/>
            <p14:sldId id="268"/>
            <p14:sldId id="307"/>
            <p14:sldId id="304"/>
            <p14:sldId id="305"/>
            <p14:sldId id="411"/>
            <p14:sldId id="412"/>
            <p14:sldId id="425"/>
          </p14:sldIdLst>
        </p14:section>
        <p14:section name="CSS Media Queries" id="{EA1A927E-2CA2-4378-8D53-002325D5D7A8}">
          <p14:sldIdLst>
            <p14:sldId id="269"/>
            <p14:sldId id="343"/>
            <p14:sldId id="344"/>
            <p14:sldId id="345"/>
          </p14:sldIdLst>
        </p14:section>
        <p14:section name="Bootstrap" id="{6151AF41-5235-4863-AC1C-163B0187BCCC}">
          <p14:sldIdLst>
            <p14:sldId id="265"/>
            <p14:sldId id="329"/>
            <p14:sldId id="264"/>
            <p14:sldId id="330"/>
            <p14:sldId id="393"/>
            <p14:sldId id="332"/>
            <p14:sldId id="395"/>
            <p14:sldId id="333"/>
            <p14:sldId id="334"/>
            <p14:sldId id="335"/>
            <p14:sldId id="396"/>
            <p14:sldId id="397"/>
            <p14:sldId id="398"/>
            <p14:sldId id="407"/>
            <p14:sldId id="336"/>
            <p14:sldId id="362"/>
            <p14:sldId id="364"/>
            <p14:sldId id="413"/>
            <p14:sldId id="416"/>
            <p14:sldId id="365"/>
            <p14:sldId id="366"/>
            <p14:sldId id="369"/>
            <p14:sldId id="414"/>
            <p14:sldId id="415"/>
            <p14:sldId id="418"/>
            <p14:sldId id="419"/>
            <p14:sldId id="331"/>
            <p14:sldId id="420"/>
            <p14:sldId id="337"/>
            <p14:sldId id="400"/>
            <p14:sldId id="401"/>
            <p14:sldId id="403"/>
            <p14:sldId id="404"/>
            <p14:sldId id="405"/>
            <p14:sldId id="350"/>
            <p14:sldId id="408"/>
            <p14:sldId id="409"/>
            <p14:sldId id="410"/>
          </p14:sldIdLst>
        </p14:section>
        <p14:section name="實作Bootstrap" id="{8F1DFED9-F9D7-4663-BA7E-A82D33F4E3C3}">
          <p14:sldIdLst>
            <p14:sldId id="317"/>
            <p14:sldId id="346"/>
            <p14:sldId id="394"/>
            <p14:sldId id="347"/>
            <p14:sldId id="348"/>
            <p14:sldId id="349"/>
            <p14:sldId id="352"/>
            <p14:sldId id="353"/>
            <p14:sldId id="355"/>
            <p14:sldId id="356"/>
            <p14:sldId id="357"/>
            <p14:sldId id="358"/>
            <p14:sldId id="359"/>
            <p14:sldId id="360"/>
            <p14:sldId id="361"/>
            <p14:sldId id="370"/>
            <p14:sldId id="371"/>
            <p14:sldId id="372"/>
            <p14:sldId id="373"/>
            <p14:sldId id="374"/>
            <p14:sldId id="379"/>
            <p14:sldId id="380"/>
            <p14:sldId id="386"/>
            <p14:sldId id="387"/>
            <p14:sldId id="388"/>
            <p14:sldId id="421"/>
            <p14:sldId id="389"/>
            <p14:sldId id="390"/>
          </p14:sldIdLst>
        </p14:section>
        <p14:section name="End" id="{20B4EB44-4719-4006-BE6E-1228BFA6D8B3}">
          <p14:sldIdLst>
            <p14:sldId id="39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CC6600"/>
    <a:srgbClr val="FFFFFF"/>
    <a:srgbClr val="000000"/>
    <a:srgbClr val="FF9900"/>
    <a:srgbClr val="E39F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淺色樣式 1 - 輔色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368" autoAdjust="0"/>
    <p:restoredTop sz="95662" autoAdjust="0"/>
  </p:normalViewPr>
  <p:slideViewPr>
    <p:cSldViewPr snapToGrid="0">
      <p:cViewPr varScale="1">
        <p:scale>
          <a:sx n="105" d="100"/>
          <a:sy n="105" d="100"/>
        </p:scale>
        <p:origin x="78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63" Type="http://schemas.openxmlformats.org/officeDocument/2006/relationships/slide" Target="slides/slide61.xml"/><Relationship Id="rId84" Type="http://schemas.openxmlformats.org/officeDocument/2006/relationships/slide" Target="slides/slide82.xml"/><Relationship Id="rId138" Type="http://schemas.openxmlformats.org/officeDocument/2006/relationships/presProps" Target="presProps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28" Type="http://schemas.openxmlformats.org/officeDocument/2006/relationships/slide" Target="slides/slide126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18" Type="http://schemas.openxmlformats.org/officeDocument/2006/relationships/slide" Target="slides/slide116.xml"/><Relationship Id="rId134" Type="http://schemas.openxmlformats.org/officeDocument/2006/relationships/slide" Target="slides/slide132.xml"/><Relationship Id="rId139" Type="http://schemas.openxmlformats.org/officeDocument/2006/relationships/viewProps" Target="viewProps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124" Type="http://schemas.openxmlformats.org/officeDocument/2006/relationships/slide" Target="slides/slide122.xml"/><Relationship Id="rId129" Type="http://schemas.openxmlformats.org/officeDocument/2006/relationships/slide" Target="slides/slide127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4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119" Type="http://schemas.openxmlformats.org/officeDocument/2006/relationships/slide" Target="slides/slide117.xml"/><Relationship Id="rId44" Type="http://schemas.openxmlformats.org/officeDocument/2006/relationships/slide" Target="slides/slide42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130" Type="http://schemas.openxmlformats.org/officeDocument/2006/relationships/slide" Target="slides/slide128.xml"/><Relationship Id="rId135" Type="http://schemas.openxmlformats.org/officeDocument/2006/relationships/slide" Target="slides/slide133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slide" Target="slides/slide118.xml"/><Relationship Id="rId125" Type="http://schemas.openxmlformats.org/officeDocument/2006/relationships/slide" Target="slides/slide123.xml"/><Relationship Id="rId141" Type="http://schemas.openxmlformats.org/officeDocument/2006/relationships/tableStyles" Target="tableStyle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131" Type="http://schemas.openxmlformats.org/officeDocument/2006/relationships/slide" Target="slides/slide129.xml"/><Relationship Id="rId136" Type="http://schemas.openxmlformats.org/officeDocument/2006/relationships/slide" Target="slides/slide134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137" Type="http://schemas.openxmlformats.org/officeDocument/2006/relationships/notesMaster" Target="notesMasters/notes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slide" Target="slides/slide130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27" Type="http://schemas.openxmlformats.org/officeDocument/2006/relationships/slide" Target="slides/slide12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26" Type="http://schemas.openxmlformats.org/officeDocument/2006/relationships/slide" Target="slides/slide24.xml"/><Relationship Id="rId47" Type="http://schemas.openxmlformats.org/officeDocument/2006/relationships/slide" Target="slides/slide45.xml"/><Relationship Id="rId68" Type="http://schemas.openxmlformats.org/officeDocument/2006/relationships/slide" Target="slides/slide66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slide" Target="slides/slide131.xml"/><Relationship Id="rId16" Type="http://schemas.openxmlformats.org/officeDocument/2006/relationships/slide" Target="slides/slide1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CE45A2-F6ED-43EC-AD44-2D14C4158C3E}" type="datetimeFigureOut">
              <a:rPr lang="zh-TW" altLang="en-US" smtClean="0"/>
              <a:t>2021/5/4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DCAA59-A592-4F97-AC04-36B5E933AF7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212321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DCAA59-A592-4F97-AC04-36B5E933AF72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819302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DCAA59-A592-4F97-AC04-36B5E933AF72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206490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DCAA59-A592-4F97-AC04-36B5E933AF72}" type="slidenum">
              <a:rPr lang="zh-TW" altLang="en-US" smtClean="0"/>
              <a:t>107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104284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DCAA59-A592-4F97-AC04-36B5E933AF72}" type="slidenum">
              <a:rPr lang="zh-TW" altLang="en-US" smtClean="0"/>
              <a:t>108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107751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2C8FE2-E481-4175-9E93-F5DA09275926}" type="datetime1">
              <a:rPr lang="zh-TW" altLang="en-US" smtClean="0"/>
              <a:t>2021/5/4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Taiwan Power Company</a:t>
            </a:r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5F801-F91F-44F6-9E20-D4B06AE8B15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421291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A7FB2D-C4CC-4BCE-951A-ADE9DF9CC71D}" type="datetime1">
              <a:rPr lang="zh-TW" altLang="en-US" smtClean="0"/>
              <a:t>2021/5/4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Taiwan Power Company</a:t>
            </a:r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5F801-F91F-44F6-9E20-D4B06AE8B15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244400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35E2D6-F11F-49CE-9D72-4F3F04F26592}" type="datetime1">
              <a:rPr lang="zh-TW" altLang="en-US" smtClean="0"/>
              <a:t>2021/5/4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Taiwan Power Company</a:t>
            </a:r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5F801-F91F-44F6-9E20-D4B06AE8B157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700597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75519-A8D3-436D-93A4-2CFE62617693}" type="datetime1">
              <a:rPr lang="zh-TW" altLang="en-US" smtClean="0"/>
              <a:t>2021/5/4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Taiwan Power Company</a:t>
            </a:r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5F801-F91F-44F6-9E20-D4B06AE8B15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447045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83CCEE-592D-4BB7-BD59-8969A73AE0FD}" type="datetime1">
              <a:rPr lang="zh-TW" altLang="en-US" smtClean="0"/>
              <a:t>2021/5/4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Taiwan Power Company</a:t>
            </a:r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5F801-F91F-44F6-9E20-D4B06AE8B157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337104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FC7F8-8182-4859-BE0F-71DE88BBD6BC}" type="datetime1">
              <a:rPr lang="zh-TW" altLang="en-US" smtClean="0"/>
              <a:t>2021/5/4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Taiwan Power Company</a:t>
            </a:r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5F801-F91F-44F6-9E20-D4B06AE8B15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852364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5B30D-5102-4DD0-ADC3-DFCB47DFE550}" type="datetime1">
              <a:rPr lang="zh-TW" altLang="en-US" smtClean="0"/>
              <a:t>2021/5/4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Taiwan Power Company</a:t>
            </a:r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5F801-F91F-44F6-9E20-D4B06AE8B15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7302026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4DE3E6-4404-4FAF-B8D4-A9653972720E}" type="datetime1">
              <a:rPr lang="zh-TW" altLang="en-US" smtClean="0"/>
              <a:t>2021/5/4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Taiwan Power Company</a:t>
            </a:r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5F801-F91F-44F6-9E20-D4B06AE8B15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883294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03AF2-C169-457F-802C-62D1AEFE8E10}" type="datetime1">
              <a:rPr lang="zh-TW" altLang="en-US" smtClean="0"/>
              <a:t>2021/5/4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Taiwan Power Company</a:t>
            </a:r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5F801-F91F-44F6-9E20-D4B06AE8B15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4790214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7731F9-997B-4A55-BBA2-D608BC9507EB}" type="datetime1">
              <a:rPr lang="zh-TW" altLang="en-US" smtClean="0"/>
              <a:t>2021/5/4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Taiwan Power Company</a:t>
            </a:r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5F801-F91F-44F6-9E20-D4B06AE8B15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6432262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56A69E-8ED1-4690-9CD9-3DA1872314AB}" type="datetime1">
              <a:rPr lang="zh-TW" altLang="en-US" smtClean="0"/>
              <a:t>2021/5/4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Taiwan Power Company</a:t>
            </a:r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5F801-F91F-44F6-9E20-D4B06AE8B15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252581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0ECEE9-9903-4FA1-AA7F-D8E6F683148A}" type="datetime1">
              <a:rPr lang="zh-TW" altLang="en-US" smtClean="0"/>
              <a:t>2021/5/4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Taiwan Power Company</a:t>
            </a:r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5F801-F91F-44F6-9E20-D4B06AE8B15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553487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0DE00-62E7-4E53-BDB4-26CABA776FA6}" type="datetime1">
              <a:rPr lang="zh-TW" altLang="en-US" smtClean="0"/>
              <a:t>2021/5/4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Taiwan Power Company</a:t>
            </a:r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5F801-F91F-44F6-9E20-D4B06AE8B15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8268607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8E3D4-653F-4AB1-B41F-97F206894D67}" type="datetime1">
              <a:rPr lang="zh-TW" altLang="en-US" smtClean="0"/>
              <a:t>2021/5/4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Taiwan Power Company</a:t>
            </a:r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5F801-F91F-44F6-9E20-D4B06AE8B15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2764569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62AC2-D8DF-4BE5-B777-A8D259793DC8}" type="datetime1">
              <a:rPr lang="zh-TW" altLang="en-US" smtClean="0"/>
              <a:t>2021/5/4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Taiwan Power Company</a:t>
            </a:r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5F801-F91F-44F6-9E20-D4B06AE8B15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0043997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88EA7-DF06-4376-B6E3-E84D6ACFAC2E}" type="datetime1">
              <a:rPr lang="zh-TW" altLang="en-US" smtClean="0"/>
              <a:t>2021/5/4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Taiwan Power Company</a:t>
            </a:r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5F801-F91F-44F6-9E20-D4B06AE8B15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5607477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FBF571-9B71-44B6-98BD-7235EC1E2879}" type="datetime1">
              <a:rPr lang="zh-TW" altLang="en-US" smtClean="0"/>
              <a:t>2021/5/4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Taiwan Power Company</a:t>
            </a:r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5F801-F91F-44F6-9E20-D4B06AE8B15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2189655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85F97-6344-4A18-B2EE-1FD9A3E1E07A}" type="datetime1">
              <a:rPr lang="zh-TW" altLang="en-US" smtClean="0"/>
              <a:t>2021/5/4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Taiwan Power Company</a:t>
            </a:r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5F801-F91F-44F6-9E20-D4B06AE8B15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8369110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EDFF56-3F84-4DC4-816B-DEF4D6B3AE73}" type="datetime1">
              <a:rPr lang="zh-TW" altLang="en-US" smtClean="0"/>
              <a:t>2021/5/4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Taiwan Power Company</a:t>
            </a:r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5F801-F91F-44F6-9E20-D4B06AE8B15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6876281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0A4585-761E-400B-BE51-41600EBC71E9}" type="datetime1">
              <a:rPr lang="zh-TW" altLang="en-US" smtClean="0"/>
              <a:t>2021/5/4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Taiwan Power Company</a:t>
            </a:r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5F801-F91F-44F6-9E20-D4B06AE8B157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508044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3BEA7-7574-48CC-BD6C-1C298DEB598E}" type="datetime1">
              <a:rPr lang="zh-TW" altLang="en-US" smtClean="0"/>
              <a:t>2021/5/4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Taiwan Power Company</a:t>
            </a:r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5F801-F91F-44F6-9E20-D4B06AE8B15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5065350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C674F-1CD6-4FF2-A0E5-D002DD2DE6BD}" type="datetime1">
              <a:rPr lang="zh-TW" altLang="en-US" smtClean="0"/>
              <a:t>2021/5/4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Taiwan Power Company</a:t>
            </a:r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5F801-F91F-44F6-9E20-D4B06AE8B157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18078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C1F3B-7CA1-4E9B-87FD-E68ECD0F4D9D}" type="datetime1">
              <a:rPr lang="zh-TW" altLang="en-US" smtClean="0"/>
              <a:t>2021/5/4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Taiwan Power Company</a:t>
            </a:r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5F801-F91F-44F6-9E20-D4B06AE8B15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797995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DA03A-D780-4995-B38D-DA9DFBEB28E0}" type="datetime1">
              <a:rPr lang="zh-TW" altLang="en-US" smtClean="0"/>
              <a:t>2021/5/4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Taiwan Power Company</a:t>
            </a:r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5F801-F91F-44F6-9E20-D4B06AE8B15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489369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4280BF-0338-42B9-8381-CD78E07A37E0}" type="datetime1">
              <a:rPr lang="zh-TW" altLang="en-US" smtClean="0"/>
              <a:t>2021/5/4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Taiwan Power Company</a:t>
            </a:r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5F801-F91F-44F6-9E20-D4B06AE8B15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0455974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E5A3A7-D85C-4E30-AB6A-4A42819730B6}" type="datetime1">
              <a:rPr lang="zh-TW" altLang="en-US" smtClean="0"/>
              <a:t>2021/5/4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Taiwan Power Company</a:t>
            </a:r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5F801-F91F-44F6-9E20-D4B06AE8B15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212718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3DBA9-2FC3-411C-BFC7-B92DC2823603}" type="datetime1">
              <a:rPr lang="zh-TW" altLang="en-US" smtClean="0"/>
              <a:t>2021/5/4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Taiwan Power Company</a:t>
            </a:r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5F801-F91F-44F6-9E20-D4B06AE8B15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715743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A3A88-BC84-42EF-81CB-07C4683A0384}" type="datetime1">
              <a:rPr lang="zh-TW" altLang="en-US" smtClean="0"/>
              <a:t>2021/5/4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Taiwan Power Company</a:t>
            </a:r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5F801-F91F-44F6-9E20-D4B06AE8B15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77358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2CFE6-BDF9-4A03-83DF-661814B24B80}" type="datetime1">
              <a:rPr lang="zh-TW" altLang="en-US" smtClean="0"/>
              <a:t>2021/5/4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Taiwan Power Company</a:t>
            </a:r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5F801-F91F-44F6-9E20-D4B06AE8B15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05798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8FFCBC-4B5F-4336-BAF7-8EB257072198}" type="datetime1">
              <a:rPr lang="zh-TW" altLang="en-US" smtClean="0"/>
              <a:t>2021/5/4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Taiwan Power Company</a:t>
            </a:r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5F801-F91F-44F6-9E20-D4B06AE8B15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143412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04B7C-634B-4A82-A22B-FD444517FB23}" type="datetime1">
              <a:rPr lang="zh-TW" altLang="en-US" smtClean="0"/>
              <a:t>2021/5/4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Taiwan Power Company</a:t>
            </a:r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5F801-F91F-44F6-9E20-D4B06AE8B15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991799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Taiwan Power Company</a:t>
            </a:r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5F801-F91F-44F6-9E20-D4B06AE8B157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7D081-A487-4A25-B998-E24B8FF8CE0F}" type="datetime1">
              <a:rPr lang="zh-TW" altLang="en-US" smtClean="0"/>
              <a:t>2021/5/4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917919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8.xml"/><Relationship Id="rId16" Type="http://schemas.openxmlformats.org/officeDocument/2006/relationships/slideLayout" Target="../slideLayouts/slideLayout32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EE6A08-E666-49EC-A60F-41FE18B8A9CC}" type="datetime1">
              <a:rPr lang="zh-TW" altLang="en-US" smtClean="0"/>
              <a:t>2021/5/4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TW"/>
              <a:t>Taiwan Power Company</a:t>
            </a:r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2715F801-F91F-44F6-9E20-D4B06AE8B15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097399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3" r:id="rId1"/>
    <p:sldLayoutId id="2147483784" r:id="rId2"/>
    <p:sldLayoutId id="2147483785" r:id="rId3"/>
    <p:sldLayoutId id="2147483786" r:id="rId4"/>
    <p:sldLayoutId id="2147483787" r:id="rId5"/>
    <p:sldLayoutId id="2147483788" r:id="rId6"/>
    <p:sldLayoutId id="2147483789" r:id="rId7"/>
    <p:sldLayoutId id="2147483790" r:id="rId8"/>
    <p:sldLayoutId id="2147483791" r:id="rId9"/>
    <p:sldLayoutId id="2147483792" r:id="rId10"/>
    <p:sldLayoutId id="2147483793" r:id="rId11"/>
    <p:sldLayoutId id="2147483794" r:id="rId12"/>
    <p:sldLayoutId id="2147483795" r:id="rId13"/>
    <p:sldLayoutId id="2147483796" r:id="rId14"/>
    <p:sldLayoutId id="2147483797" r:id="rId15"/>
    <p:sldLayoutId id="2147483798" r:id="rId1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1FC2FF-E892-4910-805D-E6CA9AC5D24C}" type="datetime1">
              <a:rPr lang="zh-TW" altLang="en-US" smtClean="0"/>
              <a:t>2021/5/4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TW"/>
              <a:t>Taiwan Power Company</a:t>
            </a:r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2715F801-F91F-44F6-9E20-D4B06AE8B15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654200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0" r:id="rId1"/>
    <p:sldLayoutId id="2147483801" r:id="rId2"/>
    <p:sldLayoutId id="2147483802" r:id="rId3"/>
    <p:sldLayoutId id="2147483803" r:id="rId4"/>
    <p:sldLayoutId id="2147483804" r:id="rId5"/>
    <p:sldLayoutId id="2147483805" r:id="rId6"/>
    <p:sldLayoutId id="2147483806" r:id="rId7"/>
    <p:sldLayoutId id="2147483807" r:id="rId8"/>
    <p:sldLayoutId id="2147483808" r:id="rId9"/>
    <p:sldLayoutId id="2147483809" r:id="rId10"/>
    <p:sldLayoutId id="2147483810" r:id="rId11"/>
    <p:sldLayoutId id="2147483811" r:id="rId12"/>
    <p:sldLayoutId id="2147483812" r:id="rId13"/>
    <p:sldLayoutId id="2147483813" r:id="rId14"/>
    <p:sldLayoutId id="2147483814" r:id="rId15"/>
    <p:sldLayoutId id="2147483815" r:id="rId1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hyperlink" Target="https://material.io/resources/icons/?style=baseline" TargetMode="Externa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8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71.png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8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8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8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8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80.png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8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8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8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8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hyperlink" Target="https://getbootstrap.com/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b="1" dirty="0"/>
              <a:t>響應式網頁設計應用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TW" altLang="en-US" dirty="0"/>
              <a:t>謝欣宸、廖奕雄</a:t>
            </a:r>
            <a:endParaRPr lang="en-US" altLang="zh-TW" dirty="0"/>
          </a:p>
          <a:p>
            <a:r>
              <a:rPr lang="zh-TW" altLang="en-US" dirty="0"/>
              <a:t>資訊系統處資訊二組</a:t>
            </a:r>
          </a:p>
        </p:txBody>
      </p:sp>
    </p:spTree>
    <p:extLst>
      <p:ext uri="{BB962C8B-B14F-4D97-AF65-F5344CB8AC3E}">
        <p14:creationId xmlns:p14="http://schemas.microsoft.com/office/powerpoint/2010/main" val="21894410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HTML5</a:t>
            </a:r>
            <a:br>
              <a:rPr lang="en-US" altLang="zh-TW" dirty="0"/>
            </a:br>
            <a:r>
              <a:rPr lang="en-US" altLang="zh-TW" sz="2400" dirty="0">
                <a:solidFill>
                  <a:schemeClr val="accent6">
                    <a:lumMod val="75000"/>
                  </a:schemeClr>
                </a:solidFill>
              </a:rPr>
              <a:t>https://www.w3schools.com/</a:t>
            </a:r>
            <a:endParaRPr lang="zh-TW" altLang="en-US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超文件標示語言</a:t>
            </a:r>
            <a:r>
              <a:rPr lang="en-US" altLang="zh-TW" dirty="0"/>
              <a:t>(</a:t>
            </a:r>
            <a:r>
              <a:rPr lang="en-US" altLang="zh-TW" dirty="0" err="1"/>
              <a:t>HyperText</a:t>
            </a:r>
            <a:r>
              <a:rPr lang="en-US" altLang="zh-TW" dirty="0"/>
              <a:t> Markup Language, HTML)</a:t>
            </a:r>
            <a:r>
              <a:rPr lang="zh-TW" altLang="en-US" dirty="0"/>
              <a:t>是用以建立網頁的標準語法，</a:t>
            </a:r>
            <a:r>
              <a:rPr lang="en-US" altLang="zh-TW" dirty="0"/>
              <a:t>HTML5</a:t>
            </a:r>
            <a:r>
              <a:rPr lang="zh-TW" altLang="en-US" dirty="0"/>
              <a:t>是</a:t>
            </a:r>
            <a:r>
              <a:rPr lang="en-US" altLang="zh-TW" dirty="0"/>
              <a:t>HTML</a:t>
            </a:r>
            <a:r>
              <a:rPr lang="zh-TW" altLang="en-US" dirty="0"/>
              <a:t>的最新版，於</a:t>
            </a:r>
            <a:r>
              <a:rPr lang="en-US" altLang="zh-TW" dirty="0"/>
              <a:t>2014</a:t>
            </a:r>
            <a:r>
              <a:rPr lang="zh-TW" altLang="en-US" dirty="0"/>
              <a:t>年</a:t>
            </a:r>
            <a:r>
              <a:rPr lang="en-US" altLang="zh-TW" dirty="0"/>
              <a:t>10</a:t>
            </a:r>
            <a:r>
              <a:rPr lang="zh-TW" altLang="en-US" dirty="0"/>
              <a:t>月由全球資訊網協會</a:t>
            </a:r>
            <a:r>
              <a:rPr lang="en-US" altLang="zh-TW" dirty="0"/>
              <a:t>(World Wide Web Consortium, W3C)</a:t>
            </a:r>
            <a:r>
              <a:rPr lang="zh-TW" altLang="en-US" dirty="0"/>
              <a:t>完成標準制定</a:t>
            </a:r>
            <a:endParaRPr lang="en-US" altLang="zh-TW" dirty="0"/>
          </a:p>
          <a:p>
            <a:r>
              <a:rPr lang="en-US" altLang="zh-TW" dirty="0"/>
              <a:t>HTML</a:t>
            </a:r>
            <a:r>
              <a:rPr lang="zh-TW" altLang="en-US" dirty="0"/>
              <a:t>使用各式標籤定義網頁的結構，讓瀏覽器從伺服器接收到</a:t>
            </a:r>
            <a:r>
              <a:rPr lang="en-US" altLang="zh-TW" dirty="0"/>
              <a:t>HTML</a:t>
            </a:r>
            <a:r>
              <a:rPr lang="zh-TW" altLang="en-US" dirty="0"/>
              <a:t>檔案，可以依據標籤</a:t>
            </a:r>
            <a:r>
              <a:rPr lang="en-US" altLang="zh-TW" dirty="0"/>
              <a:t>(tag)</a:t>
            </a:r>
            <a:r>
              <a:rPr lang="zh-TW" altLang="en-US" dirty="0"/>
              <a:t>呈現網頁</a:t>
            </a: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因為有各式各樣的瀏覽器，因此</a:t>
            </a:r>
            <a:r>
              <a:rPr lang="en-US" altLang="zh-TW" dirty="0"/>
              <a:t>W3C</a:t>
            </a:r>
            <a:r>
              <a:rPr lang="zh-TW" altLang="en-US" dirty="0"/>
              <a:t>需要制定國際通用的</a:t>
            </a:r>
            <a:r>
              <a:rPr lang="en-US" altLang="zh-TW" dirty="0"/>
              <a:t>HTML</a:t>
            </a:r>
            <a:r>
              <a:rPr lang="zh-TW" altLang="en-US" dirty="0"/>
              <a:t>標準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5F801-F91F-44F6-9E20-D4B06AE8B157}" type="slidenum">
              <a:rPr lang="zh-TW" altLang="en-US" smtClean="0"/>
              <a:t>10</a:t>
            </a:fld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1112762" y="3822300"/>
            <a:ext cx="2327123" cy="557350"/>
          </a:xfrm>
          <a:prstGeom prst="rect">
            <a:avLst/>
          </a:prstGeom>
          <a:solidFill>
            <a:schemeClr val="bg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&lt;tag&gt;</a:t>
            </a:r>
            <a:r>
              <a:rPr lang="en-US" altLang="zh-TW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content</a:t>
            </a:r>
            <a:r>
              <a:rPr lang="en-US" altLang="zh-TW" sz="16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&lt;/tag&gt;</a:t>
            </a:r>
          </a:p>
        </p:txBody>
      </p:sp>
    </p:spTree>
    <p:extLst>
      <p:ext uri="{BB962C8B-B14F-4D97-AF65-F5344CB8AC3E}">
        <p14:creationId xmlns:p14="http://schemas.microsoft.com/office/powerpoint/2010/main" val="341430446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卡片</a:t>
            </a:r>
            <a:r>
              <a:rPr lang="en-US" altLang="zh-TW" dirty="0"/>
              <a:t>(Cards) #4 – </a:t>
            </a:r>
            <a:r>
              <a:rPr lang="zh-TW" altLang="en-US" dirty="0"/>
              <a:t>覆蓋式圖片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77334" y="1410789"/>
            <a:ext cx="8596668" cy="4630573"/>
          </a:xfrm>
        </p:spPr>
        <p:txBody>
          <a:bodyPr/>
          <a:lstStyle/>
          <a:p>
            <a:r>
              <a:rPr lang="zh-TW" altLang="en-US" dirty="0"/>
              <a:t>使用</a:t>
            </a:r>
            <a:r>
              <a:rPr lang="en-US" altLang="zh-TW" sz="1600" dirty="0">
                <a:latin typeface="Consolas" panose="020B0609020204030204" pitchFamily="49" charset="0"/>
                <a:cs typeface="Consolas" panose="020B0609020204030204" pitchFamily="49" charset="0"/>
              </a:rPr>
              <a:t>&lt;div&gt;</a:t>
            </a:r>
            <a:r>
              <a:rPr lang="zh-TW" altLang="en-US" dirty="0"/>
              <a:t>標籤且設定類別名稱「</a:t>
            </a:r>
            <a:r>
              <a:rPr lang="en-US" altLang="zh-TW" sz="1600" dirty="0">
                <a:latin typeface="Consolas" panose="020B0609020204030204" pitchFamily="49" charset="0"/>
                <a:cs typeface="Consolas" panose="020B0609020204030204" pitchFamily="49" charset="0"/>
              </a:rPr>
              <a:t>card</a:t>
            </a:r>
            <a:r>
              <a:rPr lang="zh-TW" altLang="en-US" dirty="0"/>
              <a:t>」製作卡片</a:t>
            </a:r>
            <a:endParaRPr lang="en-US" altLang="zh-TW" dirty="0"/>
          </a:p>
          <a:p>
            <a:pPr lvl="1"/>
            <a:r>
              <a:rPr lang="zh-TW" altLang="en-US" dirty="0"/>
              <a:t>在卡片內，使用</a:t>
            </a: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img</a:t>
            </a: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zh-TW" altLang="en-US" dirty="0"/>
              <a:t>標籤插入圖片，且設定類別名稱「</a:t>
            </a: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card-</a:t>
            </a:r>
            <a:r>
              <a:rPr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img</a:t>
            </a:r>
            <a:r>
              <a:rPr lang="zh-TW" altLang="en-US" dirty="0"/>
              <a:t>」</a:t>
            </a:r>
            <a:endParaRPr lang="en-US" altLang="zh-TW" dirty="0"/>
          </a:p>
          <a:p>
            <a:pPr lvl="1"/>
            <a:r>
              <a:rPr lang="zh-TW" altLang="en-US" dirty="0"/>
              <a:t>在卡片內，使用</a:t>
            </a: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&lt;div&gt;</a:t>
            </a:r>
            <a:r>
              <a:rPr lang="zh-TW" altLang="en-US" dirty="0"/>
              <a:t>標籤且設定類別名稱「</a:t>
            </a: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card-</a:t>
            </a:r>
            <a:r>
              <a:rPr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img</a:t>
            </a: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-overlay</a:t>
            </a:r>
            <a:r>
              <a:rPr lang="zh-TW" altLang="en-US" dirty="0"/>
              <a:t>」製作卡片主體</a:t>
            </a:r>
            <a:endParaRPr lang="en-US" altLang="zh-TW" dirty="0"/>
          </a:p>
          <a:p>
            <a:pPr lvl="1"/>
            <a:r>
              <a:rPr lang="zh-TW" altLang="en-US" dirty="0"/>
              <a:t>在卡片主體內，使用</a:t>
            </a:r>
            <a:r>
              <a:rPr lang="en-US" altLang="zh-TW" dirty="0"/>
              <a:t>HTML</a:t>
            </a:r>
            <a:r>
              <a:rPr lang="zh-TW" altLang="en-US" dirty="0"/>
              <a:t>標題的標籤，例如：</a:t>
            </a: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&lt;h5&gt;</a:t>
            </a:r>
            <a:r>
              <a:rPr lang="zh-TW" altLang="en-US" dirty="0"/>
              <a:t>且設定類別名稱「</a:t>
            </a: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card-title</a:t>
            </a:r>
            <a:r>
              <a:rPr lang="zh-TW" altLang="en-US" dirty="0"/>
              <a:t>」製作卡片主體的標題</a:t>
            </a:r>
            <a:endParaRPr lang="en-US" altLang="zh-TW" dirty="0"/>
          </a:p>
          <a:p>
            <a:pPr lvl="1"/>
            <a:r>
              <a:rPr lang="zh-TW" altLang="en-US" dirty="0"/>
              <a:t>在卡片主體內，對於其它文字，可以使用類別名稱「</a:t>
            </a: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card-text</a:t>
            </a:r>
            <a:r>
              <a:rPr lang="zh-TW" altLang="en-US" dirty="0"/>
              <a:t>」製作內容</a:t>
            </a:r>
            <a:endParaRPr lang="en-US" altLang="zh-TW" dirty="0"/>
          </a:p>
          <a:p>
            <a:r>
              <a:rPr lang="zh-TW" altLang="en-US" dirty="0"/>
              <a:t>語法：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5F801-F91F-44F6-9E20-D4B06AE8B157}" type="slidenum">
              <a:rPr lang="zh-TW" altLang="en-US" smtClean="0"/>
              <a:t>100</a:t>
            </a:fld>
            <a:endParaRPr lang="zh-TW" altLang="en-US"/>
          </a:p>
        </p:txBody>
      </p:sp>
      <p:sp>
        <p:nvSpPr>
          <p:cNvPr id="14" name="向右箭號 13"/>
          <p:cNvSpPr/>
          <p:nvPr/>
        </p:nvSpPr>
        <p:spPr>
          <a:xfrm>
            <a:off x="8111902" y="4730931"/>
            <a:ext cx="418011" cy="4180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0888" y="3949337"/>
            <a:ext cx="1981200" cy="1981200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677334" y="3953691"/>
            <a:ext cx="7273593" cy="1976846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>
              <a:defRPr sz="160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altLang="zh-TW" dirty="0"/>
              <a:t>&lt;div </a:t>
            </a:r>
            <a:r>
              <a:rPr lang="en-US" altLang="zh-TW" dirty="0">
                <a:solidFill>
                  <a:srgbClr val="0000FF"/>
                </a:solidFill>
              </a:rPr>
              <a:t>class</a:t>
            </a:r>
            <a:r>
              <a:rPr lang="en-US" altLang="zh-TW" dirty="0"/>
              <a:t>=</a:t>
            </a:r>
            <a:r>
              <a:rPr lang="en-US" altLang="zh-TW" dirty="0">
                <a:solidFill>
                  <a:srgbClr val="CC6600"/>
                </a:solidFill>
              </a:rPr>
              <a:t>"card"</a:t>
            </a:r>
            <a:r>
              <a:rPr lang="en-US" altLang="zh-TW" dirty="0"/>
              <a:t>&gt;</a:t>
            </a:r>
          </a:p>
          <a:p>
            <a:r>
              <a:rPr lang="en-US" altLang="zh-TW" dirty="0"/>
              <a:t>  &lt;</a:t>
            </a:r>
            <a:r>
              <a:rPr lang="en-US" altLang="zh-TW" dirty="0" err="1"/>
              <a:t>img</a:t>
            </a:r>
            <a:r>
              <a:rPr lang="en-US" altLang="zh-TW" dirty="0"/>
              <a:t> </a:t>
            </a:r>
            <a:r>
              <a:rPr lang="en-US" altLang="zh-TW" dirty="0" err="1">
                <a:solidFill>
                  <a:srgbClr val="0000FF"/>
                </a:solidFill>
              </a:rPr>
              <a:t>src</a:t>
            </a:r>
            <a:r>
              <a:rPr lang="en-US" altLang="zh-TW" dirty="0"/>
              <a:t>=</a:t>
            </a:r>
            <a:r>
              <a:rPr lang="en-US" altLang="zh-TW" dirty="0">
                <a:solidFill>
                  <a:srgbClr val="CC6600"/>
                </a:solidFill>
              </a:rPr>
              <a:t>"img_avatar1.png"</a:t>
            </a:r>
            <a:r>
              <a:rPr lang="en-US" altLang="zh-TW" dirty="0"/>
              <a:t> </a:t>
            </a:r>
            <a:r>
              <a:rPr lang="en-US" altLang="zh-TW" dirty="0">
                <a:solidFill>
                  <a:srgbClr val="0000FF"/>
                </a:solidFill>
              </a:rPr>
              <a:t>class</a:t>
            </a:r>
            <a:r>
              <a:rPr lang="en-US" altLang="zh-TW" dirty="0"/>
              <a:t>=</a:t>
            </a:r>
            <a:r>
              <a:rPr lang="en-US" altLang="zh-TW" dirty="0">
                <a:solidFill>
                  <a:srgbClr val="CC6600"/>
                </a:solidFill>
              </a:rPr>
              <a:t>"card-</a:t>
            </a:r>
            <a:r>
              <a:rPr lang="en-US" altLang="zh-TW" dirty="0" err="1">
                <a:solidFill>
                  <a:srgbClr val="CC6600"/>
                </a:solidFill>
              </a:rPr>
              <a:t>img</a:t>
            </a:r>
            <a:r>
              <a:rPr lang="en-US" altLang="zh-TW" dirty="0">
                <a:solidFill>
                  <a:srgbClr val="CC6600"/>
                </a:solidFill>
              </a:rPr>
              <a:t>"</a:t>
            </a:r>
            <a:r>
              <a:rPr lang="en-US" altLang="zh-TW" dirty="0"/>
              <a:t> </a:t>
            </a:r>
            <a:r>
              <a:rPr lang="en-US" altLang="zh-TW" dirty="0">
                <a:solidFill>
                  <a:srgbClr val="0000FF"/>
                </a:solidFill>
              </a:rPr>
              <a:t>alt</a:t>
            </a:r>
            <a:r>
              <a:rPr lang="en-US" altLang="zh-TW" dirty="0"/>
              <a:t>=</a:t>
            </a:r>
            <a:r>
              <a:rPr lang="en-US" altLang="zh-TW" dirty="0">
                <a:solidFill>
                  <a:srgbClr val="CC6600"/>
                </a:solidFill>
              </a:rPr>
              <a:t>"Card image"</a:t>
            </a:r>
            <a:r>
              <a:rPr lang="en-US" altLang="zh-TW" dirty="0"/>
              <a:t>&gt;</a:t>
            </a:r>
          </a:p>
          <a:p>
            <a:r>
              <a:rPr lang="en-US" altLang="zh-TW" dirty="0"/>
              <a:t>  &lt;div </a:t>
            </a:r>
            <a:r>
              <a:rPr lang="en-US" altLang="zh-TW" dirty="0">
                <a:solidFill>
                  <a:srgbClr val="0000FF"/>
                </a:solidFill>
              </a:rPr>
              <a:t>class</a:t>
            </a:r>
            <a:r>
              <a:rPr lang="en-US" altLang="zh-TW" dirty="0"/>
              <a:t>=</a:t>
            </a:r>
            <a:r>
              <a:rPr lang="en-US" altLang="zh-TW" dirty="0">
                <a:solidFill>
                  <a:srgbClr val="CC6600"/>
                </a:solidFill>
              </a:rPr>
              <a:t>"card-</a:t>
            </a:r>
            <a:r>
              <a:rPr lang="en-US" altLang="zh-TW" dirty="0" err="1">
                <a:solidFill>
                  <a:srgbClr val="CC6600"/>
                </a:solidFill>
              </a:rPr>
              <a:t>img</a:t>
            </a:r>
            <a:r>
              <a:rPr lang="en-US" altLang="zh-TW" dirty="0">
                <a:solidFill>
                  <a:srgbClr val="CC6600"/>
                </a:solidFill>
              </a:rPr>
              <a:t>-overlay"</a:t>
            </a:r>
            <a:r>
              <a:rPr lang="en-US" altLang="zh-TW" dirty="0"/>
              <a:t>&gt;</a:t>
            </a:r>
          </a:p>
          <a:p>
            <a:r>
              <a:rPr lang="en-US" altLang="zh-TW" dirty="0"/>
              <a:t>    &lt;h5 </a:t>
            </a:r>
            <a:r>
              <a:rPr lang="en-US" altLang="zh-TW" dirty="0">
                <a:solidFill>
                  <a:srgbClr val="0000FF"/>
                </a:solidFill>
              </a:rPr>
              <a:t>class</a:t>
            </a:r>
            <a:r>
              <a:rPr lang="en-US" altLang="zh-TW" dirty="0"/>
              <a:t>=</a:t>
            </a:r>
            <a:r>
              <a:rPr lang="en-US" altLang="zh-TW" dirty="0">
                <a:solidFill>
                  <a:srgbClr val="CC6600"/>
                </a:solidFill>
              </a:rPr>
              <a:t>"card-title"</a:t>
            </a:r>
            <a:r>
              <a:rPr lang="en-US" altLang="zh-TW" dirty="0"/>
              <a:t>&gt;</a:t>
            </a:r>
            <a:r>
              <a:rPr lang="en-US" altLang="zh-TW" dirty="0">
                <a:solidFill>
                  <a:schemeClr val="tx1"/>
                </a:solidFill>
              </a:rPr>
              <a:t>Title</a:t>
            </a:r>
            <a:r>
              <a:rPr lang="en-US" altLang="zh-TW" dirty="0"/>
              <a:t>&lt;/h5&gt;</a:t>
            </a:r>
          </a:p>
          <a:p>
            <a:r>
              <a:rPr lang="en-US" altLang="zh-TW" dirty="0"/>
              <a:t>    &lt;p </a:t>
            </a:r>
            <a:r>
              <a:rPr lang="en-US" altLang="zh-TW" dirty="0">
                <a:solidFill>
                  <a:srgbClr val="0000FF"/>
                </a:solidFill>
              </a:rPr>
              <a:t>class</a:t>
            </a:r>
            <a:r>
              <a:rPr lang="en-US" altLang="zh-TW" dirty="0"/>
              <a:t>=</a:t>
            </a:r>
            <a:r>
              <a:rPr lang="en-US" altLang="zh-TW" dirty="0">
                <a:solidFill>
                  <a:srgbClr val="CC6600"/>
                </a:solidFill>
              </a:rPr>
              <a:t>"card-text"</a:t>
            </a:r>
            <a:r>
              <a:rPr lang="en-US" altLang="zh-TW" dirty="0"/>
              <a:t>&gt;</a:t>
            </a:r>
            <a:r>
              <a:rPr lang="en-US" altLang="zh-TW" dirty="0">
                <a:solidFill>
                  <a:schemeClr val="tx1"/>
                </a:solidFill>
              </a:rPr>
              <a:t>Text</a:t>
            </a:r>
            <a:r>
              <a:rPr lang="en-US" altLang="zh-TW" dirty="0"/>
              <a:t>&lt;/p&gt;</a:t>
            </a:r>
          </a:p>
          <a:p>
            <a:r>
              <a:rPr lang="en-US" altLang="zh-TW" dirty="0"/>
              <a:t>  &lt;/div&gt;</a:t>
            </a:r>
          </a:p>
          <a:p>
            <a:r>
              <a:rPr lang="en-US" altLang="zh-TW" dirty="0"/>
              <a:t>&lt;/div&gt;</a:t>
            </a:r>
          </a:p>
        </p:txBody>
      </p:sp>
    </p:spTree>
    <p:extLst>
      <p:ext uri="{BB962C8B-B14F-4D97-AF65-F5344CB8AC3E}">
        <p14:creationId xmlns:p14="http://schemas.microsoft.com/office/powerpoint/2010/main" val="213865644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Google</a:t>
            </a:r>
            <a:r>
              <a:rPr lang="zh-TW" altLang="en-US" dirty="0"/>
              <a:t> </a:t>
            </a:r>
            <a:r>
              <a:rPr lang="en-US" altLang="zh-TW" dirty="0"/>
              <a:t>Material Icons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77334" y="1793967"/>
            <a:ext cx="8596668" cy="4247396"/>
          </a:xfrm>
        </p:spPr>
        <p:txBody>
          <a:bodyPr/>
          <a:lstStyle/>
          <a:p>
            <a:r>
              <a:rPr lang="en-US" altLang="zh-TW" dirty="0"/>
              <a:t>Bootstrap</a:t>
            </a:r>
            <a:r>
              <a:rPr lang="zh-TW" altLang="en-US" dirty="0"/>
              <a:t>第</a:t>
            </a:r>
            <a:r>
              <a:rPr lang="en-US" altLang="zh-TW" dirty="0"/>
              <a:t>4</a:t>
            </a:r>
            <a:r>
              <a:rPr lang="zh-TW" altLang="en-US" dirty="0"/>
              <a:t>版之後，不再提供</a:t>
            </a:r>
            <a:r>
              <a:rPr lang="en-US" altLang="zh-TW" dirty="0" err="1"/>
              <a:t>Glyphicons</a:t>
            </a:r>
            <a:r>
              <a:rPr lang="en-US" altLang="zh-TW" dirty="0"/>
              <a:t> icons</a:t>
            </a:r>
            <a:r>
              <a:rPr lang="zh-TW" altLang="en-US" dirty="0"/>
              <a:t>，但是可以改用</a:t>
            </a:r>
            <a:r>
              <a:rPr lang="en-US" altLang="zh-TW" dirty="0"/>
              <a:t>Google Material Icons</a:t>
            </a:r>
          </a:p>
          <a:p>
            <a:r>
              <a:rPr lang="zh-TW" altLang="en-US" dirty="0"/>
              <a:t>在</a:t>
            </a: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&lt;head&gt;</a:t>
            </a:r>
            <a:r>
              <a:rPr lang="zh-TW" altLang="en-US" dirty="0"/>
              <a:t>標籤內，使用</a:t>
            </a: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&lt;link&gt;</a:t>
            </a:r>
            <a:r>
              <a:rPr lang="zh-TW" altLang="en-US" dirty="0"/>
              <a:t>標籤，載入</a:t>
            </a:r>
            <a:r>
              <a:rPr lang="en-US" altLang="zh-TW" dirty="0"/>
              <a:t>Google Material</a:t>
            </a:r>
            <a:r>
              <a:rPr lang="zh-TW" altLang="en-US" dirty="0"/>
              <a:t> </a:t>
            </a:r>
            <a:r>
              <a:rPr lang="en-US" altLang="zh-TW" dirty="0"/>
              <a:t>Icons</a:t>
            </a:r>
            <a:r>
              <a:rPr lang="zh-TW" altLang="en-US" dirty="0"/>
              <a:t>的外部</a:t>
            </a:r>
            <a:r>
              <a:rPr lang="en-US" altLang="zh-TW" dirty="0"/>
              <a:t>CSS</a:t>
            </a:r>
            <a:r>
              <a:rPr lang="zh-TW" altLang="en-US" dirty="0"/>
              <a:t>檔案</a:t>
            </a: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使用</a:t>
            </a: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&lt;span&gt;</a:t>
            </a:r>
            <a:r>
              <a:rPr lang="zh-TW" altLang="en-US" dirty="0"/>
              <a:t>標籤的</a:t>
            </a: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zh-TW" altLang="en-US" dirty="0"/>
              <a:t>設定放圖示</a:t>
            </a:r>
            <a:endParaRPr lang="en-US" altLang="zh-TW" dirty="0"/>
          </a:p>
          <a:p>
            <a:r>
              <a:rPr lang="zh-TW" altLang="en-US" dirty="0"/>
              <a:t>語法：</a:t>
            </a: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Google Material Icons</a:t>
            </a:r>
            <a:r>
              <a:rPr lang="zh-TW" altLang="en-US" dirty="0"/>
              <a:t> 網站</a:t>
            </a:r>
            <a:r>
              <a:rPr lang="en-US" altLang="zh-TW" dirty="0"/>
              <a:t>:</a:t>
            </a:r>
          </a:p>
          <a:p>
            <a:pPr lvl="1"/>
            <a:r>
              <a:rPr lang="en-US" altLang="zh-TW" dirty="0">
                <a:hlinkClick r:id="rId2"/>
              </a:rPr>
              <a:t>https://material.io/resources/icons/?style=baseline</a:t>
            </a:r>
            <a:endParaRPr lang="en-US" altLang="zh-TW" dirty="0"/>
          </a:p>
          <a:p>
            <a:pPr lvl="1"/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5F801-F91F-44F6-9E20-D4B06AE8B157}" type="slidenum">
              <a:rPr lang="zh-TW" altLang="en-US" smtClean="0"/>
              <a:t>101</a:t>
            </a:fld>
            <a:endParaRPr lang="zh-TW" altLang="en-US"/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2405" y="4846391"/>
            <a:ext cx="348904" cy="40059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4" name="向右箭號 13"/>
          <p:cNvSpPr/>
          <p:nvPr/>
        </p:nvSpPr>
        <p:spPr>
          <a:xfrm>
            <a:off x="5664271" y="4828972"/>
            <a:ext cx="418011" cy="4180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/>
          <p:cNvSpPr txBox="1"/>
          <p:nvPr/>
        </p:nvSpPr>
        <p:spPr>
          <a:xfrm>
            <a:off x="677334" y="2936539"/>
            <a:ext cx="10077752" cy="992777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>
              <a:defRPr sz="160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altLang="zh-TW" dirty="0"/>
              <a:t>&lt;head&gt;</a:t>
            </a:r>
          </a:p>
          <a:p>
            <a:r>
              <a:rPr lang="en-US" altLang="zh-TW" dirty="0"/>
              <a:t>  &lt;link </a:t>
            </a:r>
            <a:r>
              <a:rPr lang="en-US" altLang="zh-TW" dirty="0" err="1">
                <a:solidFill>
                  <a:srgbClr val="0000FF"/>
                </a:solidFill>
              </a:rPr>
              <a:t>rel</a:t>
            </a:r>
            <a:r>
              <a:rPr lang="en-US" altLang="zh-TW" dirty="0"/>
              <a:t>=</a:t>
            </a:r>
            <a:r>
              <a:rPr lang="en-US" altLang="zh-TW" dirty="0">
                <a:solidFill>
                  <a:srgbClr val="CC6600"/>
                </a:solidFill>
              </a:rPr>
              <a:t>"stylesheet"</a:t>
            </a:r>
            <a:r>
              <a:rPr lang="en-US" altLang="zh-TW" dirty="0"/>
              <a:t> </a:t>
            </a:r>
            <a:r>
              <a:rPr lang="en-US" altLang="zh-TW" dirty="0" err="1">
                <a:solidFill>
                  <a:srgbClr val="0000FF"/>
                </a:solidFill>
              </a:rPr>
              <a:t>href</a:t>
            </a:r>
            <a:r>
              <a:rPr lang="en-US" altLang="zh-TW" dirty="0"/>
              <a:t>=</a:t>
            </a:r>
            <a:r>
              <a:rPr lang="en-US" altLang="zh-TW" dirty="0">
                <a:solidFill>
                  <a:srgbClr val="CC6600"/>
                </a:solidFill>
              </a:rPr>
              <a:t>"https://fonts.googleapis.com/</a:t>
            </a:r>
            <a:r>
              <a:rPr lang="en-US" altLang="zh-TW" dirty="0" err="1">
                <a:solidFill>
                  <a:srgbClr val="CC6600"/>
                </a:solidFill>
              </a:rPr>
              <a:t>icon?family</a:t>
            </a:r>
            <a:r>
              <a:rPr lang="en-US" altLang="zh-TW" dirty="0">
                <a:solidFill>
                  <a:srgbClr val="CC6600"/>
                </a:solidFill>
              </a:rPr>
              <a:t>=</a:t>
            </a:r>
            <a:r>
              <a:rPr lang="en-US" altLang="zh-TW" dirty="0" err="1">
                <a:solidFill>
                  <a:srgbClr val="CC6600"/>
                </a:solidFill>
              </a:rPr>
              <a:t>Material+Icons</a:t>
            </a:r>
            <a:r>
              <a:rPr lang="en-US" altLang="zh-TW" dirty="0">
                <a:solidFill>
                  <a:srgbClr val="CC6600"/>
                </a:solidFill>
              </a:rPr>
              <a:t>"</a:t>
            </a:r>
            <a:r>
              <a:rPr lang="en-US" altLang="zh-TW" dirty="0"/>
              <a:t>&gt;</a:t>
            </a:r>
          </a:p>
          <a:p>
            <a:r>
              <a:rPr lang="en-US" altLang="zh-TW" dirty="0"/>
              <a:t>&lt;/head&gt;</a:t>
            </a:r>
          </a:p>
        </p:txBody>
      </p:sp>
      <p:sp>
        <p:nvSpPr>
          <p:cNvPr id="15" name="文字方塊 14"/>
          <p:cNvSpPr txBox="1"/>
          <p:nvPr/>
        </p:nvSpPr>
        <p:spPr>
          <a:xfrm>
            <a:off x="677334" y="4846391"/>
            <a:ext cx="4756814" cy="400593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>
              <a:defRPr sz="160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altLang="zh-TW" dirty="0"/>
              <a:t>&lt;span </a:t>
            </a:r>
            <a:r>
              <a:rPr lang="en-US" altLang="zh-TW" dirty="0">
                <a:solidFill>
                  <a:srgbClr val="0000FF"/>
                </a:solidFill>
              </a:rPr>
              <a:t>class</a:t>
            </a:r>
            <a:r>
              <a:rPr lang="en-US" altLang="zh-TW" dirty="0"/>
              <a:t>=</a:t>
            </a:r>
            <a:r>
              <a:rPr lang="en-US" altLang="zh-TW" dirty="0">
                <a:solidFill>
                  <a:srgbClr val="CC6600"/>
                </a:solidFill>
              </a:rPr>
              <a:t>"material-icons"</a:t>
            </a:r>
            <a:r>
              <a:rPr lang="en-US" altLang="zh-TW" dirty="0"/>
              <a:t>&gt;</a:t>
            </a:r>
            <a:r>
              <a:rPr lang="en-US" altLang="zh-TW" dirty="0">
                <a:solidFill>
                  <a:schemeClr val="tx1"/>
                </a:solidFill>
              </a:rPr>
              <a:t>place</a:t>
            </a:r>
            <a:r>
              <a:rPr lang="en-US" altLang="zh-TW" dirty="0"/>
              <a:t>&lt;/span&gt;</a:t>
            </a:r>
          </a:p>
        </p:txBody>
      </p:sp>
    </p:spTree>
    <p:extLst>
      <p:ext uri="{BB962C8B-B14F-4D97-AF65-F5344CB8AC3E}">
        <p14:creationId xmlns:p14="http://schemas.microsoft.com/office/powerpoint/2010/main" val="3994787104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文字</a:t>
            </a:r>
            <a:r>
              <a:rPr lang="en-US" altLang="zh-TW" dirty="0"/>
              <a:t>(Text)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Bootstrap</a:t>
            </a:r>
            <a:r>
              <a:rPr lang="zh-TW" altLang="en-US" dirty="0"/>
              <a:t>提供文字</a:t>
            </a:r>
            <a:r>
              <a:rPr lang="en-US" altLang="zh-TW" dirty="0"/>
              <a:t>(Text)</a:t>
            </a:r>
            <a:r>
              <a:rPr lang="zh-TW" altLang="en-US" dirty="0"/>
              <a:t>水平對齊的公用</a:t>
            </a:r>
            <a:r>
              <a:rPr lang="en-US" altLang="zh-TW" dirty="0"/>
              <a:t>CSS</a:t>
            </a:r>
            <a:r>
              <a:rPr lang="zh-TW" altLang="en-US" dirty="0"/>
              <a:t>類別</a:t>
            </a:r>
            <a:endParaRPr lang="zh-TW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5F801-F91F-44F6-9E20-D4B06AE8B157}" type="slidenum">
              <a:rPr lang="zh-TW" altLang="en-US" smtClean="0"/>
              <a:t>102</a:t>
            </a:fld>
            <a:endParaRPr lang="zh-TW" altLang="en-US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829182"/>
              </p:ext>
            </p:extLst>
          </p:nvPr>
        </p:nvGraphicFramePr>
        <p:xfrm>
          <a:off x="677334" y="2617615"/>
          <a:ext cx="9372356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52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04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566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Bootstrap CSS</a:t>
                      </a:r>
                      <a:r>
                        <a:rPr lang="zh-TW" altLang="en-US" dirty="0"/>
                        <a:t>類別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說明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舉例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text-left</a:t>
                      </a:r>
                      <a:endParaRPr lang="zh-TW" alt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靠左對齊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&lt;p class="text-left"&gt;Left alignment&lt;/p&gt;</a:t>
                      </a:r>
                      <a:endParaRPr lang="zh-TW" alt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text-center</a:t>
                      </a:r>
                      <a:endParaRPr lang="zh-TW" alt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置中對齊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&lt;p class="text-center"&gt;Center alignment&lt;/p&gt;</a:t>
                      </a:r>
                      <a:endParaRPr lang="zh-TW" alt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text-right</a:t>
                      </a:r>
                      <a:endParaRPr lang="zh-TW" alt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靠右對齊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&lt;p class="text-right"&gt;Right alignment&lt;/p&gt;</a:t>
                      </a:r>
                      <a:endParaRPr lang="zh-TW" alt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0671867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間隔</a:t>
            </a:r>
            <a:r>
              <a:rPr lang="en-US" altLang="zh-TW" dirty="0"/>
              <a:t>(Spacing) #1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Bootstrap</a:t>
            </a:r>
            <a:r>
              <a:rPr lang="zh-TW" altLang="en-US" dirty="0"/>
              <a:t>提供方便的響應式</a:t>
            </a: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margin</a:t>
            </a:r>
            <a:r>
              <a:rPr lang="zh-TW" altLang="en-US" dirty="0"/>
              <a:t>和</a:t>
            </a: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padding</a:t>
            </a:r>
            <a:r>
              <a:rPr lang="zh-TW" altLang="en-US" dirty="0"/>
              <a:t>公用</a:t>
            </a:r>
            <a:r>
              <a:rPr lang="en-US" altLang="zh-TW" dirty="0"/>
              <a:t>CSS</a:t>
            </a:r>
            <a:r>
              <a:rPr lang="zh-TW" altLang="en-US" dirty="0"/>
              <a:t>類別</a:t>
            </a:r>
            <a:endParaRPr lang="en-US" altLang="zh-TW" dirty="0"/>
          </a:p>
          <a:p>
            <a:r>
              <a:rPr lang="zh-TW" altLang="en-US" dirty="0">
                <a:cs typeface="Consolas" panose="020B0609020204030204" pitchFamily="49" charset="0"/>
              </a:rPr>
              <a:t>間隔</a:t>
            </a:r>
            <a:r>
              <a:rPr lang="en-US" altLang="zh-TW" dirty="0">
                <a:cs typeface="Consolas" panose="020B0609020204030204" pitchFamily="49" charset="0"/>
              </a:rPr>
              <a:t>(Spacing)</a:t>
            </a:r>
            <a:r>
              <a:rPr lang="zh-TW" altLang="en-US" dirty="0">
                <a:cs typeface="Consolas" panose="020B0609020204030204" pitchFamily="49" charset="0"/>
              </a:rPr>
              <a:t>類別</a:t>
            </a:r>
            <a:r>
              <a:rPr lang="zh-TW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的命名格式：</a:t>
            </a:r>
            <a:endParaRPr lang="en-US" altLang="zh-TW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zh-TW" altLang="en-US" dirty="0">
                <a:cs typeface="Consolas" panose="020B0609020204030204" pitchFamily="49" charset="0"/>
              </a:rPr>
              <a:t>網頁可見區域</a:t>
            </a:r>
            <a:r>
              <a:rPr lang="en-US" altLang="zh-TW" dirty="0">
                <a:cs typeface="Consolas" panose="020B0609020204030204" pitchFamily="49" charset="0"/>
              </a:rPr>
              <a:t>(Viewport)</a:t>
            </a:r>
            <a:r>
              <a:rPr lang="zh-TW" altLang="en-US" dirty="0">
                <a:cs typeface="Consolas" panose="020B0609020204030204" pitchFamily="49" charset="0"/>
              </a:rPr>
              <a:t>小於</a:t>
            </a:r>
            <a:r>
              <a:rPr lang="en-US" altLang="zh-TW" dirty="0">
                <a:cs typeface="Consolas" panose="020B0609020204030204" pitchFamily="49" charset="0"/>
              </a:rPr>
              <a:t>576px</a:t>
            </a:r>
            <a:r>
              <a:rPr lang="zh-TW" altLang="en-US" dirty="0">
                <a:cs typeface="Consolas" panose="020B0609020204030204" pitchFamily="49" charset="0"/>
              </a:rPr>
              <a:t>：</a:t>
            </a:r>
            <a:endParaRPr lang="en-US" altLang="zh-TW" dirty="0">
              <a:cs typeface="Consolas" panose="020B0609020204030204" pitchFamily="49" charset="0"/>
            </a:endParaRPr>
          </a:p>
          <a:p>
            <a:pPr lvl="1"/>
            <a:r>
              <a:rPr lang="zh-TW" altLang="en-US" dirty="0">
                <a:cs typeface="Consolas" panose="020B0609020204030204" pitchFamily="49" charset="0"/>
              </a:rPr>
              <a:t>網頁可見區域</a:t>
            </a:r>
            <a:r>
              <a:rPr lang="en-US" altLang="zh-TW" dirty="0">
                <a:cs typeface="Consolas" panose="020B0609020204030204" pitchFamily="49" charset="0"/>
              </a:rPr>
              <a:t>(Viewport)</a:t>
            </a:r>
            <a:r>
              <a:rPr lang="zh-TW" altLang="en-US" dirty="0">
                <a:cs typeface="Consolas" panose="020B0609020204030204" pitchFamily="49" charset="0"/>
              </a:rPr>
              <a:t>大於</a:t>
            </a:r>
            <a:r>
              <a:rPr lang="en-US" altLang="zh-TW" dirty="0">
                <a:cs typeface="Consolas" panose="020B0609020204030204" pitchFamily="49" charset="0"/>
              </a:rPr>
              <a:t>576px</a:t>
            </a:r>
            <a:r>
              <a:rPr lang="zh-TW" altLang="en-US" dirty="0">
                <a:cs typeface="Consolas" panose="020B0609020204030204" pitchFamily="49" charset="0"/>
              </a:rPr>
              <a:t>：</a:t>
            </a:r>
            <a:endParaRPr lang="en-US" altLang="zh-TW" dirty="0">
              <a:cs typeface="Consolas" panose="020B0609020204030204" pitchFamily="49" charset="0"/>
            </a:endParaRPr>
          </a:p>
          <a:p>
            <a:pPr lvl="2"/>
            <a:r>
              <a:rPr lang="zh-TW" altLang="en-US" dirty="0">
                <a:cs typeface="Consolas" panose="020B0609020204030204" pitchFamily="49" charset="0"/>
              </a:rPr>
              <a:t>中斷點</a:t>
            </a:r>
            <a:r>
              <a:rPr lang="en-US" altLang="zh-TW" dirty="0">
                <a:cs typeface="Consolas" panose="020B0609020204030204" pitchFamily="49" charset="0"/>
              </a:rPr>
              <a:t>(breakpoint)</a:t>
            </a:r>
            <a:r>
              <a:rPr lang="zh-TW" altLang="en-US" dirty="0">
                <a:cs typeface="Consolas" panose="020B0609020204030204" pitchFamily="49" charset="0"/>
              </a:rPr>
              <a:t>為</a:t>
            </a:r>
            <a:r>
              <a:rPr lang="en-US" altLang="zh-TW" dirty="0" err="1">
                <a:cs typeface="Consolas" panose="020B0609020204030204" pitchFamily="49" charset="0"/>
              </a:rPr>
              <a:t>sm</a:t>
            </a:r>
            <a:r>
              <a:rPr lang="zh-TW" altLang="en-US" dirty="0">
                <a:cs typeface="Consolas" panose="020B0609020204030204" pitchFamily="49" charset="0"/>
              </a:rPr>
              <a:t>、</a:t>
            </a:r>
            <a:r>
              <a:rPr lang="en-US" altLang="zh-TW" dirty="0">
                <a:cs typeface="Consolas" panose="020B0609020204030204" pitchFamily="49" charset="0"/>
              </a:rPr>
              <a:t>md</a:t>
            </a:r>
            <a:r>
              <a:rPr lang="zh-TW" altLang="en-US" dirty="0">
                <a:cs typeface="Consolas" panose="020B0609020204030204" pitchFamily="49" charset="0"/>
              </a:rPr>
              <a:t>、</a:t>
            </a:r>
            <a:r>
              <a:rPr lang="en-US" altLang="zh-TW" dirty="0" err="1">
                <a:cs typeface="Consolas" panose="020B0609020204030204" pitchFamily="49" charset="0"/>
              </a:rPr>
              <a:t>lg</a:t>
            </a:r>
            <a:r>
              <a:rPr lang="zh-TW" altLang="en-US" dirty="0">
                <a:cs typeface="Consolas" panose="020B0609020204030204" pitchFamily="49" charset="0"/>
              </a:rPr>
              <a:t>、</a:t>
            </a:r>
            <a:r>
              <a:rPr lang="en-US" altLang="zh-TW" dirty="0">
                <a:cs typeface="Consolas" panose="020B0609020204030204" pitchFamily="49" charset="0"/>
              </a:rPr>
              <a:t>xl</a:t>
            </a:r>
          </a:p>
          <a:p>
            <a:r>
              <a:rPr lang="zh-TW" altLang="en-US" dirty="0">
                <a:cs typeface="Consolas" panose="020B0609020204030204" pitchFamily="49" charset="0"/>
              </a:rPr>
              <a:t>常用語法範例：</a:t>
            </a:r>
            <a:endParaRPr lang="en-US" altLang="zh-TW" dirty="0">
              <a:cs typeface="Consolas" panose="020B0609020204030204" pitchFamily="49" charset="0"/>
            </a:endParaRPr>
          </a:p>
          <a:p>
            <a:endParaRPr lang="en-US" altLang="zh-TW" dirty="0">
              <a:cs typeface="Consolas" panose="020B0609020204030204" pitchFamily="49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5F801-F91F-44F6-9E20-D4B06AE8B157}" type="slidenum">
              <a:rPr lang="zh-TW" altLang="en-US" smtClean="0"/>
              <a:t>103</a:t>
            </a:fld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4892284" y="2924771"/>
            <a:ext cx="2919305" cy="360204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algn="ctr">
              <a:defRPr sz="140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/>
            <a:r>
              <a:rPr lang="en-US" altLang="zh-TW" sz="1600" dirty="0"/>
              <a:t>{property}{sides}-{size}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4892284" y="3335062"/>
            <a:ext cx="4328159" cy="360204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algn="ctr">
              <a:defRPr sz="140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/>
            <a:r>
              <a:rPr lang="en-US" altLang="zh-TW" sz="1600" dirty="0"/>
              <a:t>{property}{sides}-{breakpoint}-{size}</a:t>
            </a:r>
          </a:p>
        </p:txBody>
      </p:sp>
      <p:sp>
        <p:nvSpPr>
          <p:cNvPr id="7" name="文字方塊 6"/>
          <p:cNvSpPr txBox="1"/>
          <p:nvPr/>
        </p:nvSpPr>
        <p:spPr>
          <a:xfrm>
            <a:off x="1112765" y="4457479"/>
            <a:ext cx="768288" cy="360204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algn="ctr">
              <a:defRPr sz="140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/>
            <a:r>
              <a:rPr lang="en-US" altLang="zh-TW" sz="1600" dirty="0"/>
              <a:t>mb-3</a:t>
            </a:r>
          </a:p>
        </p:txBody>
      </p:sp>
    </p:spTree>
    <p:extLst>
      <p:ext uri="{BB962C8B-B14F-4D97-AF65-F5344CB8AC3E}">
        <p14:creationId xmlns:p14="http://schemas.microsoft.com/office/powerpoint/2010/main" val="1224520204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間隔</a:t>
            </a:r>
            <a:r>
              <a:rPr lang="en-US" altLang="zh-TW" dirty="0"/>
              <a:t>(Spacing) #2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77334" y="1497875"/>
            <a:ext cx="8596668" cy="4543488"/>
          </a:xfrm>
        </p:spPr>
        <p:txBody>
          <a:bodyPr/>
          <a:lstStyle/>
          <a:p>
            <a:r>
              <a:rPr lang="en-US" altLang="zh-TW" dirty="0">
                <a:cs typeface="Consolas" panose="020B0609020204030204" pitchFamily="49" charset="0"/>
              </a:rPr>
              <a:t>Property</a:t>
            </a:r>
            <a:r>
              <a:rPr lang="zh-TW" altLang="en-US" dirty="0">
                <a:cs typeface="Consolas" panose="020B0609020204030204" pitchFamily="49" charset="0"/>
              </a:rPr>
              <a:t>的種類</a:t>
            </a:r>
            <a:endParaRPr lang="en-US" altLang="zh-TW" dirty="0">
              <a:cs typeface="Consolas" panose="020B0609020204030204" pitchFamily="49" charset="0"/>
            </a:endParaRPr>
          </a:p>
          <a:p>
            <a:endParaRPr lang="en-US" altLang="zh-TW" dirty="0">
              <a:cs typeface="Consolas" panose="020B0609020204030204" pitchFamily="49" charset="0"/>
            </a:endParaRPr>
          </a:p>
          <a:p>
            <a:endParaRPr lang="en-US" altLang="zh-TW" dirty="0">
              <a:cs typeface="Consolas" panose="020B0609020204030204" pitchFamily="49" charset="0"/>
            </a:endParaRPr>
          </a:p>
          <a:p>
            <a:endParaRPr lang="en-US" altLang="zh-TW" dirty="0">
              <a:cs typeface="Consolas" panose="020B0609020204030204" pitchFamily="49" charset="0"/>
            </a:endParaRPr>
          </a:p>
          <a:p>
            <a:r>
              <a:rPr lang="en-US" altLang="zh-TW" dirty="0">
                <a:cs typeface="Consolas" panose="020B0609020204030204" pitchFamily="49" charset="0"/>
              </a:rPr>
              <a:t>Sides</a:t>
            </a:r>
            <a:r>
              <a:rPr lang="zh-TW" altLang="en-US" dirty="0">
                <a:cs typeface="Consolas" panose="020B0609020204030204" pitchFamily="49" charset="0"/>
              </a:rPr>
              <a:t>的種類</a:t>
            </a:r>
            <a:endParaRPr lang="en-US" altLang="zh-TW" dirty="0">
              <a:cs typeface="Consolas" panose="020B0609020204030204" pitchFamily="49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5F801-F91F-44F6-9E20-D4B06AE8B157}" type="slidenum">
              <a:rPr lang="zh-TW" altLang="en-US" smtClean="0"/>
              <a:t>104</a:t>
            </a:fld>
            <a:endParaRPr lang="zh-TW" altLang="en-US"/>
          </a:p>
        </p:txBody>
      </p:sp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3452775"/>
              </p:ext>
            </p:extLst>
          </p:nvPr>
        </p:nvGraphicFramePr>
        <p:xfrm>
          <a:off x="677334" y="1930400"/>
          <a:ext cx="6838163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98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083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/>
                        <a:t>Property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dirty="0"/>
                        <a:t>說明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</a:t>
                      </a:r>
                      <a:endParaRPr lang="zh-TW" alt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設定</a:t>
                      </a:r>
                      <a:r>
                        <a:rPr lang="en-US" altLang="zh-TW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margin</a:t>
                      </a:r>
                      <a:r>
                        <a:rPr lang="zh-TW" altLang="en-US" dirty="0"/>
                        <a:t>的類別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</a:t>
                      </a:r>
                      <a:endParaRPr lang="zh-TW" alt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設定</a:t>
                      </a:r>
                      <a:r>
                        <a:rPr lang="en-US" altLang="zh-TW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padding</a:t>
                      </a:r>
                      <a:r>
                        <a:rPr lang="zh-TW" altLang="en-US" dirty="0"/>
                        <a:t>的類別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4658346"/>
              </p:ext>
            </p:extLst>
          </p:nvPr>
        </p:nvGraphicFramePr>
        <p:xfrm>
          <a:off x="677335" y="3507168"/>
          <a:ext cx="6838162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98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083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/>
                        <a:t>Sides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dirty="0"/>
                        <a:t>說明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t</a:t>
                      </a:r>
                      <a:endParaRPr lang="zh-TW" alt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設定</a:t>
                      </a:r>
                      <a:r>
                        <a:rPr lang="en-US" altLang="zh-TW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margin-top</a:t>
                      </a:r>
                      <a:r>
                        <a:rPr lang="zh-TW" altLang="en-US" dirty="0"/>
                        <a:t>或是</a:t>
                      </a:r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padding-top</a:t>
                      </a:r>
                      <a:r>
                        <a:rPr lang="zh-TW" altLang="en-US" dirty="0"/>
                        <a:t>的類別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b</a:t>
                      </a:r>
                      <a:endParaRPr lang="zh-TW" alt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/>
                        <a:t>設定</a:t>
                      </a:r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margin-bottom</a:t>
                      </a:r>
                      <a:r>
                        <a:rPr lang="zh-TW" altLang="en-US" dirty="0"/>
                        <a:t>或是</a:t>
                      </a:r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padding-bottom</a:t>
                      </a:r>
                      <a:r>
                        <a:rPr lang="zh-TW" altLang="en-US" dirty="0"/>
                        <a:t>的類別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</a:t>
                      </a:r>
                      <a:endParaRPr lang="zh-TW" alt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/>
                        <a:t>設定</a:t>
                      </a:r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margin-left</a:t>
                      </a:r>
                      <a:r>
                        <a:rPr lang="zh-TW" altLang="en-US" dirty="0"/>
                        <a:t>或是</a:t>
                      </a:r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padding-left</a:t>
                      </a:r>
                      <a:r>
                        <a:rPr lang="zh-TW" altLang="en-US" dirty="0"/>
                        <a:t>的類別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</a:t>
                      </a:r>
                      <a:endParaRPr lang="zh-TW" alt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設定</a:t>
                      </a:r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margin-right</a:t>
                      </a:r>
                      <a:r>
                        <a:rPr lang="zh-TW" altLang="en-US" dirty="0"/>
                        <a:t>或是</a:t>
                      </a:r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padding-right</a:t>
                      </a:r>
                      <a:r>
                        <a:rPr lang="zh-TW" altLang="en-US" dirty="0"/>
                        <a:t>的類別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4536832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間隔</a:t>
            </a:r>
            <a:r>
              <a:rPr lang="en-US" altLang="zh-TW" dirty="0"/>
              <a:t>(Spacing) #3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77334" y="1497875"/>
            <a:ext cx="8596668" cy="4543488"/>
          </a:xfrm>
        </p:spPr>
        <p:txBody>
          <a:bodyPr/>
          <a:lstStyle/>
          <a:p>
            <a:r>
              <a:rPr lang="en-US" altLang="zh-TW" dirty="0">
                <a:cs typeface="Consolas" panose="020B0609020204030204" pitchFamily="49" charset="0"/>
              </a:rPr>
              <a:t>Size</a:t>
            </a:r>
            <a:r>
              <a:rPr lang="zh-TW" altLang="en-US" dirty="0">
                <a:cs typeface="Consolas" panose="020B0609020204030204" pitchFamily="49" charset="0"/>
              </a:rPr>
              <a:t>的種類</a:t>
            </a:r>
            <a:endParaRPr lang="en-US" altLang="zh-TW" dirty="0">
              <a:cs typeface="Consolas" panose="020B0609020204030204" pitchFamily="49" charset="0"/>
            </a:endParaRPr>
          </a:p>
          <a:p>
            <a:endParaRPr lang="en-US" altLang="zh-TW" dirty="0">
              <a:cs typeface="Consolas" panose="020B0609020204030204" pitchFamily="49" charset="0"/>
            </a:endParaRPr>
          </a:p>
          <a:p>
            <a:endParaRPr lang="en-US" altLang="zh-TW" dirty="0">
              <a:cs typeface="Consolas" panose="020B0609020204030204" pitchFamily="49" charset="0"/>
            </a:endParaRPr>
          </a:p>
          <a:p>
            <a:endParaRPr lang="en-US" altLang="zh-TW" dirty="0">
              <a:cs typeface="Consolas" panose="020B0609020204030204" pitchFamily="49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5F801-F91F-44F6-9E20-D4B06AE8B157}" type="slidenum">
              <a:rPr lang="zh-TW" altLang="en-US" smtClean="0"/>
              <a:t>105</a:t>
            </a:fld>
            <a:endParaRPr lang="zh-TW" altLang="en-US"/>
          </a:p>
        </p:txBody>
      </p:sp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9410735"/>
              </p:ext>
            </p:extLst>
          </p:nvPr>
        </p:nvGraphicFramePr>
        <p:xfrm>
          <a:off x="677335" y="1930400"/>
          <a:ext cx="5305454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8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368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/>
                        <a:t>Size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dirty="0"/>
                        <a:t>說明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0</a:t>
                      </a:r>
                      <a:endParaRPr lang="zh-TW" altLang="en-US" sz="1800" kern="1200" dirty="0">
                        <a:solidFill>
                          <a:schemeClr val="dk1"/>
                        </a:solidFill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設定</a:t>
                      </a:r>
                      <a:r>
                        <a:rPr lang="en-US" altLang="zh-TW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margin</a:t>
                      </a:r>
                      <a:r>
                        <a:rPr lang="zh-TW" altLang="en-US" dirty="0"/>
                        <a:t>或</a:t>
                      </a:r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padding</a:t>
                      </a:r>
                      <a:r>
                        <a:rPr lang="zh-TW" altLang="en-US" dirty="0"/>
                        <a:t>為</a:t>
                      </a:r>
                      <a:r>
                        <a:rPr lang="en-US" altLang="zh-TW" dirty="0"/>
                        <a:t>0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1</a:t>
                      </a:r>
                      <a:endParaRPr lang="zh-TW" altLang="en-US" sz="1800" kern="1200" dirty="0">
                        <a:solidFill>
                          <a:schemeClr val="dk1"/>
                        </a:solidFill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設定</a:t>
                      </a:r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margin</a:t>
                      </a:r>
                      <a:r>
                        <a:rPr lang="zh-TW" altLang="en-US" dirty="0"/>
                        <a:t>或</a:t>
                      </a:r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padding</a:t>
                      </a:r>
                      <a:r>
                        <a:rPr lang="zh-TW" altLang="en-US" dirty="0"/>
                        <a:t>為</a:t>
                      </a:r>
                      <a:r>
                        <a:rPr lang="en-US" altLang="zh-TW" dirty="0"/>
                        <a:t>0.25 rem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2</a:t>
                      </a:r>
                      <a:endParaRPr lang="zh-TW" altLang="en-US" sz="1800" kern="1200" dirty="0">
                        <a:solidFill>
                          <a:schemeClr val="dk1"/>
                        </a:solidFill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設定</a:t>
                      </a:r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margin</a:t>
                      </a:r>
                      <a:r>
                        <a:rPr lang="zh-TW" altLang="en-US" dirty="0"/>
                        <a:t>或</a:t>
                      </a:r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padding</a:t>
                      </a:r>
                      <a:r>
                        <a:rPr lang="zh-TW" altLang="en-US" dirty="0"/>
                        <a:t>為</a:t>
                      </a:r>
                      <a:r>
                        <a:rPr lang="en-US" altLang="zh-TW" dirty="0"/>
                        <a:t>0.5 rem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3</a:t>
                      </a:r>
                      <a:endParaRPr lang="zh-TW" altLang="en-US" sz="1800" kern="1200" dirty="0">
                        <a:solidFill>
                          <a:schemeClr val="dk1"/>
                        </a:solidFill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設定</a:t>
                      </a:r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margin</a:t>
                      </a:r>
                      <a:r>
                        <a:rPr lang="zh-TW" altLang="en-US" dirty="0"/>
                        <a:t>或</a:t>
                      </a:r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padding</a:t>
                      </a:r>
                      <a:r>
                        <a:rPr lang="zh-TW" altLang="en-US" dirty="0"/>
                        <a:t>為</a:t>
                      </a:r>
                      <a:r>
                        <a:rPr lang="en-US" altLang="zh-TW" dirty="0"/>
                        <a:t>1 rem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4</a:t>
                      </a:r>
                      <a:endParaRPr lang="zh-TW" altLang="en-US" sz="1800" kern="1200" dirty="0">
                        <a:solidFill>
                          <a:schemeClr val="dk1"/>
                        </a:solidFill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設定</a:t>
                      </a:r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margin</a:t>
                      </a:r>
                      <a:r>
                        <a:rPr lang="zh-TW" altLang="en-US" dirty="0"/>
                        <a:t>或</a:t>
                      </a:r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padding</a:t>
                      </a:r>
                      <a:r>
                        <a:rPr lang="zh-TW" altLang="en-US" dirty="0"/>
                        <a:t>為</a:t>
                      </a:r>
                      <a:r>
                        <a:rPr lang="en-US" altLang="zh-TW" dirty="0"/>
                        <a:t>1.5 rem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5</a:t>
                      </a:r>
                      <a:endParaRPr lang="zh-TW" altLang="en-US" sz="1800" kern="1200" dirty="0">
                        <a:solidFill>
                          <a:schemeClr val="dk1"/>
                        </a:solidFill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設定</a:t>
                      </a:r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margin</a:t>
                      </a:r>
                      <a:r>
                        <a:rPr lang="zh-TW" altLang="en-US" dirty="0"/>
                        <a:t>或</a:t>
                      </a:r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padding</a:t>
                      </a:r>
                      <a:r>
                        <a:rPr lang="zh-TW" altLang="en-US" dirty="0"/>
                        <a:t>為</a:t>
                      </a:r>
                      <a:r>
                        <a:rPr lang="en-US" altLang="zh-TW" dirty="0"/>
                        <a:t>3 rem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auto</a:t>
                      </a:r>
                      <a:endParaRPr lang="zh-TW" altLang="en-US" sz="1800" kern="1200" dirty="0">
                        <a:solidFill>
                          <a:schemeClr val="dk1"/>
                        </a:solidFill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設定</a:t>
                      </a:r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margin</a:t>
                      </a:r>
                      <a:r>
                        <a:rPr lang="zh-TW" altLang="en-US" dirty="0"/>
                        <a:t>為</a:t>
                      </a:r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auto</a:t>
                      </a:r>
                      <a:r>
                        <a:rPr lang="en-US" altLang="zh-TW" dirty="0"/>
                        <a:t> (</a:t>
                      </a:r>
                      <a:r>
                        <a:rPr lang="zh-TW" altLang="en-US" dirty="0"/>
                        <a:t>自動分配剩餘空間</a:t>
                      </a:r>
                      <a:r>
                        <a:rPr lang="en-US" altLang="zh-TW" dirty="0"/>
                        <a:t>)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0115697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/>
              <a:t>響應式網頁設計實作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TW" altLang="en-US" dirty="0"/>
              <a:t>以旅遊網站為例</a:t>
            </a:r>
            <a:endParaRPr lang="en-US" altLang="zh-TW" dirty="0"/>
          </a:p>
          <a:p>
            <a:r>
              <a:rPr lang="en-US" altLang="zh-TW" dirty="0"/>
              <a:t>Bootstrap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16825529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加入</a:t>
            </a:r>
            <a:r>
              <a:rPr lang="en-US" altLang="zh-TW" dirty="0"/>
              <a:t>Bootstrap</a:t>
            </a:r>
            <a:r>
              <a:rPr lang="zh-TW" altLang="en-US" dirty="0"/>
              <a:t> </a:t>
            </a:r>
            <a:r>
              <a:rPr lang="en-US" altLang="zh-TW" dirty="0"/>
              <a:t>CSS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77333" y="2160589"/>
            <a:ext cx="10260633" cy="3880773"/>
          </a:xfrm>
        </p:spPr>
        <p:txBody>
          <a:bodyPr>
            <a:normAutofit/>
          </a:bodyPr>
          <a:lstStyle/>
          <a:p>
            <a:r>
              <a:rPr lang="zh-TW" altLang="en-US" dirty="0"/>
              <a:t>在</a:t>
            </a:r>
            <a:r>
              <a:rPr lang="en-US" altLang="zh-TW" dirty="0"/>
              <a:t>HTML</a:t>
            </a:r>
            <a:r>
              <a:rPr lang="zh-TW" altLang="en-US" dirty="0"/>
              <a:t>網頁的中繼資料</a:t>
            </a:r>
            <a:r>
              <a:rPr lang="en-US" altLang="zh-TW" dirty="0"/>
              <a:t>(Metadata)</a:t>
            </a:r>
            <a:r>
              <a:rPr lang="zh-TW" altLang="en-US" dirty="0"/>
              <a:t>，也就是</a:t>
            </a: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&lt;head&gt;</a:t>
            </a:r>
            <a:r>
              <a:rPr lang="zh-TW" altLang="en-US" dirty="0"/>
              <a:t>標籤內，加入以下設定：</a:t>
            </a:r>
            <a:endParaRPr lang="en-US" altLang="zh-TW" dirty="0"/>
          </a:p>
          <a:p>
            <a:pPr lvl="1"/>
            <a:r>
              <a:rPr lang="zh-TW" altLang="en-US" dirty="0"/>
              <a:t>網頁可見區域</a:t>
            </a:r>
            <a:r>
              <a:rPr lang="en-US" altLang="zh-TW" dirty="0"/>
              <a:t>Viewport</a:t>
            </a:r>
            <a:r>
              <a:rPr lang="zh-TW" altLang="en-US" dirty="0"/>
              <a:t>設定為裝置寬度</a:t>
            </a:r>
            <a:endParaRPr lang="en-US" altLang="zh-TW" dirty="0"/>
          </a:p>
          <a:p>
            <a:pPr lvl="1"/>
            <a:endParaRPr lang="en-US" altLang="zh-TW" dirty="0"/>
          </a:p>
          <a:p>
            <a:pPr lvl="1"/>
            <a:r>
              <a:rPr lang="en-US" altLang="zh-TW" dirty="0"/>
              <a:t>Bootstrap</a:t>
            </a:r>
            <a:r>
              <a:rPr lang="zh-TW" altLang="en-US" dirty="0"/>
              <a:t>的</a:t>
            </a:r>
            <a:r>
              <a:rPr lang="en-US" altLang="zh-TW" dirty="0"/>
              <a:t>CSS</a:t>
            </a:r>
            <a:r>
              <a:rPr lang="zh-TW" altLang="en-US" dirty="0"/>
              <a:t>的檔案連結</a:t>
            </a:r>
            <a:endParaRPr lang="en-US" altLang="zh-TW" dirty="0"/>
          </a:p>
          <a:p>
            <a:pPr lvl="1"/>
            <a:endParaRPr lang="en-US" altLang="zh-TW" dirty="0"/>
          </a:p>
          <a:p>
            <a:r>
              <a:rPr lang="zh-TW" altLang="en-US" dirty="0"/>
              <a:t>讓</a:t>
            </a:r>
            <a:r>
              <a:rPr lang="en-US" altLang="zh-TW" dirty="0"/>
              <a:t>HTML</a:t>
            </a:r>
            <a:r>
              <a:rPr lang="zh-TW" altLang="en-US" dirty="0"/>
              <a:t>網頁可以使用</a:t>
            </a:r>
            <a:r>
              <a:rPr lang="en-US" altLang="zh-TW" dirty="0"/>
              <a:t>Bootstrap</a:t>
            </a:r>
            <a:r>
              <a:rPr lang="zh-TW" altLang="en-US" dirty="0"/>
              <a:t>的強大框架，快速建立響應式網頁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5F801-F91F-44F6-9E20-D4B06AE8B157}" type="slidenum">
              <a:rPr lang="zh-TW" altLang="en-US" smtClean="0"/>
              <a:t>107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677333" y="2964573"/>
            <a:ext cx="8713214" cy="328475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&lt;meta name="viewport" content="width=device-width, initial-scale=1, shrink-to-fit=no"&gt;</a:t>
            </a:r>
          </a:p>
        </p:txBody>
      </p:sp>
      <p:sp>
        <p:nvSpPr>
          <p:cNvPr id="7" name="矩形 6"/>
          <p:cNvSpPr/>
          <p:nvPr/>
        </p:nvSpPr>
        <p:spPr>
          <a:xfrm>
            <a:off x="677333" y="3646083"/>
            <a:ext cx="8713214" cy="328475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&lt;link </a:t>
            </a:r>
            <a:r>
              <a:rPr lang="en-US" altLang="zh-TW" sz="1400" dirty="0" err="1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rel</a:t>
            </a:r>
            <a:r>
              <a:rPr lang="en-US" altLang="zh-TW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="stylesheet" </a:t>
            </a:r>
            <a:r>
              <a:rPr lang="en-US" altLang="zh-TW" sz="1400" dirty="0" err="1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href</a:t>
            </a:r>
            <a:r>
              <a:rPr lang="en-US" altLang="zh-TW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="</a:t>
            </a:r>
            <a:r>
              <a:rPr lang="en-US" altLang="zh-TW" sz="1400" dirty="0" err="1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css</a:t>
            </a:r>
            <a:r>
              <a:rPr lang="en-US" altLang="zh-TW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/bootstrap.min.css"&gt;</a:t>
            </a:r>
          </a:p>
        </p:txBody>
      </p:sp>
    </p:spTree>
    <p:extLst>
      <p:ext uri="{BB962C8B-B14F-4D97-AF65-F5344CB8AC3E}">
        <p14:creationId xmlns:p14="http://schemas.microsoft.com/office/powerpoint/2010/main" val="206190001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加入</a:t>
            </a:r>
            <a:r>
              <a:rPr lang="en-US" altLang="zh-TW" dirty="0"/>
              <a:t>Bootstrap</a:t>
            </a:r>
            <a:r>
              <a:rPr lang="zh-TW" altLang="en-US" dirty="0"/>
              <a:t> </a:t>
            </a:r>
            <a:r>
              <a:rPr lang="en-US" altLang="zh-TW" dirty="0"/>
              <a:t>JavaScript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77333" y="2160589"/>
            <a:ext cx="10260633" cy="3880773"/>
          </a:xfrm>
        </p:spPr>
        <p:txBody>
          <a:bodyPr>
            <a:normAutofit/>
          </a:bodyPr>
          <a:lstStyle/>
          <a:p>
            <a:r>
              <a:rPr lang="zh-TW" altLang="en-US" dirty="0"/>
              <a:t>在</a:t>
            </a:r>
            <a:r>
              <a:rPr lang="en-US" altLang="zh-TW" dirty="0"/>
              <a:t>HTML</a:t>
            </a:r>
            <a:r>
              <a:rPr lang="zh-TW" altLang="en-US" dirty="0"/>
              <a:t>網頁的結尾，也就是</a:t>
            </a: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&lt;/body&gt;</a:t>
            </a:r>
            <a:r>
              <a:rPr lang="zh-TW" altLang="en-US" dirty="0"/>
              <a:t>標籤之前，加入以下設定：</a:t>
            </a:r>
            <a:endParaRPr lang="en-US" altLang="zh-TW" dirty="0"/>
          </a:p>
          <a:p>
            <a:pPr lvl="1"/>
            <a:r>
              <a:rPr lang="en-US" altLang="zh-TW" dirty="0"/>
              <a:t>jQuery</a:t>
            </a:r>
            <a:r>
              <a:rPr lang="zh-TW" altLang="en-US" dirty="0"/>
              <a:t>的檔案連結</a:t>
            </a:r>
            <a:endParaRPr lang="en-US" altLang="zh-TW" dirty="0"/>
          </a:p>
          <a:p>
            <a:pPr lvl="1"/>
            <a:endParaRPr lang="en-US" altLang="zh-TW" dirty="0"/>
          </a:p>
          <a:p>
            <a:pPr lvl="1"/>
            <a:r>
              <a:rPr lang="en-US" altLang="zh-TW" dirty="0"/>
              <a:t>Popper.js</a:t>
            </a:r>
            <a:r>
              <a:rPr lang="zh-TW" altLang="en-US" dirty="0"/>
              <a:t>的檔案連結</a:t>
            </a:r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r>
              <a:rPr lang="en-US" altLang="zh-TW" dirty="0"/>
              <a:t>Bootstrap</a:t>
            </a:r>
            <a:r>
              <a:rPr lang="zh-TW" altLang="en-US" dirty="0"/>
              <a:t>的</a:t>
            </a:r>
            <a:r>
              <a:rPr lang="en-US" altLang="zh-TW" dirty="0"/>
              <a:t>JavaScript</a:t>
            </a:r>
            <a:r>
              <a:rPr lang="zh-TW" altLang="en-US" dirty="0"/>
              <a:t>檔案連結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5F801-F91F-44F6-9E20-D4B06AE8B157}" type="slidenum">
              <a:rPr lang="zh-TW" altLang="en-US" smtClean="0"/>
              <a:t>108</a:t>
            </a:fld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677332" y="4788680"/>
            <a:ext cx="8965763" cy="348325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&lt;script </a:t>
            </a:r>
            <a:r>
              <a:rPr lang="en-US" altLang="zh-TW" sz="1400" dirty="0" err="1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src</a:t>
            </a:r>
            <a:r>
              <a:rPr lang="en-US" altLang="zh-TW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="</a:t>
            </a:r>
            <a:r>
              <a:rPr lang="en-US" altLang="zh-TW" sz="1400" dirty="0" err="1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js</a:t>
            </a:r>
            <a:r>
              <a:rPr lang="en-US" altLang="zh-TW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/bootstrap.min.js"&gt;&lt;/script&gt;</a:t>
            </a:r>
          </a:p>
        </p:txBody>
      </p:sp>
      <p:sp>
        <p:nvSpPr>
          <p:cNvPr id="9" name="矩形 8"/>
          <p:cNvSpPr/>
          <p:nvPr/>
        </p:nvSpPr>
        <p:spPr>
          <a:xfrm>
            <a:off x="677333" y="2936107"/>
            <a:ext cx="8965764" cy="363174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&lt;script </a:t>
            </a:r>
            <a:r>
              <a:rPr lang="en-US" altLang="zh-TW" sz="1400" dirty="0" err="1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src</a:t>
            </a:r>
            <a:r>
              <a:rPr lang="en-US" altLang="zh-TW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="https://ajax.googleapis.com/ajax/libs/</a:t>
            </a:r>
            <a:r>
              <a:rPr lang="en-US" altLang="zh-TW" sz="1400" dirty="0" err="1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jquery</a:t>
            </a:r>
            <a:r>
              <a:rPr lang="en-US" altLang="zh-TW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/3.6.0/jquery.min.js"&gt;&lt;/script&gt;</a:t>
            </a:r>
          </a:p>
        </p:txBody>
      </p:sp>
      <p:sp>
        <p:nvSpPr>
          <p:cNvPr id="10" name="矩形 9"/>
          <p:cNvSpPr/>
          <p:nvPr/>
        </p:nvSpPr>
        <p:spPr>
          <a:xfrm>
            <a:off x="677332" y="3684708"/>
            <a:ext cx="8965764" cy="693092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&lt;script </a:t>
            </a:r>
            <a:r>
              <a:rPr lang="en-US" altLang="zh-TW" sz="1400" dirty="0" err="1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src</a:t>
            </a:r>
            <a:r>
              <a:rPr lang="en-US" altLang="zh-TW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="https://cdn.jsdelivr.net/</a:t>
            </a:r>
            <a:r>
              <a:rPr lang="en-US" altLang="zh-TW" sz="1400" dirty="0" err="1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npm</a:t>
            </a:r>
            <a:r>
              <a:rPr lang="en-US" altLang="zh-TW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/popper.js@1.16.1/</a:t>
            </a:r>
            <a:r>
              <a:rPr lang="en-US" altLang="zh-TW" sz="1400" dirty="0" err="1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dist</a:t>
            </a:r>
            <a:r>
              <a:rPr lang="en-US" altLang="zh-TW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altLang="zh-TW" sz="1400" dirty="0" err="1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umd</a:t>
            </a:r>
            <a:r>
              <a:rPr lang="en-US" altLang="zh-TW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/popper.min.js"&gt;</a:t>
            </a:r>
          </a:p>
          <a:p>
            <a:r>
              <a:rPr lang="en-US" altLang="zh-TW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&lt;/script&gt;</a:t>
            </a:r>
          </a:p>
        </p:txBody>
      </p:sp>
    </p:spTree>
    <p:extLst>
      <p:ext uri="{BB962C8B-B14F-4D97-AF65-F5344CB8AC3E}">
        <p14:creationId xmlns:p14="http://schemas.microsoft.com/office/powerpoint/2010/main" val="323795306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設計</a:t>
            </a:r>
            <a:r>
              <a:rPr lang="en-US" altLang="zh-TW" dirty="0"/>
              <a:t>RWD</a:t>
            </a:r>
            <a:r>
              <a:rPr lang="zh-TW" altLang="en-US" dirty="0"/>
              <a:t>「九大秘境」 </a:t>
            </a:r>
            <a:r>
              <a:rPr lang="en-US" altLang="zh-TW" dirty="0"/>
              <a:t>#1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在「九大秘境」的網頁部分，也就是</a:t>
            </a: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&lt;div id="secret"&gt;</a:t>
            </a:r>
            <a:r>
              <a:rPr lang="zh-TW" altLang="en-US" dirty="0"/>
              <a:t>標籤的部分，使用</a:t>
            </a:r>
            <a:r>
              <a:rPr lang="en-US" altLang="zh-TW" dirty="0"/>
              <a:t>Bootstrap</a:t>
            </a:r>
            <a:r>
              <a:rPr lang="zh-TW" altLang="en-US" dirty="0"/>
              <a:t>重新設計成響應式網頁，感受</a:t>
            </a:r>
            <a:r>
              <a:rPr lang="en-US" altLang="zh-TW" dirty="0"/>
              <a:t>Bootstrap</a:t>
            </a:r>
            <a:r>
              <a:rPr lang="zh-TW" altLang="en-US" dirty="0"/>
              <a:t>的強大力量！</a:t>
            </a:r>
            <a:endParaRPr lang="en-US" altLang="zh-TW" dirty="0"/>
          </a:p>
          <a:p>
            <a:r>
              <a:rPr lang="zh-TW" altLang="en-US" dirty="0"/>
              <a:t>首先需要設定</a:t>
            </a:r>
            <a:r>
              <a:rPr lang="en-US" altLang="zh-TW" dirty="0"/>
              <a:t>Bootstrap</a:t>
            </a:r>
            <a:r>
              <a:rPr lang="zh-TW" altLang="en-US" dirty="0"/>
              <a:t>的容器</a:t>
            </a:r>
            <a:r>
              <a:rPr lang="en-US" altLang="zh-TW" dirty="0"/>
              <a:t>(Container)</a:t>
            </a:r>
            <a:r>
              <a:rPr lang="zh-TW" altLang="en-US" dirty="0"/>
              <a:t>為「</a:t>
            </a: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container-fluid</a:t>
            </a:r>
            <a:r>
              <a:rPr lang="zh-TW" altLang="en-US" dirty="0"/>
              <a:t>」，給</a:t>
            </a: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&lt;div&gt;</a:t>
            </a:r>
            <a:r>
              <a:rPr lang="zh-TW" altLang="en-US" dirty="0"/>
              <a:t>標籤增加</a:t>
            </a: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zh-TW" altLang="en-US" dirty="0"/>
              <a:t>屬性，以套用這個</a:t>
            </a: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&lt;div&gt;</a:t>
            </a:r>
            <a:r>
              <a:rPr lang="zh-TW" altLang="en-US" dirty="0"/>
              <a:t>網頁區塊的</a:t>
            </a:r>
            <a:r>
              <a:rPr lang="en-US" altLang="zh-TW" dirty="0"/>
              <a:t>CSS</a:t>
            </a:r>
            <a:r>
              <a:rPr lang="zh-TW" altLang="en-US" dirty="0"/>
              <a:t>類別，且設定文字的置中對齊格式「</a:t>
            </a: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text-center</a:t>
            </a:r>
            <a:r>
              <a:rPr lang="zh-TW" altLang="en-US" dirty="0"/>
              <a:t>」</a:t>
            </a:r>
            <a:endParaRPr lang="en-US" altLang="zh-TW" dirty="0"/>
          </a:p>
          <a:p>
            <a:pPr lvl="1"/>
            <a:endParaRPr lang="en-US" altLang="zh-TW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5F801-F91F-44F6-9E20-D4B06AE8B157}" type="slidenum">
              <a:rPr lang="zh-TW" altLang="en-US" smtClean="0"/>
              <a:t>109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9669" y="4311883"/>
            <a:ext cx="3911852" cy="211273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041" y="4294736"/>
            <a:ext cx="2596147" cy="211175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7" name="向右箭號 6"/>
          <p:cNvSpPr/>
          <p:nvPr/>
        </p:nvSpPr>
        <p:spPr>
          <a:xfrm>
            <a:off x="3647502" y="5132896"/>
            <a:ext cx="661852" cy="4354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1136179" y="3764331"/>
            <a:ext cx="5438793" cy="328475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&lt;div id="secret" class="container-fluid text-center"&gt;</a:t>
            </a:r>
          </a:p>
        </p:txBody>
      </p:sp>
    </p:spTree>
    <p:extLst>
      <p:ext uri="{BB962C8B-B14F-4D97-AF65-F5344CB8AC3E}">
        <p14:creationId xmlns:p14="http://schemas.microsoft.com/office/powerpoint/2010/main" val="18032891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HTML5</a:t>
            </a:r>
            <a:r>
              <a:rPr lang="zh-TW" altLang="en-US" dirty="0"/>
              <a:t>網頁結構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77334" y="1289304"/>
            <a:ext cx="8596668" cy="786384"/>
          </a:xfrm>
        </p:spPr>
        <p:txBody>
          <a:bodyPr/>
          <a:lstStyle/>
          <a:p>
            <a:r>
              <a:rPr lang="zh-TW" altLang="en-US" dirty="0"/>
              <a:t>依</a:t>
            </a:r>
            <a:r>
              <a:rPr lang="en-US" altLang="zh-TW" dirty="0"/>
              <a:t>HTML5</a:t>
            </a:r>
            <a:r>
              <a:rPr lang="zh-TW" altLang="en-US" dirty="0"/>
              <a:t>標準，必要的標籤如下表：</a:t>
            </a:r>
            <a:endParaRPr lang="en-US" altLang="zh-TW" dirty="0"/>
          </a:p>
          <a:p>
            <a:r>
              <a:rPr lang="zh-TW" altLang="en-US" dirty="0"/>
              <a:t>網頁必須要有這些標籤，否則就不符合</a:t>
            </a:r>
            <a:r>
              <a:rPr lang="en-US" altLang="zh-TW" dirty="0"/>
              <a:t>HTML5</a:t>
            </a:r>
            <a:r>
              <a:rPr lang="zh-TW" altLang="en-US" dirty="0"/>
              <a:t>標準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5F801-F91F-44F6-9E20-D4B06AE8B157}" type="slidenum">
              <a:rPr lang="zh-TW" altLang="en-US" smtClean="0"/>
              <a:t>11</a:t>
            </a:fld>
            <a:endParaRPr lang="zh-TW" altLang="en-US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6224319"/>
              </p:ext>
            </p:extLst>
          </p:nvPr>
        </p:nvGraphicFramePr>
        <p:xfrm>
          <a:off x="677334" y="4651677"/>
          <a:ext cx="6010850" cy="184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226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882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1569">
                <a:tc>
                  <a:txBody>
                    <a:bodyPr/>
                    <a:lstStyle/>
                    <a:p>
                      <a:r>
                        <a:rPr lang="zh-TW" altLang="en-US" dirty="0"/>
                        <a:t>標籤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說明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&lt;!DOCTYPE html&gt;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文件類型為</a:t>
                      </a:r>
                      <a:r>
                        <a:rPr lang="en-US" altLang="zh-TW" dirty="0"/>
                        <a:t>HTML5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&lt;html&gt;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HTML</a:t>
                      </a:r>
                      <a:r>
                        <a:rPr lang="zh-TW" altLang="en-US" dirty="0"/>
                        <a:t>開始註記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&lt;head&gt;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文件的中繼資料</a:t>
                      </a:r>
                      <a:r>
                        <a:rPr lang="en-US" altLang="zh-TW" dirty="0"/>
                        <a:t>(metadata)</a:t>
                      </a:r>
                      <a:r>
                        <a:rPr lang="zh-TW" altLang="en-US" dirty="0"/>
                        <a:t>集合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&lt;body&gt;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網頁的主體</a:t>
                      </a:r>
                      <a:endParaRPr lang="en-US" altLang="zh-TW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" name="文字方塊 7">
            <a:extLst>
              <a:ext uri="{FF2B5EF4-FFF2-40B4-BE49-F238E27FC236}">
                <a16:creationId xmlns:a16="http://schemas.microsoft.com/office/drawing/2014/main" id="{4F2F1291-C3E9-4A50-8A10-7E64C0044838}"/>
              </a:ext>
            </a:extLst>
          </p:cNvPr>
          <p:cNvSpPr txBox="1"/>
          <p:nvPr/>
        </p:nvSpPr>
        <p:spPr>
          <a:xfrm>
            <a:off x="1074664" y="2044330"/>
            <a:ext cx="3706777" cy="2446245"/>
          </a:xfrm>
          <a:prstGeom prst="rect">
            <a:avLst/>
          </a:prstGeom>
          <a:solidFill>
            <a:schemeClr val="bg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>
              <a:defRPr sz="160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altLang="zh-TW" dirty="0"/>
              <a:t>&lt;!DOCTYPE </a:t>
            </a:r>
            <a:r>
              <a:rPr lang="en-US" altLang="zh-TW" dirty="0">
                <a:solidFill>
                  <a:srgbClr val="0000FF"/>
                </a:solidFill>
              </a:rPr>
              <a:t>html</a:t>
            </a:r>
            <a:r>
              <a:rPr lang="en-US" altLang="zh-TW" dirty="0"/>
              <a:t>&gt;</a:t>
            </a:r>
          </a:p>
          <a:p>
            <a:r>
              <a:rPr lang="en-US" altLang="zh-TW" dirty="0"/>
              <a:t>&lt;html&gt;</a:t>
            </a:r>
          </a:p>
          <a:p>
            <a:r>
              <a:rPr lang="en-US" altLang="zh-TW" dirty="0"/>
              <a:t>&lt;head&gt;</a:t>
            </a:r>
          </a:p>
          <a:p>
            <a:endParaRPr lang="en-US" altLang="zh-TW" dirty="0"/>
          </a:p>
          <a:p>
            <a:r>
              <a:rPr lang="en-US" altLang="zh-TW" dirty="0"/>
              <a:t>&lt;/head&gt;</a:t>
            </a:r>
          </a:p>
          <a:p>
            <a:r>
              <a:rPr lang="en-US" altLang="zh-TW" dirty="0"/>
              <a:t>&lt;body&gt;</a:t>
            </a:r>
          </a:p>
          <a:p>
            <a:endParaRPr lang="en-US" altLang="zh-TW" dirty="0"/>
          </a:p>
          <a:p>
            <a:r>
              <a:rPr lang="en-US" altLang="zh-TW" dirty="0"/>
              <a:t>&lt;/body&gt;</a:t>
            </a:r>
          </a:p>
          <a:p>
            <a:r>
              <a:rPr lang="en-US" altLang="zh-TW" dirty="0"/>
              <a:t>&lt;/html&gt;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48871562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設計</a:t>
            </a:r>
            <a:r>
              <a:rPr lang="en-US" altLang="zh-TW" dirty="0"/>
              <a:t>RWD</a:t>
            </a:r>
            <a:r>
              <a:rPr lang="zh-TW" altLang="en-US" dirty="0"/>
              <a:t>「九大秘境」 </a:t>
            </a:r>
            <a:r>
              <a:rPr lang="en-US" altLang="zh-TW" dirty="0"/>
              <a:t>#2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現在要設計</a:t>
            </a:r>
            <a:r>
              <a:rPr lang="en-US" altLang="zh-TW" dirty="0"/>
              <a:t>9</a:t>
            </a:r>
            <a:r>
              <a:rPr lang="zh-TW" altLang="en-US" dirty="0"/>
              <a:t>個景點的使用者介面</a:t>
            </a:r>
            <a:r>
              <a:rPr lang="en-US" altLang="zh-TW" dirty="0"/>
              <a:t>(UI)</a:t>
            </a:r>
            <a:r>
              <a:rPr lang="zh-TW" altLang="en-US" dirty="0"/>
              <a:t>，透過使用</a:t>
            </a:r>
            <a:r>
              <a:rPr lang="en-US" altLang="zh-TW" dirty="0"/>
              <a:t>Bootstrap</a:t>
            </a:r>
            <a:r>
              <a:rPr lang="zh-TW" altLang="en-US" dirty="0"/>
              <a:t>的網格系統</a:t>
            </a:r>
            <a:r>
              <a:rPr lang="en-US" altLang="zh-TW" dirty="0"/>
              <a:t>(Grid System)</a:t>
            </a:r>
            <a:r>
              <a:rPr lang="zh-TW" altLang="en-US" dirty="0"/>
              <a:t>讓</a:t>
            </a:r>
            <a:r>
              <a:rPr lang="en-US" altLang="zh-TW" dirty="0"/>
              <a:t>9</a:t>
            </a:r>
            <a:r>
              <a:rPr lang="zh-TW" altLang="en-US" dirty="0"/>
              <a:t>張圖片，可以隨著螢幕寬度的不同，而自動排版</a:t>
            </a:r>
            <a:endParaRPr lang="en-US" altLang="zh-TW" dirty="0"/>
          </a:p>
          <a:p>
            <a:r>
              <a:rPr lang="zh-TW" altLang="en-US" dirty="0"/>
              <a:t>在設計響應式網頁時，要同時規劃手機、平板及電腦螢幕的呈現方式</a:t>
            </a:r>
            <a:endParaRPr lang="en-US" altLang="zh-TW" dirty="0"/>
          </a:p>
          <a:p>
            <a:pPr lvl="1"/>
            <a:r>
              <a:rPr lang="zh-TW" altLang="en-US" dirty="0"/>
              <a:t>以增加使用者易用性的方向規劃</a:t>
            </a:r>
            <a:endParaRPr lang="en-US" altLang="zh-TW" dirty="0"/>
          </a:p>
          <a:p>
            <a:pPr lvl="1"/>
            <a:r>
              <a:rPr lang="zh-TW" altLang="en-US" dirty="0"/>
              <a:t>共</a:t>
            </a:r>
            <a:r>
              <a:rPr lang="en-US" altLang="zh-TW" dirty="0"/>
              <a:t>9</a:t>
            </a:r>
            <a:r>
              <a:rPr lang="zh-TW" altLang="en-US" dirty="0"/>
              <a:t>張圖片：手機為「</a:t>
            </a:r>
            <a:r>
              <a:rPr lang="en-US" altLang="zh-TW" dirty="0"/>
              <a:t>1</a:t>
            </a:r>
            <a:r>
              <a:rPr lang="zh-TW" altLang="en-US" dirty="0"/>
              <a:t>欄 * </a:t>
            </a:r>
            <a:r>
              <a:rPr lang="en-US" altLang="zh-TW" dirty="0"/>
              <a:t>9</a:t>
            </a:r>
            <a:r>
              <a:rPr lang="zh-TW" altLang="en-US" dirty="0"/>
              <a:t>列」、平板為「</a:t>
            </a:r>
            <a:r>
              <a:rPr lang="en-US" altLang="zh-TW" dirty="0"/>
              <a:t>2</a:t>
            </a:r>
            <a:r>
              <a:rPr lang="zh-TW" altLang="en-US" dirty="0"/>
              <a:t>或</a:t>
            </a:r>
            <a:r>
              <a:rPr lang="en-US" altLang="zh-TW" dirty="0"/>
              <a:t>1</a:t>
            </a:r>
            <a:r>
              <a:rPr lang="zh-TW" altLang="en-US" dirty="0"/>
              <a:t>欄* </a:t>
            </a:r>
            <a:r>
              <a:rPr lang="en-US" altLang="zh-TW" dirty="0"/>
              <a:t>6</a:t>
            </a:r>
            <a:r>
              <a:rPr lang="zh-TW" altLang="en-US" dirty="0"/>
              <a:t>列」、電腦為「</a:t>
            </a:r>
            <a:r>
              <a:rPr lang="en-US" altLang="zh-TW" dirty="0"/>
              <a:t>3</a:t>
            </a:r>
            <a:r>
              <a:rPr lang="zh-TW" altLang="en-US" dirty="0"/>
              <a:t>欄* </a:t>
            </a:r>
            <a:r>
              <a:rPr lang="en-US" altLang="zh-TW" dirty="0"/>
              <a:t>3</a:t>
            </a:r>
            <a:r>
              <a:rPr lang="zh-TW" altLang="en-US" dirty="0"/>
              <a:t>列」</a:t>
            </a:r>
            <a:endParaRPr lang="en-US" altLang="zh-TW" dirty="0"/>
          </a:p>
          <a:p>
            <a:pPr lvl="1"/>
            <a:r>
              <a:rPr lang="zh-TW" altLang="en-US" dirty="0"/>
              <a:t>每張圖片及介紹，以</a:t>
            </a:r>
            <a:r>
              <a:rPr lang="en-US" altLang="zh-TW" dirty="0"/>
              <a:t>1</a:t>
            </a:r>
            <a:r>
              <a:rPr lang="zh-TW" altLang="en-US" dirty="0"/>
              <a:t>個</a:t>
            </a:r>
            <a:r>
              <a:rPr lang="en-US" altLang="zh-TW" dirty="0"/>
              <a:t>&lt;div&gt;</a:t>
            </a:r>
            <a:r>
              <a:rPr lang="zh-TW" altLang="en-US" dirty="0"/>
              <a:t>標籤包起來，並設定</a:t>
            </a:r>
            <a:r>
              <a:rPr lang="en-US" altLang="zh-TW" dirty="0"/>
              <a:t>&lt;div&gt;</a:t>
            </a:r>
            <a:r>
              <a:rPr lang="zh-TW" altLang="en-US" dirty="0"/>
              <a:t>的</a:t>
            </a:r>
            <a:r>
              <a:rPr lang="en-US" altLang="zh-TW" dirty="0"/>
              <a:t>class</a:t>
            </a:r>
            <a:r>
              <a:rPr lang="zh-TW" altLang="en-US" dirty="0"/>
              <a:t>套用網格系統</a:t>
            </a:r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r>
              <a:rPr lang="zh-TW" altLang="en-US" dirty="0"/>
              <a:t>每</a:t>
            </a:r>
            <a:r>
              <a:rPr lang="en-US" altLang="zh-TW" dirty="0"/>
              <a:t>3</a:t>
            </a:r>
            <a:r>
              <a:rPr lang="zh-TW" altLang="en-US" dirty="0"/>
              <a:t>張圖片以</a:t>
            </a:r>
            <a:r>
              <a:rPr lang="en-US" altLang="zh-TW" dirty="0"/>
              <a:t>1</a:t>
            </a:r>
            <a:r>
              <a:rPr lang="zh-TW" altLang="en-US" dirty="0"/>
              <a:t>個網格系統的列，包起來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5F801-F91F-44F6-9E20-D4B06AE8B157}" type="slidenum">
              <a:rPr lang="zh-TW" altLang="en-US" smtClean="0"/>
              <a:t>110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1510647" y="4323401"/>
            <a:ext cx="6588324" cy="328475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altLang="zh-TW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&lt;div class="col-12 col-sm-12 col-md-6 col-lg-4 col-xl-4"&gt;&lt;/div&gt;</a:t>
            </a:r>
            <a:endParaRPr lang="en-US" altLang="zh-TW" sz="1400" dirty="0">
              <a:solidFill>
                <a:schemeClr val="accent2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510646" y="4717827"/>
            <a:ext cx="6588325" cy="328475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altLang="zh-TW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&lt;div class="col-12 col-sm-12 col-md-12 col-lg-4 col-xl-4"&gt;&lt;/div&gt;</a:t>
            </a:r>
            <a:endParaRPr lang="en-US" altLang="zh-TW" sz="1400" dirty="0">
              <a:solidFill>
                <a:schemeClr val="accent2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510645" y="5448760"/>
            <a:ext cx="6588326" cy="328475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altLang="zh-TW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&lt;div class="row"&gt;&lt;/div&gt;</a:t>
            </a:r>
            <a:endParaRPr lang="en-US" altLang="zh-TW" sz="1400" dirty="0">
              <a:solidFill>
                <a:schemeClr val="accent2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044897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設計</a:t>
            </a:r>
            <a:r>
              <a:rPr lang="en-US" altLang="zh-TW" dirty="0"/>
              <a:t>RWD</a:t>
            </a:r>
            <a:r>
              <a:rPr lang="zh-TW" altLang="en-US" dirty="0"/>
              <a:t>「九大秘境」 </a:t>
            </a:r>
            <a:r>
              <a:rPr lang="en-US" altLang="zh-TW" dirty="0"/>
              <a:t>#3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77334" y="1532709"/>
            <a:ext cx="8596668" cy="4508653"/>
          </a:xfrm>
        </p:spPr>
        <p:txBody>
          <a:bodyPr/>
          <a:lstStyle/>
          <a:p>
            <a:r>
              <a:rPr lang="zh-TW" altLang="en-US" dirty="0"/>
              <a:t>講義版面有限，以前</a:t>
            </a:r>
            <a:r>
              <a:rPr lang="en-US" altLang="zh-TW" dirty="0"/>
              <a:t>3</a:t>
            </a:r>
            <a:r>
              <a:rPr lang="zh-TW" altLang="en-US" dirty="0"/>
              <a:t>個秘境為例，</a:t>
            </a:r>
            <a:r>
              <a:rPr lang="en-US" altLang="zh-TW" dirty="0"/>
              <a:t>HTML</a:t>
            </a:r>
            <a:r>
              <a:rPr lang="zh-TW" altLang="en-US" dirty="0"/>
              <a:t>內容：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5F801-F91F-44F6-9E20-D4B06AE8B157}" type="slidenum">
              <a:rPr lang="zh-TW" altLang="en-US" smtClean="0"/>
              <a:t>111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677334" y="2011680"/>
            <a:ext cx="8275078" cy="3132699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&lt;div class="row"&gt;</a:t>
            </a:r>
          </a:p>
          <a:p>
            <a:r>
              <a:rPr lang="en-US" altLang="zh-TW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&lt;div class="</a:t>
            </a:r>
            <a:r>
              <a:rPr lang="it-IT" altLang="zh-TW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col-12 col-sm-12 col-md-6 col-lg-4 col-xl-4</a:t>
            </a:r>
            <a:r>
              <a:rPr lang="en-US" altLang="zh-TW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"&gt;</a:t>
            </a:r>
          </a:p>
          <a:p>
            <a:r>
              <a:rPr lang="en-US" altLang="zh-TW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&lt;</a:t>
            </a:r>
            <a:r>
              <a:rPr lang="en-US" altLang="zh-TW" sz="1400" dirty="0" err="1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img</a:t>
            </a:r>
            <a:r>
              <a:rPr lang="en-US" altLang="zh-TW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sz="1400" dirty="0" err="1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src</a:t>
            </a:r>
            <a:r>
              <a:rPr lang="en-US" altLang="zh-TW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="images/ja-ming-lake.jpg" alt="</a:t>
            </a:r>
            <a:r>
              <a:rPr lang="zh-TW" altLang="en-US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嘉明湖</a:t>
            </a:r>
            <a:r>
              <a:rPr lang="en-US" altLang="zh-TW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 height="300" width="300"&gt;</a:t>
            </a:r>
          </a:p>
          <a:p>
            <a:r>
              <a:rPr lang="en-US" altLang="zh-TW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&lt;h6&gt;</a:t>
            </a:r>
            <a:r>
              <a:rPr lang="zh-TW" altLang="en-US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「天使的眼淚」嘉明湖 </a:t>
            </a:r>
            <a:r>
              <a:rPr lang="en-US" altLang="zh-TW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@ </a:t>
            </a:r>
            <a:r>
              <a:rPr lang="zh-TW" altLang="en-US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台東 海端</a:t>
            </a:r>
            <a:r>
              <a:rPr lang="en-US" altLang="zh-TW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&lt;/h6&gt;</a:t>
            </a:r>
          </a:p>
          <a:p>
            <a:r>
              <a:rPr lang="en-US" altLang="zh-TW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&lt;/div&gt;</a:t>
            </a:r>
          </a:p>
          <a:p>
            <a:r>
              <a:rPr lang="en-US" altLang="zh-TW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&lt;div class="</a:t>
            </a:r>
            <a:r>
              <a:rPr lang="it-IT" altLang="zh-TW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col-12 col-sm-12 col-md-6 col-lg-4 col-xl-4</a:t>
            </a:r>
            <a:r>
              <a:rPr lang="en-US" altLang="zh-TW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"&gt;</a:t>
            </a:r>
          </a:p>
          <a:p>
            <a:r>
              <a:rPr lang="en-US" altLang="zh-TW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&lt;</a:t>
            </a:r>
            <a:r>
              <a:rPr lang="en-US" altLang="zh-TW" sz="1400" dirty="0" err="1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img</a:t>
            </a:r>
            <a:r>
              <a:rPr lang="en-US" altLang="zh-TW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sz="1400" dirty="0" err="1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src</a:t>
            </a:r>
            <a:r>
              <a:rPr lang="en-US" altLang="zh-TW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="images/lao-me.jpg" alt="</a:t>
            </a:r>
            <a:r>
              <a:rPr lang="zh-TW" altLang="en-US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老梅綠石槽</a:t>
            </a:r>
            <a:r>
              <a:rPr lang="en-US" altLang="zh-TW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 height="300" width="300"&gt;</a:t>
            </a:r>
          </a:p>
          <a:p>
            <a:r>
              <a:rPr lang="en-US" altLang="zh-TW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&lt;h6&gt;</a:t>
            </a:r>
            <a:r>
              <a:rPr lang="zh-TW" altLang="en-US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老梅綠石槽 </a:t>
            </a:r>
            <a:r>
              <a:rPr lang="en-US" altLang="zh-TW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@ </a:t>
            </a:r>
            <a:r>
              <a:rPr lang="zh-TW" altLang="en-US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新北 石門</a:t>
            </a:r>
            <a:r>
              <a:rPr lang="en-US" altLang="zh-TW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&lt;/h6&gt;</a:t>
            </a:r>
          </a:p>
          <a:p>
            <a:r>
              <a:rPr lang="en-US" altLang="zh-TW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&lt;/div&gt;</a:t>
            </a:r>
          </a:p>
          <a:p>
            <a:r>
              <a:rPr lang="en-US" altLang="zh-TW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&lt;div class="</a:t>
            </a:r>
            <a:r>
              <a:rPr lang="it-IT" altLang="zh-TW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col-12 col-sm-12 col-md-</a:t>
            </a:r>
            <a:r>
              <a:rPr lang="en-US" altLang="zh-TW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12</a:t>
            </a:r>
            <a:r>
              <a:rPr lang="it-IT" altLang="zh-TW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col-lg-4 col-xl-4</a:t>
            </a:r>
            <a:r>
              <a:rPr lang="en-US" altLang="zh-TW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"&gt;</a:t>
            </a:r>
          </a:p>
          <a:p>
            <a:r>
              <a:rPr lang="en-US" altLang="zh-TW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&lt;</a:t>
            </a:r>
            <a:r>
              <a:rPr lang="en-US" altLang="zh-TW" sz="1400" dirty="0" err="1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img</a:t>
            </a:r>
            <a:r>
              <a:rPr lang="en-US" altLang="zh-TW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sz="1400" dirty="0" err="1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src</a:t>
            </a:r>
            <a:r>
              <a:rPr lang="en-US" altLang="zh-TW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="images/ali.jpg" alt="</a:t>
            </a:r>
            <a:r>
              <a:rPr lang="zh-TW" altLang="en-US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阿里山隙頂</a:t>
            </a:r>
            <a:r>
              <a:rPr lang="en-US" altLang="zh-TW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 height="300" width="300"&gt;</a:t>
            </a:r>
          </a:p>
          <a:p>
            <a:r>
              <a:rPr lang="en-US" altLang="zh-TW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&lt;h6&gt;</a:t>
            </a:r>
            <a:r>
              <a:rPr lang="zh-TW" altLang="en-US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阿里山隙頂 </a:t>
            </a:r>
            <a:r>
              <a:rPr lang="en-US" altLang="zh-TW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@ </a:t>
            </a:r>
            <a:r>
              <a:rPr lang="zh-TW" altLang="en-US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嘉義 阿里山</a:t>
            </a:r>
            <a:r>
              <a:rPr lang="en-US" altLang="zh-TW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&lt;/h6&gt;</a:t>
            </a:r>
          </a:p>
          <a:p>
            <a:r>
              <a:rPr lang="en-US" altLang="zh-TW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&lt;/div&gt;</a:t>
            </a:r>
          </a:p>
          <a:p>
            <a:r>
              <a:rPr lang="en-US" altLang="zh-TW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&lt;/div&gt;</a:t>
            </a:r>
          </a:p>
        </p:txBody>
      </p:sp>
    </p:spTree>
    <p:extLst>
      <p:ext uri="{BB962C8B-B14F-4D97-AF65-F5344CB8AC3E}">
        <p14:creationId xmlns:p14="http://schemas.microsoft.com/office/powerpoint/2010/main" val="583677242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設計</a:t>
            </a:r>
            <a:r>
              <a:rPr lang="en-US" altLang="zh-TW" dirty="0"/>
              <a:t>RWD</a:t>
            </a:r>
            <a:r>
              <a:rPr lang="zh-TW" altLang="en-US" dirty="0"/>
              <a:t>「九大秘境」 </a:t>
            </a:r>
            <a:r>
              <a:rPr lang="en-US" altLang="zh-TW" dirty="0"/>
              <a:t>#4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77334" y="1532709"/>
            <a:ext cx="8596668" cy="4598125"/>
          </a:xfrm>
        </p:spPr>
        <p:txBody>
          <a:bodyPr>
            <a:normAutofit/>
          </a:bodyPr>
          <a:lstStyle/>
          <a:p>
            <a:r>
              <a:rPr lang="zh-TW" altLang="en-US" dirty="0"/>
              <a:t>講義版面有限，以前</a:t>
            </a:r>
            <a:r>
              <a:rPr lang="en-US" altLang="zh-TW" dirty="0"/>
              <a:t>3</a:t>
            </a:r>
            <a:r>
              <a:rPr lang="zh-TW" altLang="en-US" dirty="0"/>
              <a:t>個秘境為例，網頁畫面：</a:t>
            </a: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可以縮放瀏覽器視窗寬度，就會看見</a:t>
            </a:r>
            <a:r>
              <a:rPr lang="en-US" altLang="zh-TW" dirty="0"/>
              <a:t>RWD</a:t>
            </a:r>
            <a:r>
              <a:rPr lang="zh-TW" altLang="en-US" dirty="0"/>
              <a:t>的神奇效果！</a:t>
            </a:r>
            <a:endParaRPr lang="en-US" altLang="zh-TW" dirty="0"/>
          </a:p>
          <a:p>
            <a:r>
              <a:rPr lang="zh-TW" altLang="en-US" dirty="0"/>
              <a:t>只是圖片沒有隨著畫面一起縮放？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5F801-F91F-44F6-9E20-D4B06AE8B157}" type="slidenum">
              <a:rPr lang="zh-TW" altLang="en-US" smtClean="0"/>
              <a:t>112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930400"/>
            <a:ext cx="8082507" cy="3148274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205935746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設計</a:t>
            </a:r>
            <a:r>
              <a:rPr lang="en-US" altLang="zh-TW" dirty="0"/>
              <a:t>RWD</a:t>
            </a:r>
            <a:r>
              <a:rPr lang="zh-TW" altLang="en-US" dirty="0"/>
              <a:t>「九大秘境」 </a:t>
            </a:r>
            <a:r>
              <a:rPr lang="en-US" altLang="zh-TW" dirty="0"/>
              <a:t>#5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因為圖片</a:t>
            </a:r>
            <a:r>
              <a:rPr lang="en-US" altLang="zh-TW" dirty="0"/>
              <a:t>&lt;</a:t>
            </a:r>
            <a:r>
              <a:rPr lang="en-US" altLang="zh-TW" dirty="0" err="1"/>
              <a:t>img</a:t>
            </a:r>
            <a:r>
              <a:rPr lang="en-US" altLang="zh-TW" dirty="0"/>
              <a:t>&gt;</a:t>
            </a:r>
            <a:r>
              <a:rPr lang="zh-TW" altLang="en-US" dirty="0"/>
              <a:t>標籤內有設定高度</a:t>
            </a:r>
            <a:r>
              <a:rPr lang="en-US" altLang="zh-TW" dirty="0"/>
              <a:t>(</a:t>
            </a: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height</a:t>
            </a:r>
            <a:r>
              <a:rPr lang="en-US" altLang="zh-TW" dirty="0"/>
              <a:t>)</a:t>
            </a:r>
            <a:r>
              <a:rPr lang="zh-TW" altLang="en-US" dirty="0"/>
              <a:t>與寬度</a:t>
            </a:r>
            <a:r>
              <a:rPr lang="en-US" altLang="zh-TW" dirty="0"/>
              <a:t>(</a:t>
            </a: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width</a:t>
            </a:r>
            <a:r>
              <a:rPr lang="en-US" altLang="zh-TW" dirty="0"/>
              <a:t>)</a:t>
            </a:r>
            <a:r>
              <a:rPr lang="zh-TW" altLang="en-US" dirty="0"/>
              <a:t>，而且還沒有使用</a:t>
            </a:r>
            <a:r>
              <a:rPr lang="en-US" altLang="zh-TW" dirty="0"/>
              <a:t>Bootstrap</a:t>
            </a:r>
            <a:r>
              <a:rPr lang="zh-TW" altLang="en-US" dirty="0"/>
              <a:t>的響應式圖片類別，所以圖片不會和螢幕寬度一起調整尺寸</a:t>
            </a:r>
            <a:endParaRPr lang="en-US" altLang="zh-TW" dirty="0"/>
          </a:p>
          <a:p>
            <a:r>
              <a:rPr lang="zh-TW" altLang="en-US" dirty="0"/>
              <a:t>請將每張圖片的高度及寬度設定刪除，就不會是固定大小；然後加上</a:t>
            </a:r>
            <a:r>
              <a:rPr lang="en-US" altLang="zh-TW" dirty="0"/>
              <a:t>class</a:t>
            </a:r>
            <a:r>
              <a:rPr lang="zh-TW" altLang="en-US" dirty="0"/>
              <a:t>屬性的設定，將</a:t>
            </a: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zh-TW" altLang="en-US" dirty="0"/>
              <a:t>設定為「</a:t>
            </a:r>
            <a:r>
              <a:rPr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img</a:t>
            </a: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-fluid</a:t>
            </a:r>
            <a:r>
              <a:rPr lang="zh-TW" altLang="en-US" dirty="0"/>
              <a:t>」，就可以自動調整圖片大小</a:t>
            </a:r>
            <a:endParaRPr lang="en-US" altLang="zh-TW" dirty="0"/>
          </a:p>
          <a:p>
            <a:r>
              <a:rPr lang="zh-TW" altLang="en-US" dirty="0"/>
              <a:t>以嘉明湖的部份為例：</a:t>
            </a:r>
            <a:endParaRPr lang="en-US" altLang="zh-TW" dirty="0"/>
          </a:p>
          <a:p>
            <a:pPr lvl="1"/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5F801-F91F-44F6-9E20-D4B06AE8B157}" type="slidenum">
              <a:rPr lang="zh-TW" altLang="en-US" smtClean="0"/>
              <a:t>113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838129" y="4066141"/>
            <a:ext cx="7112797" cy="1234230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&lt;div class="col-xs-12 col-sm-6 col-md-4 col-lg-4"&gt;</a:t>
            </a:r>
          </a:p>
          <a:p>
            <a:r>
              <a:rPr lang="en-US" altLang="zh-TW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&lt;</a:t>
            </a:r>
            <a:r>
              <a:rPr lang="en-US" altLang="zh-TW" sz="1400" dirty="0" err="1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img</a:t>
            </a:r>
            <a:r>
              <a:rPr lang="en-US" altLang="zh-TW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sz="1400" dirty="0" err="1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src</a:t>
            </a:r>
            <a:r>
              <a:rPr lang="en-US" altLang="zh-TW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="images/ja-ming-lake.jpg" class="</a:t>
            </a:r>
            <a:r>
              <a:rPr lang="en-US" altLang="zh-TW" sz="1400" dirty="0" err="1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img</a:t>
            </a:r>
            <a:r>
              <a:rPr lang="en-US" altLang="zh-TW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-fluid" alt="</a:t>
            </a:r>
            <a:r>
              <a:rPr lang="zh-TW" altLang="en-US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嘉明湖</a:t>
            </a:r>
            <a:r>
              <a:rPr lang="en-US" altLang="zh-TW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"&gt;</a:t>
            </a:r>
          </a:p>
          <a:p>
            <a:r>
              <a:rPr lang="en-US" altLang="zh-TW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&lt;h6&gt;</a:t>
            </a:r>
            <a:r>
              <a:rPr lang="zh-TW" altLang="en-US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「天使的眼淚」嘉明湖 </a:t>
            </a:r>
            <a:r>
              <a:rPr lang="en-US" altLang="zh-TW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@ </a:t>
            </a:r>
            <a:r>
              <a:rPr lang="zh-TW" altLang="en-US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台東 海端</a:t>
            </a:r>
            <a:r>
              <a:rPr lang="en-US" altLang="zh-TW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&lt;/h6&gt;</a:t>
            </a:r>
          </a:p>
          <a:p>
            <a:r>
              <a:rPr lang="en-US" altLang="zh-TW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&lt;/div&gt;</a:t>
            </a:r>
          </a:p>
        </p:txBody>
      </p:sp>
    </p:spTree>
    <p:extLst>
      <p:ext uri="{BB962C8B-B14F-4D97-AF65-F5344CB8AC3E}">
        <p14:creationId xmlns:p14="http://schemas.microsoft.com/office/powerpoint/2010/main" val="1356867682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設計</a:t>
            </a:r>
            <a:r>
              <a:rPr lang="en-US" altLang="zh-TW" dirty="0"/>
              <a:t>RWD</a:t>
            </a:r>
            <a:r>
              <a:rPr lang="zh-TW" altLang="en-US" dirty="0"/>
              <a:t>「九大秘境」 </a:t>
            </a:r>
            <a:r>
              <a:rPr lang="en-US" altLang="zh-TW" dirty="0"/>
              <a:t>#6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5F801-F91F-44F6-9E20-D4B06AE8B157}" type="slidenum">
              <a:rPr lang="zh-TW" altLang="en-US" smtClean="0"/>
              <a:t>114</a:t>
            </a:fld>
            <a:endParaRPr lang="zh-TW" altLang="en-US"/>
          </a:p>
        </p:txBody>
      </p:sp>
      <p:sp>
        <p:nvSpPr>
          <p:cNvPr id="9" name="內容版面配置區 2"/>
          <p:cNvSpPr>
            <a:spLocks noGrp="1"/>
          </p:cNvSpPr>
          <p:nvPr>
            <p:ph idx="1"/>
          </p:nvPr>
        </p:nvSpPr>
        <p:spPr>
          <a:xfrm>
            <a:off x="677334" y="1337649"/>
            <a:ext cx="8596668" cy="497860"/>
          </a:xfrm>
        </p:spPr>
        <p:txBody>
          <a:bodyPr/>
          <a:lstStyle/>
          <a:p>
            <a:r>
              <a:rPr lang="zh-TW" altLang="en-US" dirty="0"/>
              <a:t>手機、平板及電腦的網頁畫面：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756633"/>
            <a:ext cx="1891695" cy="302254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6946" y="1756633"/>
            <a:ext cx="2706437" cy="302254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334" y="4874067"/>
            <a:ext cx="6257118" cy="180431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173865276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設計</a:t>
            </a:r>
            <a:r>
              <a:rPr lang="en-US" altLang="zh-TW" dirty="0"/>
              <a:t>RWD</a:t>
            </a:r>
            <a:r>
              <a:rPr lang="zh-TW" altLang="en-US" dirty="0"/>
              <a:t>「九大秘境」 </a:t>
            </a:r>
            <a:r>
              <a:rPr lang="en-US" altLang="zh-TW" dirty="0"/>
              <a:t>#7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77334" y="1480457"/>
            <a:ext cx="8596668" cy="4560905"/>
          </a:xfrm>
        </p:spPr>
        <p:txBody>
          <a:bodyPr/>
          <a:lstStyle/>
          <a:p>
            <a:r>
              <a:rPr lang="zh-TW" altLang="en-US" dirty="0"/>
              <a:t>只是圖片有點單調，可以使用</a:t>
            </a:r>
            <a:r>
              <a:rPr lang="en-US" altLang="zh-TW" dirty="0"/>
              <a:t>Bootstrap</a:t>
            </a:r>
            <a:r>
              <a:rPr lang="zh-TW" altLang="en-US" dirty="0"/>
              <a:t>的卡片</a:t>
            </a:r>
            <a:r>
              <a:rPr lang="en-US" altLang="zh-TW" dirty="0"/>
              <a:t>(Card)</a:t>
            </a:r>
            <a:r>
              <a:rPr lang="zh-TW" altLang="en-US" dirty="0"/>
              <a:t>讓網頁更有設計感</a:t>
            </a:r>
            <a:endParaRPr lang="en-US" altLang="zh-TW" dirty="0"/>
          </a:p>
          <a:p>
            <a:r>
              <a:rPr lang="zh-TW" altLang="en-US" dirty="0"/>
              <a:t>想要在圖片下方，加上文字</a:t>
            </a:r>
            <a:endParaRPr lang="en-US" altLang="zh-TW" dirty="0"/>
          </a:p>
          <a:p>
            <a:r>
              <a:rPr lang="zh-TW" altLang="en-US" dirty="0"/>
              <a:t>使用</a:t>
            </a: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&lt;div class="card mb-3"&gt;&lt;/div&gt;</a:t>
            </a:r>
            <a:r>
              <a:rPr lang="zh-TW" altLang="en-US" dirty="0"/>
              <a:t>將卡片的內容</a:t>
            </a:r>
            <a:r>
              <a:rPr lang="en-US" altLang="zh-TW" dirty="0"/>
              <a:t>(</a:t>
            </a:r>
            <a:r>
              <a:rPr lang="zh-TW" altLang="en-US" dirty="0"/>
              <a:t>圖片及文字</a:t>
            </a:r>
            <a:r>
              <a:rPr lang="en-US" altLang="zh-TW" dirty="0"/>
              <a:t>)</a:t>
            </a:r>
            <a:r>
              <a:rPr lang="zh-TW" altLang="en-US" dirty="0"/>
              <a:t>包起來</a:t>
            </a:r>
            <a:endParaRPr lang="en-US" altLang="zh-TW" dirty="0"/>
          </a:p>
          <a:p>
            <a:r>
              <a:rPr lang="zh-TW" altLang="en-US" dirty="0"/>
              <a:t>將圖片的</a:t>
            </a: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zh-TW" altLang="en-US" dirty="0"/>
              <a:t>屬性，修改為「</a:t>
            </a: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card-</a:t>
            </a:r>
            <a:r>
              <a:rPr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img</a:t>
            </a: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-top</a:t>
            </a:r>
            <a:r>
              <a:rPr lang="zh-TW" altLang="en-US" dirty="0"/>
              <a:t>」讓圖片在卡片的上方</a:t>
            </a:r>
            <a:endParaRPr lang="en-US" altLang="zh-TW" dirty="0"/>
          </a:p>
          <a:p>
            <a:r>
              <a:rPr lang="zh-TW" altLang="en-US" dirty="0"/>
              <a:t>使用</a:t>
            </a: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&lt;div class="card-body"&gt;&lt;/div&gt;</a:t>
            </a:r>
            <a:r>
              <a:rPr lang="zh-TW" altLang="en-US" dirty="0"/>
              <a:t>將文字說明包起來</a:t>
            </a:r>
            <a:endParaRPr lang="en-US" altLang="zh-TW" dirty="0"/>
          </a:p>
          <a:p>
            <a:r>
              <a:rPr lang="en-US" altLang="zh-TW" dirty="0"/>
              <a:t>&lt;h6&gt;</a:t>
            </a:r>
            <a:r>
              <a:rPr lang="zh-TW" altLang="en-US" dirty="0"/>
              <a:t>標籤增加</a:t>
            </a: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zh-TW" altLang="en-US" dirty="0"/>
              <a:t>屬性，設定為「</a:t>
            </a: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card-title</a:t>
            </a:r>
            <a:r>
              <a:rPr lang="zh-TW" altLang="en-US" dirty="0"/>
              <a:t>」作為卡片的標題</a:t>
            </a:r>
            <a:endParaRPr lang="en-US" altLang="zh-TW" dirty="0"/>
          </a:p>
          <a:p>
            <a:r>
              <a:rPr lang="zh-TW" altLang="en-US" dirty="0"/>
              <a:t>以嘉明湖的部份為例：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5F801-F91F-44F6-9E20-D4B06AE8B157}" type="slidenum">
              <a:rPr lang="zh-TW" altLang="en-US" smtClean="0"/>
              <a:t>115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677334" y="4510277"/>
            <a:ext cx="7830940" cy="2013822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&lt;div class="col-12 col-sm-12 col-md-6 col-lg-4 col-xl-4"&gt;</a:t>
            </a:r>
          </a:p>
          <a:p>
            <a:r>
              <a:rPr lang="en-US" altLang="zh-TW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&lt;div class="card mb-3"&gt;</a:t>
            </a:r>
          </a:p>
          <a:p>
            <a:r>
              <a:rPr lang="en-US" altLang="zh-TW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&lt;</a:t>
            </a:r>
            <a:r>
              <a:rPr lang="en-US" altLang="zh-TW" sz="1400" dirty="0" err="1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img</a:t>
            </a:r>
            <a:r>
              <a:rPr lang="en-US" altLang="zh-TW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sz="1400" dirty="0" err="1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src</a:t>
            </a:r>
            <a:r>
              <a:rPr lang="en-US" altLang="zh-TW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="images/ja-ming-lake.jpg" class="card-</a:t>
            </a:r>
            <a:r>
              <a:rPr lang="en-US" altLang="zh-TW" sz="1400" dirty="0" err="1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img</a:t>
            </a:r>
            <a:r>
              <a:rPr lang="en-US" altLang="zh-TW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-top" alt="</a:t>
            </a:r>
            <a:r>
              <a:rPr lang="zh-TW" altLang="en-US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嘉明湖</a:t>
            </a:r>
            <a:r>
              <a:rPr lang="en-US" altLang="zh-TW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"&gt;</a:t>
            </a:r>
          </a:p>
          <a:p>
            <a:r>
              <a:rPr lang="en-US" altLang="zh-TW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&lt;div class="card-body"&gt;</a:t>
            </a:r>
          </a:p>
          <a:p>
            <a:r>
              <a:rPr lang="en-US" altLang="zh-TW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&lt;h6 class="card-title"&gt;</a:t>
            </a:r>
            <a:r>
              <a:rPr lang="zh-TW" altLang="en-US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「天使的眼淚」嘉明湖 </a:t>
            </a:r>
            <a:r>
              <a:rPr lang="en-US" altLang="zh-TW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@ </a:t>
            </a:r>
            <a:r>
              <a:rPr lang="zh-TW" altLang="en-US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台東 海端</a:t>
            </a:r>
            <a:r>
              <a:rPr lang="en-US" altLang="zh-TW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&lt;/h6&gt;</a:t>
            </a:r>
          </a:p>
          <a:p>
            <a:r>
              <a:rPr lang="en-US" altLang="zh-TW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&lt;/div&gt;</a:t>
            </a:r>
          </a:p>
          <a:p>
            <a:r>
              <a:rPr lang="en-US" altLang="zh-TW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&lt;/div&gt;</a:t>
            </a:r>
          </a:p>
          <a:p>
            <a:r>
              <a:rPr lang="en-US" altLang="zh-TW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&lt;/div&gt;</a:t>
            </a:r>
          </a:p>
        </p:txBody>
      </p:sp>
    </p:spTree>
    <p:extLst>
      <p:ext uri="{BB962C8B-B14F-4D97-AF65-F5344CB8AC3E}">
        <p14:creationId xmlns:p14="http://schemas.microsoft.com/office/powerpoint/2010/main" val="4101078918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設計</a:t>
            </a:r>
            <a:r>
              <a:rPr lang="en-US" altLang="zh-TW" dirty="0"/>
              <a:t>RWD</a:t>
            </a:r>
            <a:r>
              <a:rPr lang="zh-TW" altLang="en-US" dirty="0"/>
              <a:t>「九大秘境」 </a:t>
            </a:r>
            <a:r>
              <a:rPr lang="en-US" altLang="zh-TW" dirty="0"/>
              <a:t>#8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77334" y="2160589"/>
            <a:ext cx="8596668" cy="4092165"/>
          </a:xfrm>
        </p:spPr>
        <p:txBody>
          <a:bodyPr>
            <a:normAutofit/>
          </a:bodyPr>
          <a:lstStyle/>
          <a:p>
            <a:r>
              <a:rPr lang="zh-TW" altLang="en-US" dirty="0"/>
              <a:t>是否使用</a:t>
            </a:r>
            <a:r>
              <a:rPr lang="en-US" altLang="zh-TW" dirty="0"/>
              <a:t>Bootstrap</a:t>
            </a:r>
            <a:r>
              <a:rPr lang="zh-TW" altLang="en-US" dirty="0"/>
              <a:t>的卡片的比較，有製作成卡片的嘉明湖比較有設計感：</a:t>
            </a: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將</a:t>
            </a:r>
            <a:r>
              <a:rPr lang="en-US" altLang="zh-TW" dirty="0"/>
              <a:t>9</a:t>
            </a:r>
            <a:r>
              <a:rPr lang="zh-TW" altLang="en-US" dirty="0"/>
              <a:t>張圖片都做成卡片吧！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5F801-F91F-44F6-9E20-D4B06AE8B157}" type="slidenum">
              <a:rPr lang="zh-TW" altLang="en-US" smtClean="0"/>
              <a:t>116</a:t>
            </a:fld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2624395"/>
            <a:ext cx="8693089" cy="285850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733492771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設計</a:t>
            </a:r>
            <a:r>
              <a:rPr lang="en-US" altLang="zh-TW" dirty="0"/>
              <a:t>RWD</a:t>
            </a:r>
            <a:r>
              <a:rPr lang="zh-TW" altLang="en-US" dirty="0"/>
              <a:t>「九大秘境」 </a:t>
            </a:r>
            <a:r>
              <a:rPr lang="en-US" altLang="zh-TW" dirty="0"/>
              <a:t>#9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77334" y="1428207"/>
            <a:ext cx="8596668" cy="4978280"/>
          </a:xfrm>
        </p:spPr>
        <p:txBody>
          <a:bodyPr>
            <a:normAutofit/>
          </a:bodyPr>
          <a:lstStyle/>
          <a:p>
            <a:r>
              <a:rPr lang="zh-TW" altLang="en-US" dirty="0"/>
              <a:t>使用</a:t>
            </a:r>
            <a:r>
              <a:rPr lang="en-US" altLang="zh-TW" dirty="0"/>
              <a:t>Google Material Icons</a:t>
            </a:r>
            <a:r>
              <a:rPr lang="zh-TW" altLang="en-US" dirty="0"/>
              <a:t>讓網頁畫面更有現代感</a:t>
            </a:r>
            <a:endParaRPr lang="en-US" altLang="zh-TW" dirty="0"/>
          </a:p>
          <a:p>
            <a:r>
              <a:rPr lang="zh-TW" altLang="en-US" dirty="0"/>
              <a:t>首先在</a:t>
            </a: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&lt;head&gt;</a:t>
            </a:r>
            <a:r>
              <a:rPr lang="zh-TW" altLang="en-US" dirty="0"/>
              <a:t>標籤內，載入</a:t>
            </a:r>
            <a:r>
              <a:rPr lang="en-US" altLang="zh-TW" dirty="0"/>
              <a:t>Google Material Icons</a:t>
            </a:r>
            <a:r>
              <a:rPr lang="zh-TW" altLang="en-US" dirty="0"/>
              <a:t>的外部</a:t>
            </a:r>
            <a:r>
              <a:rPr lang="en-US" altLang="zh-TW" dirty="0"/>
              <a:t>CSS</a:t>
            </a:r>
            <a:r>
              <a:rPr lang="zh-TW" altLang="en-US" dirty="0"/>
              <a:t>檔案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圖片的說明，也就是秘境的地點，是以「</a:t>
            </a: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@</a:t>
            </a:r>
            <a:r>
              <a:rPr lang="zh-TW" altLang="en-US" dirty="0"/>
              <a:t>」做分隔，使用     取代它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以嘉明湖的部份為例：</a:t>
            </a: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9</a:t>
            </a:r>
            <a:r>
              <a:rPr lang="zh-TW" altLang="en-US" dirty="0"/>
              <a:t>張縮圖的下方說明都這樣製作吧！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5F801-F91F-44F6-9E20-D4B06AE8B157}" type="slidenum">
              <a:rPr lang="zh-TW" altLang="en-US" smtClean="0"/>
              <a:t>117</a:t>
            </a:fld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761756" y="2226175"/>
            <a:ext cx="8782838" cy="378013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&lt;link </a:t>
            </a:r>
            <a:r>
              <a:rPr lang="en-US" altLang="zh-TW" sz="1400" dirty="0" err="1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rel</a:t>
            </a:r>
            <a:r>
              <a:rPr lang="en-US" altLang="zh-TW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="stylesheet" </a:t>
            </a:r>
            <a:r>
              <a:rPr lang="en-US" altLang="zh-TW" sz="1400" dirty="0" err="1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href</a:t>
            </a:r>
            <a:r>
              <a:rPr lang="en-US" altLang="zh-TW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="https://fonts.googleapis.com/</a:t>
            </a:r>
            <a:r>
              <a:rPr lang="en-US" altLang="zh-TW" sz="1400" dirty="0" err="1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icon?family</a:t>
            </a:r>
            <a:r>
              <a:rPr lang="en-US" altLang="zh-TW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altLang="zh-TW" sz="1400" dirty="0" err="1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Material+Icons</a:t>
            </a:r>
            <a:r>
              <a:rPr lang="en-US" altLang="zh-TW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"&gt;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/>
          <a:srcRect b="26361"/>
          <a:stretch/>
        </p:blipFill>
        <p:spPr>
          <a:xfrm>
            <a:off x="6971832" y="2663781"/>
            <a:ext cx="288719" cy="29847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761756" y="3886806"/>
            <a:ext cx="8782838" cy="1911591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&lt;div class="card mb-3"&gt;</a:t>
            </a:r>
          </a:p>
          <a:p>
            <a:r>
              <a:rPr lang="en-US" altLang="zh-TW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&lt;</a:t>
            </a:r>
            <a:r>
              <a:rPr lang="en-US" altLang="zh-TW" sz="1400" dirty="0" err="1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img</a:t>
            </a:r>
            <a:r>
              <a:rPr lang="en-US" altLang="zh-TW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sz="1400" dirty="0" err="1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src</a:t>
            </a:r>
            <a:r>
              <a:rPr lang="en-US" altLang="zh-TW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="images/ja-ming-lake.jpg" class="card-</a:t>
            </a:r>
            <a:r>
              <a:rPr lang="en-US" altLang="zh-TW" sz="1400" dirty="0" err="1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img</a:t>
            </a:r>
            <a:r>
              <a:rPr lang="en-US" altLang="zh-TW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-top" alt="</a:t>
            </a:r>
            <a:r>
              <a:rPr lang="zh-TW" altLang="en-US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嘉明湖</a:t>
            </a:r>
            <a:r>
              <a:rPr lang="en-US" altLang="zh-TW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"&gt;</a:t>
            </a:r>
          </a:p>
          <a:p>
            <a:r>
              <a:rPr lang="en-US" altLang="zh-TW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&lt;div class="card-body"&gt;</a:t>
            </a:r>
          </a:p>
          <a:p>
            <a:r>
              <a:rPr lang="en-US" altLang="zh-TW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&lt;h6 class="card-title"&gt;</a:t>
            </a:r>
          </a:p>
          <a:p>
            <a:r>
              <a:rPr lang="en-US" altLang="zh-TW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zh-TW" altLang="en-US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「天使的眼淚」嘉明湖 </a:t>
            </a:r>
            <a:r>
              <a:rPr lang="en-US" altLang="zh-TW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&lt;span class="material-icons"&gt;place&lt;/span&gt; </a:t>
            </a:r>
            <a:r>
              <a:rPr lang="zh-TW" altLang="en-US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台東 海端</a:t>
            </a:r>
            <a:endParaRPr lang="en-US" altLang="zh-TW" sz="1400" dirty="0">
              <a:solidFill>
                <a:schemeClr val="accent2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zh-TW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&lt;/h6&gt;</a:t>
            </a:r>
          </a:p>
          <a:p>
            <a:r>
              <a:rPr lang="en-US" altLang="zh-TW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&lt;/div&gt;</a:t>
            </a:r>
          </a:p>
          <a:p>
            <a:r>
              <a:rPr lang="en-US" altLang="zh-TW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&lt;/div&gt;</a:t>
            </a:r>
          </a:p>
        </p:txBody>
      </p:sp>
      <p:sp>
        <p:nvSpPr>
          <p:cNvPr id="9" name="矩形 8"/>
          <p:cNvSpPr/>
          <p:nvPr/>
        </p:nvSpPr>
        <p:spPr>
          <a:xfrm>
            <a:off x="761756" y="3024143"/>
            <a:ext cx="8782838" cy="378013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&lt;span class="material-icons"&gt;place&lt;/span&gt;</a:t>
            </a:r>
          </a:p>
        </p:txBody>
      </p:sp>
    </p:spTree>
    <p:extLst>
      <p:ext uri="{BB962C8B-B14F-4D97-AF65-F5344CB8AC3E}">
        <p14:creationId xmlns:p14="http://schemas.microsoft.com/office/powerpoint/2010/main" val="4170284123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設計</a:t>
            </a:r>
            <a:r>
              <a:rPr lang="en-US" altLang="zh-TW" dirty="0"/>
              <a:t>RWD</a:t>
            </a:r>
            <a:r>
              <a:rPr lang="zh-TW" altLang="en-US" dirty="0"/>
              <a:t>「九大秘境」 </a:t>
            </a:r>
            <a:r>
              <a:rPr lang="en-US" altLang="zh-TW" dirty="0"/>
              <a:t>#10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77334" y="1767841"/>
            <a:ext cx="8596668" cy="4273522"/>
          </a:xfrm>
        </p:spPr>
        <p:txBody>
          <a:bodyPr/>
          <a:lstStyle/>
          <a:p>
            <a:r>
              <a:rPr lang="zh-TW" altLang="en-US" dirty="0"/>
              <a:t>使用</a:t>
            </a:r>
            <a:r>
              <a:rPr lang="en-US" altLang="zh-TW" dirty="0"/>
              <a:t>Google Material Icons</a:t>
            </a:r>
            <a:r>
              <a:rPr lang="zh-TW" altLang="en-US" dirty="0"/>
              <a:t>之後，就更不一樣了</a:t>
            </a: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RWD</a:t>
            </a:r>
            <a:r>
              <a:rPr lang="zh-TW" altLang="en-US" dirty="0"/>
              <a:t>版「九大秘境」大致完成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5F801-F91F-44F6-9E20-D4B06AE8B157}" type="slidenum">
              <a:rPr lang="zh-TW" altLang="en-US" smtClean="0"/>
              <a:t>118</a:t>
            </a:fld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2140709"/>
            <a:ext cx="9820554" cy="3215062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7476110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設計</a:t>
            </a:r>
            <a:r>
              <a:rPr lang="en-US" altLang="zh-TW" dirty="0"/>
              <a:t>RWD</a:t>
            </a:r>
            <a:r>
              <a:rPr lang="zh-TW" altLang="en-US" dirty="0"/>
              <a:t>「貼心服務」 </a:t>
            </a:r>
            <a:r>
              <a:rPr lang="en-US" altLang="zh-TW" dirty="0"/>
              <a:t>#1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現在將「貼心服務」的網頁部分，也就是</a:t>
            </a: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&lt;div id="</a:t>
            </a:r>
            <a:r>
              <a:rPr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reg</a:t>
            </a: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"&gt;</a:t>
            </a:r>
            <a:r>
              <a:rPr lang="zh-TW" altLang="en-US" dirty="0"/>
              <a:t>標籤的部分，使用</a:t>
            </a:r>
            <a:r>
              <a:rPr lang="en-US" altLang="zh-TW" dirty="0"/>
              <a:t>Bootstrap</a:t>
            </a:r>
            <a:r>
              <a:rPr lang="zh-TW" altLang="en-US" dirty="0"/>
              <a:t>重新設計成響應式網頁</a:t>
            </a:r>
            <a:endParaRPr lang="en-US" altLang="zh-TW" dirty="0"/>
          </a:p>
          <a:p>
            <a:r>
              <a:rPr lang="zh-TW" altLang="en-US" dirty="0"/>
              <a:t>和「九大秘境」的設計方式一樣，在</a:t>
            </a:r>
            <a:r>
              <a:rPr lang="en-US" altLang="zh-TW" dirty="0"/>
              <a:t>&lt;div&gt;</a:t>
            </a:r>
            <a:r>
              <a:rPr lang="zh-TW" altLang="en-US" dirty="0"/>
              <a:t>標籤增加套用</a:t>
            </a:r>
            <a:r>
              <a:rPr lang="en-US" altLang="zh-TW" dirty="0"/>
              <a:t>CSS</a:t>
            </a:r>
            <a:r>
              <a:rPr lang="zh-TW" altLang="en-US" dirty="0"/>
              <a:t>類別的</a:t>
            </a: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zh-TW" altLang="en-US" dirty="0"/>
              <a:t>屬性，其值為</a:t>
            </a:r>
            <a:r>
              <a:rPr lang="en-US" altLang="zh-TW" dirty="0"/>
              <a:t>Bootstrap</a:t>
            </a:r>
            <a:r>
              <a:rPr lang="zh-TW" altLang="en-US" dirty="0"/>
              <a:t>的容器「</a:t>
            </a: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container-fluid</a:t>
            </a:r>
            <a:r>
              <a:rPr lang="zh-TW" altLang="en-US" dirty="0"/>
              <a:t>」和設定文字的置中對齊「</a:t>
            </a: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text-center</a:t>
            </a:r>
            <a:r>
              <a:rPr lang="zh-TW" altLang="en-US" dirty="0"/>
              <a:t>」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5F801-F91F-44F6-9E20-D4B06AE8B157}" type="slidenum">
              <a:rPr lang="zh-TW" altLang="en-US" smtClean="0"/>
              <a:t>119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253" y="4807131"/>
            <a:ext cx="5027956" cy="109428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1659" y="4807131"/>
            <a:ext cx="5293383" cy="109726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7" name="向右箭號 6"/>
          <p:cNvSpPr/>
          <p:nvPr/>
        </p:nvSpPr>
        <p:spPr>
          <a:xfrm>
            <a:off x="5368154" y="5130363"/>
            <a:ext cx="670560" cy="5140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1092635" y="3772500"/>
            <a:ext cx="5212371" cy="328475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&lt;div id="</a:t>
            </a:r>
            <a:r>
              <a:rPr lang="en-US" altLang="zh-TW" sz="1400" dirty="0" err="1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reg</a:t>
            </a:r>
            <a:r>
              <a:rPr lang="en-US" altLang="zh-TW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 class="container-fluid text-center"&gt;</a:t>
            </a:r>
          </a:p>
        </p:txBody>
      </p:sp>
    </p:spTree>
    <p:extLst>
      <p:ext uri="{BB962C8B-B14F-4D97-AF65-F5344CB8AC3E}">
        <p14:creationId xmlns:p14="http://schemas.microsoft.com/office/powerpoint/2010/main" val="26590418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HTML5</a:t>
            </a:r>
            <a:r>
              <a:rPr lang="zh-TW" altLang="en-US" dirty="0"/>
              <a:t>網頁結構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5F801-F91F-44F6-9E20-D4B06AE8B157}" type="slidenum">
              <a:rPr lang="zh-TW" altLang="en-US" smtClean="0"/>
              <a:t>12</a:t>
            </a:fld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4675" y="1463556"/>
            <a:ext cx="4967988" cy="3327953"/>
          </a:xfrm>
          <a:prstGeom prst="rect">
            <a:avLst/>
          </a:prstGeom>
        </p:spPr>
      </p:pic>
      <p:grpSp>
        <p:nvGrpSpPr>
          <p:cNvPr id="7" name="群組 6"/>
          <p:cNvGrpSpPr/>
          <p:nvPr/>
        </p:nvGrpSpPr>
        <p:grpSpPr>
          <a:xfrm>
            <a:off x="677334" y="1463557"/>
            <a:ext cx="6286499" cy="5204188"/>
            <a:chOff x="-515380" y="837174"/>
            <a:chExt cx="6286499" cy="5204188"/>
          </a:xfrm>
        </p:grpSpPr>
        <p:sp>
          <p:nvSpPr>
            <p:cNvPr id="8" name="矩形 7"/>
            <p:cNvSpPr/>
            <p:nvPr/>
          </p:nvSpPr>
          <p:spPr>
            <a:xfrm>
              <a:off x="-515380" y="837174"/>
              <a:ext cx="6286499" cy="520418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altLang="zh-TW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&lt;html&gt;</a:t>
              </a:r>
            </a:p>
            <a:p>
              <a:endParaRPr lang="en-US" altLang="zh-TW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endParaRPr lang="en-US" altLang="zh-TW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endParaRPr lang="en-US" altLang="zh-TW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endParaRPr lang="en-US" altLang="zh-TW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endParaRPr lang="en-US" altLang="zh-TW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endParaRPr lang="en-US" altLang="zh-TW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endParaRPr lang="en-US" altLang="zh-TW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endParaRPr lang="en-US" altLang="zh-TW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endParaRPr lang="en-US" altLang="zh-TW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endParaRPr lang="en-US" altLang="zh-TW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endParaRPr lang="en-US" altLang="zh-TW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endParaRPr lang="en-US" altLang="zh-TW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endParaRPr lang="en-US" altLang="zh-TW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endParaRPr lang="en-US" altLang="zh-TW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endParaRPr lang="en-US" altLang="zh-TW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endParaRPr lang="en-US" altLang="zh-TW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altLang="zh-TW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&lt;/html&gt;</a:t>
              </a:r>
              <a:endParaRPr lang="zh-TW" alt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grpSp>
          <p:nvGrpSpPr>
            <p:cNvPr id="9" name="群組 8"/>
            <p:cNvGrpSpPr/>
            <p:nvPr/>
          </p:nvGrpSpPr>
          <p:grpSpPr>
            <a:xfrm>
              <a:off x="-255455" y="1258328"/>
              <a:ext cx="5766648" cy="1236101"/>
              <a:chOff x="-255455" y="1423791"/>
              <a:chExt cx="5766648" cy="1236101"/>
            </a:xfrm>
          </p:grpSpPr>
          <p:sp>
            <p:nvSpPr>
              <p:cNvPr id="16" name="矩形 15"/>
              <p:cNvSpPr/>
              <p:nvPr/>
            </p:nvSpPr>
            <p:spPr>
              <a:xfrm>
                <a:off x="-255455" y="1423791"/>
                <a:ext cx="5766648" cy="123610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r>
                  <a:rPr lang="en-US" altLang="zh-TW" dirty="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&lt;head&gt;</a:t>
                </a:r>
              </a:p>
              <a:p>
                <a:endParaRPr lang="en-US" altLang="zh-TW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  <a:p>
                <a:endParaRPr lang="en-US" altLang="zh-TW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  <a:p>
                <a:r>
                  <a:rPr lang="en-US" altLang="zh-TW" dirty="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&lt;/head&gt;</a:t>
                </a:r>
                <a:endParaRPr lang="zh-TW" altLang="en-US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17" name="矩形 16"/>
              <p:cNvSpPr/>
              <p:nvPr/>
            </p:nvSpPr>
            <p:spPr>
              <a:xfrm>
                <a:off x="0" y="1845580"/>
                <a:ext cx="5207726" cy="39252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r>
                  <a:rPr lang="en-US" altLang="zh-TW" dirty="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&lt;title&gt;Page title&lt;/title&gt;</a:t>
                </a:r>
                <a:endParaRPr lang="zh-TW" altLang="en-US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</p:grpSp>
        <p:sp>
          <p:nvSpPr>
            <p:cNvPr id="10" name="矩形 9"/>
            <p:cNvSpPr/>
            <p:nvPr/>
          </p:nvSpPr>
          <p:spPr>
            <a:xfrm>
              <a:off x="-255455" y="2756202"/>
              <a:ext cx="5766648" cy="271278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altLang="zh-TW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&lt;body&gt;</a:t>
              </a:r>
            </a:p>
            <a:p>
              <a:endParaRPr lang="en-US" altLang="zh-TW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endParaRPr lang="en-US" altLang="zh-TW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endParaRPr lang="en-US" altLang="zh-TW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endParaRPr lang="en-US" altLang="zh-TW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endParaRPr lang="en-US" altLang="zh-TW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endParaRPr lang="en-US" altLang="zh-TW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endParaRPr lang="en-US" altLang="zh-TW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altLang="zh-TW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&lt;/body&gt;</a:t>
              </a:r>
              <a:endParaRPr lang="zh-TW" alt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0" y="3251153"/>
              <a:ext cx="5207726" cy="86143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TW" alt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0" y="3152504"/>
              <a:ext cx="5207726" cy="1828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zh-TW" alt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227599" y="3312991"/>
              <a:ext cx="4657909" cy="3990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altLang="zh-TW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&lt;h1&gt;This is a heading&lt;/h1&gt;</a:t>
              </a:r>
              <a:endParaRPr lang="zh-TW" alt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227599" y="3848543"/>
              <a:ext cx="4657909" cy="3990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altLang="zh-TW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&lt;p&gt;This is a paragraph.&lt;/p&gt;</a:t>
              </a:r>
              <a:endParaRPr lang="zh-TW" alt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227598" y="4407493"/>
              <a:ext cx="4657909" cy="3990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altLang="zh-TW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&lt;p&gt;This is another paragraph.&lt;/p&gt;</a:t>
              </a:r>
              <a:endParaRPr lang="zh-TW" alt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06693425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設計</a:t>
            </a:r>
            <a:r>
              <a:rPr lang="en-US" altLang="zh-TW" dirty="0"/>
              <a:t>RWD</a:t>
            </a:r>
            <a:r>
              <a:rPr lang="zh-TW" altLang="en-US" dirty="0"/>
              <a:t>「貼心服務」 </a:t>
            </a:r>
            <a:r>
              <a:rPr lang="en-US" altLang="zh-TW" dirty="0"/>
              <a:t>#2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77334" y="1288870"/>
            <a:ext cx="8596668" cy="5233850"/>
          </a:xfrm>
        </p:spPr>
        <p:txBody>
          <a:bodyPr>
            <a:normAutofit/>
          </a:bodyPr>
          <a:lstStyle/>
          <a:p>
            <a:r>
              <a:rPr lang="zh-TW" altLang="en-US" dirty="0"/>
              <a:t>設計行動優先</a:t>
            </a:r>
            <a:r>
              <a:rPr lang="en-US" altLang="zh-TW" dirty="0"/>
              <a:t>(Mobile First)</a:t>
            </a:r>
            <a:r>
              <a:rPr lang="zh-TW" altLang="en-US" dirty="0"/>
              <a:t>的網頁，很重要的就是讓使用者在手機上，也可以很順暢的瀏覽網頁</a:t>
            </a:r>
            <a:endParaRPr lang="en-US" altLang="zh-TW" dirty="0"/>
          </a:p>
          <a:p>
            <a:r>
              <a:rPr lang="zh-TW" altLang="en-US" dirty="0"/>
              <a:t>因此要設計網頁在手機、平板及電腦上的排版，才是好的</a:t>
            </a:r>
            <a:r>
              <a:rPr lang="en-US" altLang="zh-TW" dirty="0"/>
              <a:t>RWD</a:t>
            </a:r>
            <a:r>
              <a:rPr lang="zh-TW" altLang="en-US" dirty="0"/>
              <a:t>網頁</a:t>
            </a:r>
            <a:endParaRPr lang="en-US" altLang="zh-TW" dirty="0"/>
          </a:p>
          <a:p>
            <a:r>
              <a:rPr lang="zh-TW" altLang="en-US" dirty="0"/>
              <a:t>將「貼心服務」的部份，分成</a:t>
            </a:r>
            <a:r>
              <a:rPr lang="en-US" altLang="zh-TW" dirty="0"/>
              <a:t>2</a:t>
            </a:r>
            <a:r>
              <a:rPr lang="zh-TW" altLang="en-US" dirty="0"/>
              <a:t>個部份：</a:t>
            </a:r>
            <a:endParaRPr lang="en-US" altLang="zh-TW" dirty="0"/>
          </a:p>
          <a:p>
            <a:pPr lvl="1"/>
            <a:r>
              <a:rPr lang="zh-TW" altLang="en-US" dirty="0"/>
              <a:t>「貼心服務」的標題及說明</a:t>
            </a:r>
            <a:endParaRPr lang="en-US" altLang="zh-TW" dirty="0"/>
          </a:p>
          <a:p>
            <a:pPr lvl="2"/>
            <a:r>
              <a:rPr lang="zh-TW" altLang="en-US" dirty="0"/>
              <a:t>手機：標題和說明各自占滿一列</a:t>
            </a:r>
            <a:endParaRPr lang="en-US" altLang="zh-TW" dirty="0"/>
          </a:p>
          <a:p>
            <a:pPr lvl="2"/>
            <a:r>
              <a:rPr lang="zh-TW" altLang="en-US" dirty="0"/>
              <a:t>平板：和手機的排版相同</a:t>
            </a:r>
            <a:endParaRPr lang="en-US" altLang="zh-TW" dirty="0"/>
          </a:p>
          <a:p>
            <a:pPr lvl="2"/>
            <a:r>
              <a:rPr lang="zh-TW" altLang="en-US" dirty="0"/>
              <a:t>電腦：放在螢幕左側</a:t>
            </a:r>
            <a:endParaRPr lang="en-US" altLang="zh-TW" dirty="0"/>
          </a:p>
          <a:p>
            <a:pPr lvl="1"/>
            <a:r>
              <a:rPr lang="zh-TW" altLang="en-US" dirty="0"/>
              <a:t>填寫資料的表單</a:t>
            </a:r>
            <a:endParaRPr lang="en-US" altLang="zh-TW" dirty="0"/>
          </a:p>
          <a:p>
            <a:pPr lvl="2"/>
            <a:r>
              <a:rPr lang="zh-TW" altLang="en-US" dirty="0"/>
              <a:t>基本表單</a:t>
            </a:r>
            <a:r>
              <a:rPr lang="en-US" altLang="zh-TW" dirty="0"/>
              <a:t>(form)</a:t>
            </a:r>
          </a:p>
          <a:p>
            <a:pPr lvl="2"/>
            <a:r>
              <a:rPr lang="zh-TW" altLang="en-US" dirty="0"/>
              <a:t>手機</a:t>
            </a:r>
            <a:r>
              <a:rPr lang="zh-TW" altLang="en-US" dirty="0">
                <a:sym typeface="Wingdings" panose="05000000000000000000" pitchFamily="2" charset="2"/>
              </a:rPr>
              <a:t>： </a:t>
            </a:r>
            <a:r>
              <a:rPr lang="en-US" altLang="zh-TW" dirty="0">
                <a:sym typeface="Wingdings" panose="05000000000000000000" pitchFamily="2" charset="2"/>
              </a:rPr>
              <a:t>(1)</a:t>
            </a:r>
            <a:r>
              <a:rPr lang="zh-TW" altLang="en-US" dirty="0">
                <a:sym typeface="Wingdings" panose="05000000000000000000" pitchFamily="2" charset="2"/>
              </a:rPr>
              <a:t> 姓名和性別放在同一列，寬度比例為「</a:t>
            </a:r>
            <a:r>
              <a:rPr lang="en-US" altLang="zh-TW" dirty="0">
                <a:sym typeface="Wingdings" panose="05000000000000000000" pitchFamily="2" charset="2"/>
              </a:rPr>
              <a:t>2:1</a:t>
            </a:r>
            <a:r>
              <a:rPr lang="zh-TW" altLang="en-US" dirty="0">
                <a:sym typeface="Wingdings" panose="05000000000000000000" pitchFamily="2" charset="2"/>
              </a:rPr>
              <a:t>」或「</a:t>
            </a:r>
            <a:r>
              <a:rPr lang="en-US" altLang="zh-TW" dirty="0">
                <a:sym typeface="Wingdings" panose="05000000000000000000" pitchFamily="2" charset="2"/>
              </a:rPr>
              <a:t>3:1</a:t>
            </a:r>
            <a:r>
              <a:rPr lang="zh-TW" altLang="en-US" dirty="0">
                <a:sym typeface="Wingdings" panose="05000000000000000000" pitchFamily="2" charset="2"/>
              </a:rPr>
              <a:t>」，</a:t>
            </a:r>
            <a:r>
              <a:rPr lang="en-US" altLang="zh-TW" dirty="0">
                <a:sym typeface="Wingdings" panose="05000000000000000000" pitchFamily="2" charset="2"/>
              </a:rPr>
              <a:t>(2)</a:t>
            </a:r>
            <a:r>
              <a:rPr lang="zh-TW" altLang="en-US" dirty="0">
                <a:sym typeface="Wingdings" panose="05000000000000000000" pitchFamily="2" charset="2"/>
              </a:rPr>
              <a:t> 其他的輸入欄位各自占滿一列</a:t>
            </a:r>
            <a:endParaRPr lang="en-US" altLang="zh-TW" dirty="0">
              <a:sym typeface="Wingdings" panose="05000000000000000000" pitchFamily="2" charset="2"/>
            </a:endParaRPr>
          </a:p>
          <a:p>
            <a:pPr lvl="2"/>
            <a:r>
              <a:rPr lang="zh-TW" altLang="en-US" dirty="0">
                <a:sym typeface="Wingdings" panose="05000000000000000000" pitchFamily="2" charset="2"/>
              </a:rPr>
              <a:t>平板：和手機的排版相同</a:t>
            </a:r>
            <a:endParaRPr lang="en-US" altLang="zh-TW" dirty="0">
              <a:sym typeface="Wingdings" panose="05000000000000000000" pitchFamily="2" charset="2"/>
            </a:endParaRPr>
          </a:p>
          <a:p>
            <a:pPr lvl="2"/>
            <a:r>
              <a:rPr lang="zh-TW" altLang="en-US" dirty="0">
                <a:sym typeface="Wingdings" panose="05000000000000000000" pitchFamily="2" charset="2"/>
              </a:rPr>
              <a:t>電腦：放在螢幕右側</a:t>
            </a:r>
            <a:endParaRPr lang="en-US" altLang="zh-TW" dirty="0">
              <a:sym typeface="Wingdings" panose="05000000000000000000" pitchFamily="2" charset="2"/>
            </a:endParaRPr>
          </a:p>
          <a:p>
            <a:pPr lvl="1"/>
            <a:r>
              <a:rPr lang="zh-TW" altLang="en-US" dirty="0">
                <a:sym typeface="Wingdings" panose="05000000000000000000" pitchFamily="2" charset="2"/>
              </a:rPr>
              <a:t>為避免表單過於切齊右側，標題與說明的寬度比例為</a:t>
            </a:r>
            <a:r>
              <a:rPr lang="en-US" altLang="zh-TW" dirty="0">
                <a:sym typeface="Wingdings" panose="05000000000000000000" pitchFamily="2" charset="2"/>
              </a:rPr>
              <a:t>5</a:t>
            </a:r>
            <a:r>
              <a:rPr lang="zh-TW" altLang="en-US" dirty="0">
                <a:sym typeface="Wingdings" panose="05000000000000000000" pitchFamily="2" charset="2"/>
              </a:rPr>
              <a:t>，表單的寬度比例為</a:t>
            </a:r>
            <a:r>
              <a:rPr lang="en-US" altLang="zh-TW" dirty="0">
                <a:sym typeface="Wingdings" panose="05000000000000000000" pitchFamily="2" charset="2"/>
              </a:rPr>
              <a:t>6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5F801-F91F-44F6-9E20-D4B06AE8B157}" type="slidenum">
              <a:rPr lang="zh-TW" altLang="en-US" smtClean="0"/>
              <a:t>120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03295756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設計</a:t>
            </a:r>
            <a:r>
              <a:rPr lang="en-US" altLang="zh-TW" dirty="0"/>
              <a:t>RWD</a:t>
            </a:r>
            <a:r>
              <a:rPr lang="zh-TW" altLang="en-US" dirty="0"/>
              <a:t>「貼心服務」 </a:t>
            </a:r>
            <a:r>
              <a:rPr lang="en-US" altLang="zh-TW" dirty="0"/>
              <a:t>#3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>
                <a:sym typeface="Wingdings" panose="05000000000000000000" pitchFamily="2" charset="2"/>
              </a:rPr>
              <a:t>因為在電腦螢幕上的標題與表單是在同一列，因此以</a:t>
            </a:r>
            <a:r>
              <a:rPr lang="en-US" altLang="zh-TW" dirty="0">
                <a:sym typeface="Wingdings" panose="05000000000000000000" pitchFamily="2" charset="2"/>
              </a:rPr>
              <a:t>1</a:t>
            </a:r>
            <a:r>
              <a:rPr lang="zh-TW" altLang="en-US" dirty="0">
                <a:sym typeface="Wingdings" panose="05000000000000000000" pitchFamily="2" charset="2"/>
              </a:rPr>
              <a:t>個</a:t>
            </a:r>
            <a:r>
              <a:rPr lang="en-US" altLang="zh-TW" dirty="0">
                <a:sym typeface="Wingdings" panose="05000000000000000000" pitchFamily="2" charset="2"/>
              </a:rPr>
              <a:t>Bootstrap</a:t>
            </a:r>
            <a:r>
              <a:rPr lang="zh-TW" altLang="en-US" dirty="0">
                <a:sym typeface="Wingdings" panose="05000000000000000000" pitchFamily="2" charset="2"/>
              </a:rPr>
              <a:t>網格系統</a:t>
            </a:r>
            <a:r>
              <a:rPr lang="en-US" altLang="zh-TW" dirty="0">
                <a:sym typeface="Wingdings" panose="05000000000000000000" pitchFamily="2" charset="2"/>
              </a:rPr>
              <a:t>(Grid System)</a:t>
            </a:r>
            <a:r>
              <a:rPr lang="zh-TW" altLang="en-US" dirty="0">
                <a:sym typeface="Wingdings" panose="05000000000000000000" pitchFamily="2" charset="2"/>
              </a:rPr>
              <a:t>的列</a:t>
            </a:r>
            <a:r>
              <a:rPr lang="en-US" altLang="zh-TW" dirty="0">
                <a:sym typeface="Wingdings" panose="05000000000000000000" pitchFamily="2" charset="2"/>
              </a:rPr>
              <a:t>(</a:t>
            </a: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row</a:t>
            </a:r>
            <a:r>
              <a:rPr lang="en-US" altLang="zh-TW" dirty="0">
                <a:sym typeface="Wingdings" panose="05000000000000000000" pitchFamily="2" charset="2"/>
              </a:rPr>
              <a:t>)</a:t>
            </a:r>
            <a:r>
              <a:rPr lang="zh-TW" altLang="en-US" dirty="0">
                <a:sym typeface="Wingdings" panose="05000000000000000000" pitchFamily="2" charset="2"/>
              </a:rPr>
              <a:t>將整個「貼心服務」的區塊</a:t>
            </a:r>
            <a:r>
              <a:rPr lang="en-US" altLang="zh-TW" dirty="0">
                <a:sym typeface="Wingdings" panose="05000000000000000000" pitchFamily="2" charset="2"/>
              </a:rPr>
              <a:t>(</a:t>
            </a: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div</a:t>
            </a:r>
            <a:r>
              <a:rPr lang="en-US" altLang="zh-TW" dirty="0">
                <a:sym typeface="Wingdings" panose="05000000000000000000" pitchFamily="2" charset="2"/>
              </a:rPr>
              <a:t>)</a:t>
            </a:r>
            <a:r>
              <a:rPr lang="zh-TW" altLang="en-US" dirty="0">
                <a:sym typeface="Wingdings" panose="05000000000000000000" pitchFamily="2" charset="2"/>
              </a:rPr>
              <a:t>包起來</a:t>
            </a:r>
            <a:endParaRPr lang="en-US" altLang="zh-TW" dirty="0">
              <a:sym typeface="Wingdings" panose="05000000000000000000" pitchFamily="2" charset="2"/>
            </a:endParaRPr>
          </a:p>
          <a:p>
            <a:endParaRPr lang="en-US" altLang="zh-TW" dirty="0">
              <a:sym typeface="Wingdings" panose="05000000000000000000" pitchFamily="2" charset="2"/>
            </a:endParaRPr>
          </a:p>
          <a:p>
            <a:r>
              <a:rPr lang="zh-TW" altLang="en-US" dirty="0"/>
              <a:t>在標題與說明的部份，以</a:t>
            </a:r>
            <a:r>
              <a:rPr lang="en-US" altLang="zh-TW" dirty="0"/>
              <a:t>1</a:t>
            </a:r>
            <a:r>
              <a:rPr lang="zh-TW" altLang="en-US" dirty="0"/>
              <a:t>個</a:t>
            </a: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&lt;div&gt;</a:t>
            </a:r>
            <a:r>
              <a:rPr lang="zh-TW" altLang="en-US" dirty="0"/>
              <a:t>標籤包起來，並且設定</a:t>
            </a:r>
            <a:r>
              <a:rPr lang="en-US" altLang="zh-TW" dirty="0"/>
              <a:t>Bootstrap</a:t>
            </a:r>
            <a:r>
              <a:rPr lang="zh-TW" altLang="en-US" dirty="0"/>
              <a:t>的網格系統，以製作成</a:t>
            </a:r>
            <a:r>
              <a:rPr lang="en-US" altLang="zh-TW" dirty="0"/>
              <a:t>RWD</a:t>
            </a:r>
            <a:r>
              <a:rPr lang="zh-TW" altLang="en-US" dirty="0"/>
              <a:t>網頁</a:t>
            </a:r>
            <a:endParaRPr lang="en-US" altLang="zh-TW" dirty="0"/>
          </a:p>
          <a:p>
            <a:pPr lvl="1"/>
            <a:r>
              <a:rPr lang="zh-TW" altLang="en-US" dirty="0"/>
              <a:t>手機及平板的寬度比例是</a:t>
            </a:r>
            <a:r>
              <a:rPr lang="en-US" altLang="zh-TW" dirty="0"/>
              <a:t>12</a:t>
            </a:r>
            <a:r>
              <a:rPr lang="zh-TW" altLang="en-US" dirty="0"/>
              <a:t>，電腦以上的寬度比例是</a:t>
            </a:r>
            <a:r>
              <a:rPr lang="en-US" altLang="zh-TW" dirty="0"/>
              <a:t>5</a:t>
            </a:r>
          </a:p>
          <a:p>
            <a:pPr lvl="1"/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5F801-F91F-44F6-9E20-D4B06AE8B157}" type="slidenum">
              <a:rPr lang="zh-TW" altLang="en-US" smtClean="0"/>
              <a:t>121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1199535" y="2870527"/>
            <a:ext cx="5993745" cy="339220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&lt;div class="row"&gt;...&lt;/div&gt;</a:t>
            </a:r>
          </a:p>
        </p:txBody>
      </p:sp>
      <p:sp>
        <p:nvSpPr>
          <p:cNvPr id="6" name="矩形 5"/>
          <p:cNvSpPr/>
          <p:nvPr/>
        </p:nvSpPr>
        <p:spPr>
          <a:xfrm>
            <a:off x="1199535" y="4274542"/>
            <a:ext cx="5993745" cy="974945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&lt;div class="</a:t>
            </a:r>
            <a:r>
              <a:rPr lang="it-IT" altLang="zh-TW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col-12 col-sm-12 col-md-</a:t>
            </a:r>
            <a:r>
              <a:rPr lang="en-US" altLang="zh-TW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12</a:t>
            </a:r>
            <a:r>
              <a:rPr lang="it-IT" altLang="zh-TW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col-lg-5 col-xl-5</a:t>
            </a:r>
            <a:r>
              <a:rPr lang="en-US" altLang="zh-TW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"&gt;</a:t>
            </a:r>
          </a:p>
          <a:p>
            <a:r>
              <a:rPr lang="en-US" altLang="zh-TW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&lt;h1&gt;&lt;b&gt;</a:t>
            </a:r>
            <a:r>
              <a:rPr lang="zh-TW" altLang="en-US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貼心服務</a:t>
            </a:r>
            <a:r>
              <a:rPr lang="en-US" altLang="zh-TW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&lt;/b&gt;&lt;/h1&gt;</a:t>
            </a:r>
          </a:p>
          <a:p>
            <a:r>
              <a:rPr lang="en-US" altLang="zh-TW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&lt;h4&gt;</a:t>
            </a:r>
            <a:r>
              <a:rPr lang="zh-TW" altLang="en-US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請填寫資料，我們樂意為您服務</a:t>
            </a:r>
            <a:r>
              <a:rPr lang="en-US" altLang="zh-TW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&lt;/h4&gt;&lt;</a:t>
            </a:r>
            <a:r>
              <a:rPr lang="en-US" altLang="zh-TW" sz="1400" dirty="0" err="1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br</a:t>
            </a:r>
            <a:r>
              <a:rPr lang="en-US" altLang="zh-TW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altLang="zh-TW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&lt;/div&gt;</a:t>
            </a:r>
          </a:p>
        </p:txBody>
      </p:sp>
    </p:spTree>
    <p:extLst>
      <p:ext uri="{BB962C8B-B14F-4D97-AF65-F5344CB8AC3E}">
        <p14:creationId xmlns:p14="http://schemas.microsoft.com/office/powerpoint/2010/main" val="1570561920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設計</a:t>
            </a:r>
            <a:r>
              <a:rPr lang="en-US" altLang="zh-TW" dirty="0"/>
              <a:t>RWD</a:t>
            </a:r>
            <a:r>
              <a:rPr lang="zh-TW" altLang="en-US" dirty="0"/>
              <a:t>「貼心服務」 </a:t>
            </a:r>
            <a:r>
              <a:rPr lang="en-US" altLang="zh-TW" dirty="0"/>
              <a:t>#4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77334" y="1332411"/>
            <a:ext cx="8596668" cy="4708951"/>
          </a:xfrm>
        </p:spPr>
        <p:txBody>
          <a:bodyPr/>
          <a:lstStyle/>
          <a:p>
            <a:r>
              <a:rPr lang="zh-TW" altLang="en-US" dirty="0"/>
              <a:t>在填寫資料的表單部份，也要使用網格系統重新設計成</a:t>
            </a:r>
            <a:r>
              <a:rPr lang="en-US" altLang="zh-TW" dirty="0"/>
              <a:t>RWD</a:t>
            </a:r>
            <a:r>
              <a:rPr lang="zh-TW" altLang="en-US" dirty="0"/>
              <a:t>網頁，要以</a:t>
            </a:r>
            <a:r>
              <a:rPr lang="en-US" altLang="zh-TW" dirty="0"/>
              <a:t>1</a:t>
            </a:r>
            <a:r>
              <a:rPr lang="zh-TW" altLang="en-US" dirty="0"/>
              <a:t>個設定好網格系統類別的</a:t>
            </a: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&lt;div&gt;</a:t>
            </a:r>
            <a:r>
              <a:rPr lang="zh-TW" altLang="en-US" dirty="0"/>
              <a:t>包起來</a:t>
            </a:r>
            <a:endParaRPr lang="en-US" altLang="zh-TW" dirty="0"/>
          </a:p>
          <a:p>
            <a:pPr lvl="1"/>
            <a:r>
              <a:rPr lang="zh-TW" altLang="en-US" dirty="0"/>
              <a:t>手機及平板的寬度比例是</a:t>
            </a:r>
            <a:r>
              <a:rPr lang="en-US" altLang="zh-TW" dirty="0"/>
              <a:t>12</a:t>
            </a:r>
            <a:r>
              <a:rPr lang="zh-TW" altLang="en-US" dirty="0"/>
              <a:t>，而電腦以上的寬度比例是</a:t>
            </a:r>
            <a:r>
              <a:rPr lang="en-US" altLang="zh-TW" dirty="0"/>
              <a:t>6</a:t>
            </a:r>
          </a:p>
          <a:p>
            <a:pPr lvl="1"/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接下來設定表單的輸入欄位的</a:t>
            </a:r>
            <a:r>
              <a:rPr lang="en-US" altLang="zh-TW" dirty="0"/>
              <a:t>CSS</a:t>
            </a:r>
            <a:r>
              <a:rPr lang="zh-TW" altLang="en-US" dirty="0"/>
              <a:t>類別</a:t>
            </a:r>
            <a:endParaRPr lang="en-US" altLang="zh-TW" dirty="0"/>
          </a:p>
          <a:p>
            <a:pPr marL="0" indent="0">
              <a:buNone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5F801-F91F-44F6-9E20-D4B06AE8B157}" type="slidenum">
              <a:rPr lang="zh-TW" altLang="en-US" smtClean="0"/>
              <a:t>122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1199535" y="2403981"/>
            <a:ext cx="6821059" cy="330512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altLang="zh-TW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&lt;div class="col-12 col-sm-12 col-md-12 col-lg-6 col-xl-6"&gt;...&lt;/div&gt;</a:t>
            </a:r>
            <a:endParaRPr lang="en-US" altLang="zh-TW" sz="1400" dirty="0">
              <a:solidFill>
                <a:schemeClr val="accent2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" y="3012849"/>
            <a:ext cx="11303726" cy="114197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650087717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設計</a:t>
            </a:r>
            <a:r>
              <a:rPr lang="en-US" altLang="zh-TW" dirty="0"/>
              <a:t>RWD</a:t>
            </a:r>
            <a:r>
              <a:rPr lang="zh-TW" altLang="en-US" dirty="0"/>
              <a:t>「貼心服務」 </a:t>
            </a:r>
            <a:r>
              <a:rPr lang="en-US" altLang="zh-TW" dirty="0"/>
              <a:t>#5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77334" y="1219200"/>
            <a:ext cx="8596668" cy="4822163"/>
          </a:xfrm>
        </p:spPr>
        <p:txBody>
          <a:bodyPr/>
          <a:lstStyle/>
          <a:p>
            <a:r>
              <a:rPr lang="zh-TW" altLang="en-US" dirty="0"/>
              <a:t>姓名和性別</a:t>
            </a:r>
            <a:endParaRPr lang="en-US" altLang="zh-TW" dirty="0"/>
          </a:p>
          <a:p>
            <a:pPr lvl="1"/>
            <a:r>
              <a:rPr lang="zh-TW" altLang="en-US" dirty="0"/>
              <a:t>因為在同一列，使用</a:t>
            </a:r>
            <a:r>
              <a:rPr lang="en-US" altLang="zh-TW" dirty="0"/>
              <a:t>1</a:t>
            </a:r>
            <a:r>
              <a:rPr lang="zh-TW" altLang="en-US" dirty="0"/>
              <a:t>個</a:t>
            </a: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&lt;div class="form-row col-12"&gt;&lt;/div&gt;</a:t>
            </a:r>
            <a:r>
              <a:rPr lang="zh-TW" altLang="en-US" dirty="0"/>
              <a:t>包起來</a:t>
            </a:r>
            <a:endParaRPr lang="en-US" altLang="zh-TW" dirty="0"/>
          </a:p>
          <a:p>
            <a:pPr lvl="1"/>
            <a:r>
              <a:rPr lang="zh-TW" altLang="en-US" dirty="0"/>
              <a:t>姓名和性別的欄位寬度比例為「</a:t>
            </a:r>
            <a:r>
              <a:rPr lang="en-US" altLang="zh-TW" dirty="0"/>
              <a:t>2:1</a:t>
            </a:r>
            <a:r>
              <a:rPr lang="zh-TW" altLang="en-US" dirty="0"/>
              <a:t>」或「</a:t>
            </a:r>
            <a:r>
              <a:rPr lang="en-US" altLang="zh-TW" dirty="0"/>
              <a:t>3:1</a:t>
            </a:r>
            <a:r>
              <a:rPr lang="zh-TW" altLang="en-US" dirty="0"/>
              <a:t>」</a:t>
            </a:r>
            <a:endParaRPr lang="en-US" altLang="zh-TW" dirty="0"/>
          </a:p>
          <a:p>
            <a:pPr lvl="1"/>
            <a:r>
              <a:rPr lang="zh-TW" altLang="en-US" dirty="0"/>
              <a:t>姓名和性別分別使用</a:t>
            </a:r>
            <a:r>
              <a:rPr lang="en-US" altLang="zh-TW" dirty="0"/>
              <a:t>Form Group</a:t>
            </a:r>
            <a:r>
              <a:rPr lang="zh-TW" altLang="en-US" dirty="0"/>
              <a:t>搭配</a:t>
            </a:r>
            <a:r>
              <a:rPr lang="en-US" altLang="zh-TW" dirty="0"/>
              <a:t>Grid System</a:t>
            </a:r>
            <a:r>
              <a:rPr lang="zh-TW" altLang="en-US" dirty="0"/>
              <a:t>功能設計網頁版面</a:t>
            </a:r>
            <a:endParaRPr lang="en-US" altLang="zh-TW" dirty="0"/>
          </a:p>
          <a:p>
            <a:pPr lvl="1"/>
            <a:r>
              <a:rPr lang="zh-TW" altLang="en-US" dirty="0"/>
              <a:t>設定姓名的</a:t>
            </a: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&lt;input&gt;</a:t>
            </a:r>
            <a:r>
              <a:rPr lang="zh-TW" altLang="en-US" dirty="0"/>
              <a:t>標籤的</a:t>
            </a:r>
            <a:r>
              <a:rPr lang="en-US" altLang="zh-TW" dirty="0"/>
              <a:t>CSS</a:t>
            </a:r>
            <a:r>
              <a:rPr lang="zh-TW" altLang="en-US" dirty="0"/>
              <a:t>類別為</a:t>
            </a:r>
            <a:r>
              <a:rPr lang="en-US" altLang="zh-TW" dirty="0"/>
              <a:t>Bootstrap</a:t>
            </a:r>
            <a:r>
              <a:rPr lang="zh-TW" altLang="en-US" dirty="0"/>
              <a:t>提供的「</a:t>
            </a: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form-control</a:t>
            </a:r>
            <a:r>
              <a:rPr lang="zh-TW" altLang="en-US" dirty="0"/>
              <a:t>」</a:t>
            </a:r>
            <a:endParaRPr lang="en-US" altLang="zh-TW" dirty="0"/>
          </a:p>
          <a:p>
            <a:pPr lvl="1"/>
            <a:r>
              <a:rPr lang="zh-TW" altLang="en-US" dirty="0"/>
              <a:t>設定性別的</a:t>
            </a:r>
            <a:r>
              <a:rPr lang="en-US" altLang="zh-TW" dirty="0"/>
              <a:t>Radio button</a:t>
            </a:r>
            <a:r>
              <a:rPr lang="zh-TW" altLang="en-US" dirty="0"/>
              <a:t>的</a:t>
            </a:r>
            <a:r>
              <a:rPr lang="en-US" altLang="zh-TW" dirty="0"/>
              <a:t>CSS</a:t>
            </a:r>
            <a:r>
              <a:rPr lang="zh-TW" altLang="en-US" dirty="0"/>
              <a:t>類別為</a:t>
            </a:r>
            <a:r>
              <a:rPr lang="en-US" altLang="zh-TW" dirty="0"/>
              <a:t>Bootstrap</a:t>
            </a:r>
            <a:r>
              <a:rPr lang="zh-TW" altLang="en-US" dirty="0"/>
              <a:t>提供的草綠色</a:t>
            </a:r>
            <a:r>
              <a:rPr lang="en-US" altLang="zh-TW" dirty="0"/>
              <a:t>Button</a:t>
            </a:r>
            <a:r>
              <a:rPr lang="zh-TW" altLang="en-US" dirty="0"/>
              <a:t>樣式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5F801-F91F-44F6-9E20-D4B06AE8B157}" type="slidenum">
              <a:rPr lang="zh-TW" altLang="en-US" smtClean="0"/>
              <a:t>123</a:t>
            </a:fld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416077" y="3438076"/>
            <a:ext cx="9590072" cy="3280587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&lt;div class="form-row col-12"&gt;</a:t>
            </a:r>
          </a:p>
          <a:p>
            <a:r>
              <a:rPr lang="en-US" altLang="zh-TW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it-IT" altLang="zh-TW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&lt;div class="form-group col-7 col-sm-7 col-md-9 col-lg-8 col-xl-9"&gt;</a:t>
            </a:r>
            <a:endParaRPr lang="en-US" altLang="zh-TW" sz="1400" dirty="0">
              <a:solidFill>
                <a:schemeClr val="accent2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zh-TW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&lt;input type="text" class="form-control" id="</a:t>
            </a:r>
            <a:r>
              <a:rPr lang="en-US" altLang="zh-TW" sz="1400" dirty="0" err="1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usr_name</a:t>
            </a:r>
            <a:r>
              <a:rPr lang="en-US" altLang="zh-TW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 placeholder="</a:t>
            </a:r>
            <a:r>
              <a:rPr lang="zh-TW" altLang="en-US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姓名</a:t>
            </a:r>
            <a:r>
              <a:rPr lang="en-US" altLang="zh-TW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"&gt;</a:t>
            </a:r>
          </a:p>
          <a:p>
            <a:r>
              <a:rPr lang="en-US" altLang="zh-TW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&lt;/div&gt;</a:t>
            </a:r>
          </a:p>
          <a:p>
            <a:r>
              <a:rPr lang="en-US" altLang="zh-TW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it-IT" altLang="zh-TW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&lt;div class="form-group col-5 col-sm-5 col-md-3 col-lg-4 col-xl-3"&gt;</a:t>
            </a:r>
            <a:endParaRPr lang="en-US" altLang="zh-TW" sz="1400" dirty="0">
              <a:solidFill>
                <a:schemeClr val="accent2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zh-TW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&lt;div class="</a:t>
            </a:r>
            <a:r>
              <a:rPr lang="en-US" altLang="zh-TW" sz="1400" dirty="0" err="1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btn</a:t>
            </a:r>
            <a:r>
              <a:rPr lang="en-US" altLang="zh-TW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-group </a:t>
            </a:r>
            <a:r>
              <a:rPr lang="en-US" altLang="zh-TW" sz="1400" dirty="0" err="1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btn</a:t>
            </a:r>
            <a:r>
              <a:rPr lang="en-US" altLang="zh-TW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-group-toggle" data-toggle="buttons"&gt;</a:t>
            </a:r>
          </a:p>
          <a:p>
            <a:r>
              <a:rPr lang="en-US" altLang="zh-TW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&lt;label class="</a:t>
            </a:r>
            <a:r>
              <a:rPr lang="en-US" altLang="zh-TW" sz="1400" dirty="0" err="1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btn</a:t>
            </a:r>
            <a:r>
              <a:rPr lang="en-US" altLang="zh-TW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sz="1400" dirty="0" err="1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btn</a:t>
            </a:r>
            <a:r>
              <a:rPr lang="en-US" altLang="zh-TW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-success active"&gt;</a:t>
            </a:r>
          </a:p>
          <a:p>
            <a:r>
              <a:rPr lang="en-US" altLang="zh-TW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&lt;input type="radio" id="</a:t>
            </a:r>
            <a:r>
              <a:rPr lang="en-US" altLang="zh-TW" sz="1400" dirty="0" err="1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usr_male</a:t>
            </a:r>
            <a:r>
              <a:rPr lang="en-US" altLang="zh-TW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 name="</a:t>
            </a:r>
            <a:r>
              <a:rPr lang="en-US" altLang="zh-TW" sz="1400" dirty="0" err="1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usr_gender</a:t>
            </a:r>
            <a:r>
              <a:rPr lang="en-US" altLang="zh-TW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 value="male" checked&gt; </a:t>
            </a:r>
            <a:r>
              <a:rPr lang="zh-TW" altLang="en-US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先生</a:t>
            </a:r>
          </a:p>
          <a:p>
            <a:r>
              <a:rPr lang="zh-TW" altLang="en-US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altLang="zh-TW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&lt;/label&gt;</a:t>
            </a:r>
          </a:p>
          <a:p>
            <a:r>
              <a:rPr lang="en-US" altLang="zh-TW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&lt;label class="</a:t>
            </a:r>
            <a:r>
              <a:rPr lang="en-US" altLang="zh-TW" sz="1400" dirty="0" err="1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btn</a:t>
            </a:r>
            <a:r>
              <a:rPr lang="en-US" altLang="zh-TW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sz="1400" dirty="0" err="1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btn</a:t>
            </a:r>
            <a:r>
              <a:rPr lang="en-US" altLang="zh-TW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-success"&gt;</a:t>
            </a:r>
          </a:p>
          <a:p>
            <a:r>
              <a:rPr lang="en-US" altLang="zh-TW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&lt;input type="radio" id="</a:t>
            </a:r>
            <a:r>
              <a:rPr lang="en-US" altLang="zh-TW" sz="1400" dirty="0" err="1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usr_female</a:t>
            </a:r>
            <a:r>
              <a:rPr lang="en-US" altLang="zh-TW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 name="</a:t>
            </a:r>
            <a:r>
              <a:rPr lang="en-US" altLang="zh-TW" sz="1400" dirty="0" err="1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usr_gender</a:t>
            </a:r>
            <a:r>
              <a:rPr lang="en-US" altLang="zh-TW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 value="female"&gt; </a:t>
            </a:r>
            <a:r>
              <a:rPr lang="zh-TW" altLang="en-US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小姐</a:t>
            </a:r>
          </a:p>
          <a:p>
            <a:r>
              <a:rPr lang="zh-TW" altLang="en-US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altLang="zh-TW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&lt;/label&gt;</a:t>
            </a:r>
          </a:p>
          <a:p>
            <a:r>
              <a:rPr lang="en-US" altLang="zh-TW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&lt;/div&gt;</a:t>
            </a:r>
          </a:p>
          <a:p>
            <a:r>
              <a:rPr lang="en-US" altLang="zh-TW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&lt;/div&gt;</a:t>
            </a:r>
          </a:p>
          <a:p>
            <a:r>
              <a:rPr lang="en-US" altLang="zh-TW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&lt;/div&gt;</a:t>
            </a:r>
          </a:p>
        </p:txBody>
      </p:sp>
    </p:spTree>
    <p:extLst>
      <p:ext uri="{BB962C8B-B14F-4D97-AF65-F5344CB8AC3E}">
        <p14:creationId xmlns:p14="http://schemas.microsoft.com/office/powerpoint/2010/main" val="3855588841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設計</a:t>
            </a:r>
            <a:r>
              <a:rPr lang="en-US" altLang="zh-TW" dirty="0"/>
              <a:t>RWD</a:t>
            </a:r>
            <a:r>
              <a:rPr lang="zh-TW" altLang="en-US" dirty="0"/>
              <a:t>「貼心服務」 </a:t>
            </a:r>
            <a:r>
              <a:rPr lang="en-US" altLang="zh-TW" dirty="0"/>
              <a:t>#6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77334" y="1306287"/>
            <a:ext cx="8596668" cy="4735076"/>
          </a:xfrm>
        </p:spPr>
        <p:txBody>
          <a:bodyPr/>
          <a:lstStyle/>
          <a:p>
            <a:r>
              <a:rPr lang="zh-TW" altLang="en-US" dirty="0"/>
              <a:t>電子信箱</a:t>
            </a:r>
            <a:endParaRPr lang="en-US" altLang="zh-TW" dirty="0"/>
          </a:p>
          <a:p>
            <a:pPr lvl="1"/>
            <a:r>
              <a:rPr lang="zh-TW" altLang="en-US" dirty="0"/>
              <a:t>自己成為一列，使用</a:t>
            </a:r>
            <a:r>
              <a:rPr lang="en-US" altLang="zh-TW" dirty="0"/>
              <a:t>1</a:t>
            </a:r>
            <a:r>
              <a:rPr lang="zh-TW" altLang="en-US" dirty="0"/>
              <a:t>個</a:t>
            </a: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&lt;div class="form-group col-12"&gt;&lt;/div&gt;</a:t>
            </a:r>
            <a:r>
              <a:rPr lang="zh-TW" altLang="en-US" dirty="0"/>
              <a:t>包起來</a:t>
            </a:r>
            <a:endParaRPr lang="en-US" altLang="zh-TW" dirty="0"/>
          </a:p>
          <a:p>
            <a:pPr lvl="1"/>
            <a:r>
              <a:rPr lang="zh-TW" altLang="en-US" dirty="0"/>
              <a:t>在手機、平板和電腦上都是獨立一列，寬度為</a:t>
            </a:r>
            <a:r>
              <a:rPr lang="en-US" altLang="zh-TW" dirty="0"/>
              <a:t>12</a:t>
            </a:r>
          </a:p>
          <a:p>
            <a:pPr lvl="1"/>
            <a:r>
              <a:rPr lang="zh-TW" altLang="en-US" dirty="0"/>
              <a:t>輸入欄位的</a:t>
            </a: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&lt;input&gt;</a:t>
            </a:r>
            <a:r>
              <a:rPr lang="zh-TW" altLang="en-US" dirty="0"/>
              <a:t>標籤的</a:t>
            </a:r>
            <a:r>
              <a:rPr lang="en-US" altLang="zh-TW" dirty="0"/>
              <a:t>CSS</a:t>
            </a:r>
            <a:r>
              <a:rPr lang="zh-TW" altLang="en-US" dirty="0"/>
              <a:t>類別為</a:t>
            </a:r>
            <a:r>
              <a:rPr lang="en-US" altLang="zh-TW" dirty="0"/>
              <a:t>Bootstrap</a:t>
            </a:r>
            <a:r>
              <a:rPr lang="zh-TW" altLang="en-US" dirty="0"/>
              <a:t>的「</a:t>
            </a: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form-control</a:t>
            </a:r>
            <a:r>
              <a:rPr lang="zh-TW" altLang="en-US" dirty="0"/>
              <a:t>」</a:t>
            </a:r>
            <a:endParaRPr lang="en-US" altLang="zh-TW" dirty="0"/>
          </a:p>
          <a:p>
            <a:pPr lvl="1"/>
            <a:endParaRPr lang="en-US" altLang="zh-TW" dirty="0"/>
          </a:p>
          <a:p>
            <a:pPr marL="457200" lvl="1" indent="0">
              <a:buNone/>
            </a:pPr>
            <a:endParaRPr lang="en-US" altLang="zh-TW" dirty="0"/>
          </a:p>
          <a:p>
            <a:r>
              <a:rPr lang="zh-TW" altLang="en-US" dirty="0"/>
              <a:t>聯絡電話和備註的設計方式，都和電子信箱相同</a:t>
            </a:r>
            <a:endParaRPr lang="en-US" altLang="zh-TW" dirty="0"/>
          </a:p>
          <a:p>
            <a:r>
              <a:rPr lang="zh-TW" altLang="en-US" dirty="0"/>
              <a:t>「請聯絡我」遞交按鈕</a:t>
            </a:r>
            <a:endParaRPr lang="en-US" altLang="zh-TW" dirty="0"/>
          </a:p>
          <a:p>
            <a:pPr lvl="1"/>
            <a:r>
              <a:rPr lang="zh-TW" altLang="en-US" dirty="0"/>
              <a:t>使用</a:t>
            </a:r>
            <a:r>
              <a:rPr lang="en-US" altLang="zh-TW" dirty="0"/>
              <a:t>1</a:t>
            </a:r>
            <a:r>
              <a:rPr lang="zh-TW" altLang="en-US" dirty="0"/>
              <a:t>個</a:t>
            </a: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&lt;div class="form-group col-12"&gt;&lt;/div&gt;</a:t>
            </a:r>
            <a:r>
              <a:rPr lang="zh-TW" altLang="en-US" dirty="0"/>
              <a:t>包起來</a:t>
            </a:r>
            <a:endParaRPr lang="en-US" altLang="zh-TW" dirty="0"/>
          </a:p>
          <a:p>
            <a:pPr lvl="1"/>
            <a:r>
              <a:rPr lang="zh-TW" altLang="en-US" dirty="0"/>
              <a:t>設定按鈕的</a:t>
            </a:r>
            <a:r>
              <a:rPr lang="en-US" altLang="zh-TW" dirty="0"/>
              <a:t>CSS</a:t>
            </a:r>
            <a:r>
              <a:rPr lang="zh-TW" altLang="en-US" dirty="0"/>
              <a:t>類別為</a:t>
            </a:r>
            <a:r>
              <a:rPr lang="en-US" altLang="zh-TW" dirty="0"/>
              <a:t>Bootstrap</a:t>
            </a:r>
            <a:r>
              <a:rPr lang="zh-TW" altLang="en-US" dirty="0"/>
              <a:t>提供的水藍色按鈕「</a:t>
            </a:r>
            <a:r>
              <a:rPr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btn</a:t>
            </a: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btn</a:t>
            </a: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-info</a:t>
            </a:r>
            <a:r>
              <a:rPr lang="zh-TW" altLang="en-US" dirty="0"/>
              <a:t>」</a:t>
            </a:r>
          </a:p>
        </p:txBody>
      </p:sp>
      <p:sp>
        <p:nvSpPr>
          <p:cNvPr id="5" name="矩形 4"/>
          <p:cNvSpPr/>
          <p:nvPr/>
        </p:nvSpPr>
        <p:spPr>
          <a:xfrm>
            <a:off x="1199848" y="2760415"/>
            <a:ext cx="8396997" cy="785842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&lt;div class="form-group col-12"&gt;</a:t>
            </a:r>
          </a:p>
          <a:p>
            <a:r>
              <a:rPr lang="zh-TW" altLang="en-US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zh-TW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&lt;input type="email" class="form-control" id="</a:t>
            </a:r>
            <a:r>
              <a:rPr lang="en-US" altLang="zh-TW" sz="1400" dirty="0" err="1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usr_email</a:t>
            </a:r>
            <a:r>
              <a:rPr lang="en-US" altLang="zh-TW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 placeholder="</a:t>
            </a:r>
            <a:r>
              <a:rPr lang="zh-TW" altLang="en-US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電子信箱</a:t>
            </a:r>
            <a:r>
              <a:rPr lang="en-US" altLang="zh-TW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"&gt;</a:t>
            </a:r>
          </a:p>
          <a:p>
            <a:r>
              <a:rPr lang="en-US" altLang="zh-TW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&lt;/div&gt;</a:t>
            </a:r>
          </a:p>
        </p:txBody>
      </p:sp>
      <p:sp>
        <p:nvSpPr>
          <p:cNvPr id="6" name="矩形 5"/>
          <p:cNvSpPr/>
          <p:nvPr/>
        </p:nvSpPr>
        <p:spPr>
          <a:xfrm>
            <a:off x="1199848" y="5075025"/>
            <a:ext cx="6411445" cy="966337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&lt;div class="form-group col-12"&gt;</a:t>
            </a:r>
          </a:p>
          <a:p>
            <a:r>
              <a:rPr lang="en-US" altLang="zh-TW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&lt;input type="submit" class="</a:t>
            </a:r>
            <a:r>
              <a:rPr lang="en-US" altLang="zh-TW" sz="1400" dirty="0" err="1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btn</a:t>
            </a:r>
            <a:r>
              <a:rPr lang="en-US" altLang="zh-TW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sz="1400" dirty="0" err="1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btn</a:t>
            </a:r>
            <a:r>
              <a:rPr lang="en-US" altLang="zh-TW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-info" value="</a:t>
            </a:r>
            <a:r>
              <a:rPr lang="zh-TW" altLang="en-US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請聯絡我</a:t>
            </a:r>
            <a:r>
              <a:rPr lang="en-US" altLang="zh-TW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"&gt;</a:t>
            </a:r>
          </a:p>
          <a:p>
            <a:r>
              <a:rPr lang="en-US" altLang="zh-TW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&lt;/div&gt;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5F801-F91F-44F6-9E20-D4B06AE8B157}" type="slidenum">
              <a:rPr lang="zh-TW" altLang="en-US" smtClean="0"/>
              <a:t>124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61310947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設計</a:t>
            </a:r>
            <a:r>
              <a:rPr lang="en-US" altLang="zh-TW" dirty="0"/>
              <a:t>RWD</a:t>
            </a:r>
            <a:r>
              <a:rPr lang="zh-TW" altLang="en-US" dirty="0"/>
              <a:t>「貼心服務」 </a:t>
            </a:r>
            <a:r>
              <a:rPr lang="en-US" altLang="zh-TW" dirty="0"/>
              <a:t>#7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77334" y="1454331"/>
            <a:ext cx="8596668" cy="4587031"/>
          </a:xfrm>
        </p:spPr>
        <p:txBody>
          <a:bodyPr/>
          <a:lstStyle/>
          <a:p>
            <a:r>
              <a:rPr lang="zh-TW" altLang="en-US" dirty="0"/>
              <a:t>「貼心服務」大致完成囉，欣賞一下手機、平板及電腦的</a:t>
            </a:r>
            <a:r>
              <a:rPr lang="en-US" altLang="zh-TW" dirty="0"/>
              <a:t>RWD</a:t>
            </a:r>
            <a:r>
              <a:rPr lang="zh-TW" altLang="en-US" dirty="0"/>
              <a:t>畫面吧！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5F801-F91F-44F6-9E20-D4B06AE8B157}" type="slidenum">
              <a:rPr lang="zh-TW" altLang="en-US" smtClean="0"/>
              <a:t>125</a:t>
            </a:fld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3" y="1979093"/>
            <a:ext cx="1893282" cy="221488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0034" y="1979093"/>
            <a:ext cx="3886358" cy="221488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335" y="4302034"/>
            <a:ext cx="7138562" cy="2236936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304474487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設計</a:t>
            </a:r>
            <a:r>
              <a:rPr lang="en-US" altLang="zh-TW" dirty="0"/>
              <a:t>RWD</a:t>
            </a:r>
            <a:r>
              <a:rPr lang="zh-TW" altLang="en-US" dirty="0"/>
              <a:t>導覽列 </a:t>
            </a:r>
            <a:r>
              <a:rPr lang="en-US" altLang="zh-TW" dirty="0"/>
              <a:t>#1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網頁長度很長，且有不同意義的區塊：九大秘境、貼心服務</a:t>
            </a:r>
            <a:endParaRPr lang="en-US" altLang="zh-TW" dirty="0"/>
          </a:p>
          <a:p>
            <a:r>
              <a:rPr lang="zh-TW" altLang="en-US" dirty="0"/>
              <a:t>在網頁頂端增加導覽列</a:t>
            </a:r>
            <a:r>
              <a:rPr lang="en-US" altLang="zh-TW" dirty="0"/>
              <a:t>(Navigation bar)</a:t>
            </a:r>
            <a:r>
              <a:rPr lang="zh-TW" altLang="en-US" dirty="0"/>
              <a:t>可以讓使用者瀏覽網頁更方便</a:t>
            </a:r>
            <a:endParaRPr lang="en-US" altLang="zh-TW" dirty="0"/>
          </a:p>
          <a:p>
            <a:r>
              <a:rPr lang="zh-TW" altLang="en-US" dirty="0"/>
              <a:t>使用</a:t>
            </a:r>
            <a:r>
              <a:rPr lang="en-US" altLang="zh-TW" dirty="0"/>
              <a:t>Bootstrap</a:t>
            </a:r>
            <a:r>
              <a:rPr lang="zh-TW" altLang="en-US" dirty="0"/>
              <a:t>的</a:t>
            </a:r>
            <a:r>
              <a:rPr lang="en-US" altLang="zh-TW" dirty="0" err="1"/>
              <a:t>Navbar</a:t>
            </a:r>
            <a:r>
              <a:rPr lang="zh-TW" altLang="en-US" dirty="0"/>
              <a:t>製作</a:t>
            </a:r>
            <a:r>
              <a:rPr lang="en-US" altLang="zh-TW" dirty="0"/>
              <a:t>RWD</a:t>
            </a:r>
            <a:r>
              <a:rPr lang="zh-TW" altLang="en-US" dirty="0"/>
              <a:t>的導覽列</a:t>
            </a:r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5F801-F91F-44F6-9E20-D4B06AE8B157}" type="slidenum">
              <a:rPr lang="zh-TW" altLang="en-US" smtClean="0"/>
              <a:t>126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41298359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設計</a:t>
            </a:r>
            <a:r>
              <a:rPr lang="en-US" altLang="zh-TW" dirty="0"/>
              <a:t>RWD</a:t>
            </a:r>
            <a:r>
              <a:rPr lang="zh-TW" altLang="en-US" dirty="0"/>
              <a:t>導覽列 </a:t>
            </a:r>
            <a:r>
              <a:rPr lang="en-US" altLang="zh-TW" dirty="0"/>
              <a:t>#2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77334" y="1419497"/>
            <a:ext cx="8596668" cy="4621865"/>
          </a:xfrm>
        </p:spPr>
        <p:txBody>
          <a:bodyPr/>
          <a:lstStyle/>
          <a:p>
            <a:r>
              <a:rPr lang="zh-TW" altLang="en-US" dirty="0"/>
              <a:t>導覽列要放在網頁的最上面，在</a:t>
            </a: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&lt;body&gt;</a:t>
            </a:r>
            <a:r>
              <a:rPr lang="zh-TW" altLang="en-US" dirty="0"/>
              <a:t>標籤之下，「九大秘境」的</a:t>
            </a: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&lt;div id="secret"&gt;</a:t>
            </a:r>
            <a:r>
              <a:rPr lang="zh-TW" altLang="en-US" dirty="0"/>
              <a:t>之前，新增</a:t>
            </a:r>
            <a:r>
              <a:rPr lang="en-US" altLang="zh-TW" dirty="0"/>
              <a:t>1</a:t>
            </a:r>
            <a:r>
              <a:rPr lang="zh-TW" altLang="en-US" dirty="0"/>
              <a:t>個區塊</a:t>
            </a: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&lt;div id="top"&gt;&lt;/div&gt;</a:t>
            </a:r>
          </a:p>
          <a:p>
            <a:r>
              <a:rPr lang="zh-TW" altLang="en-US" dirty="0"/>
              <a:t>將</a:t>
            </a:r>
            <a:r>
              <a:rPr lang="en-US" altLang="zh-TW" dirty="0"/>
              <a:t>Bootstrap</a:t>
            </a:r>
            <a:r>
              <a:rPr lang="zh-TW" altLang="en-US" dirty="0"/>
              <a:t>的</a:t>
            </a:r>
            <a:r>
              <a:rPr lang="en-US" altLang="zh-TW" dirty="0" err="1"/>
              <a:t>Navbar</a:t>
            </a:r>
            <a:r>
              <a:rPr lang="zh-TW" altLang="en-US" dirty="0"/>
              <a:t>的語法，加入</a:t>
            </a: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&lt;div id="top"&gt;&lt;/div&gt;</a:t>
            </a:r>
            <a:r>
              <a:rPr lang="zh-TW" altLang="en-US" dirty="0"/>
              <a:t>區塊之內</a:t>
            </a:r>
          </a:p>
        </p:txBody>
      </p:sp>
      <p:sp>
        <p:nvSpPr>
          <p:cNvPr id="5" name="矩形 4"/>
          <p:cNvSpPr/>
          <p:nvPr/>
        </p:nvSpPr>
        <p:spPr>
          <a:xfrm>
            <a:off x="387287" y="2513874"/>
            <a:ext cx="9444690" cy="3407954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altLang="zh-TW" sz="1400" dirty="0" err="1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nav</a:t>
            </a:r>
            <a:r>
              <a:rPr lang="en-US" altLang="zh-TW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class="</a:t>
            </a:r>
            <a:r>
              <a:rPr lang="en-US" altLang="zh-TW" sz="1400" dirty="0" err="1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navbar</a:t>
            </a:r>
            <a:r>
              <a:rPr lang="en-US" altLang="zh-TW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sz="1400" dirty="0" err="1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navbar</a:t>
            </a:r>
            <a:r>
              <a:rPr lang="en-US" altLang="zh-TW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-expand-</a:t>
            </a:r>
            <a:r>
              <a:rPr lang="en-US" altLang="zh-TW" sz="1400" dirty="0" err="1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sm</a:t>
            </a:r>
            <a:r>
              <a:rPr lang="en-US" altLang="zh-TW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sz="1400" dirty="0" err="1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navbar</a:t>
            </a:r>
            <a:r>
              <a:rPr lang="en-US" altLang="zh-TW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-light" style="background-color: #e3f2fd;"&gt;</a:t>
            </a:r>
          </a:p>
          <a:p>
            <a:r>
              <a:rPr lang="en-US" altLang="zh-TW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&lt;a class="</a:t>
            </a:r>
            <a:r>
              <a:rPr lang="en-US" altLang="zh-TW" sz="1400" dirty="0" err="1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navbar</a:t>
            </a:r>
            <a:r>
              <a:rPr lang="en-US" altLang="zh-TW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-brand" </a:t>
            </a:r>
            <a:r>
              <a:rPr lang="en-US" altLang="zh-TW" sz="1400" dirty="0" err="1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href</a:t>
            </a:r>
            <a:r>
              <a:rPr lang="en-US" altLang="zh-TW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="#"&gt;</a:t>
            </a:r>
            <a:r>
              <a:rPr lang="zh-TW" altLang="en-US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網站名稱</a:t>
            </a:r>
            <a:r>
              <a:rPr lang="en-US" altLang="zh-TW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&lt;/a&gt;</a:t>
            </a:r>
          </a:p>
          <a:p>
            <a:r>
              <a:rPr lang="en-US" altLang="zh-TW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&lt;button class="</a:t>
            </a:r>
            <a:r>
              <a:rPr lang="en-US" altLang="zh-TW" sz="1400" dirty="0" err="1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navbar-toggler</a:t>
            </a:r>
            <a:r>
              <a:rPr lang="en-US" altLang="zh-TW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 type="button" data-toggle="collapse" data-target="#</a:t>
            </a:r>
            <a:r>
              <a:rPr lang="en-US" altLang="zh-TW" sz="1400" dirty="0" err="1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navbarSupportedContent</a:t>
            </a:r>
            <a:r>
              <a:rPr lang="en-US" altLang="zh-TW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 aria-controls="</a:t>
            </a:r>
            <a:r>
              <a:rPr lang="en-US" altLang="zh-TW" sz="1400" dirty="0" err="1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navbarSupportedContent</a:t>
            </a:r>
            <a:r>
              <a:rPr lang="en-US" altLang="zh-TW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 aria-expanded="false" aria-label="Toggle navigation"&gt;</a:t>
            </a:r>
          </a:p>
          <a:p>
            <a:r>
              <a:rPr lang="en-US" altLang="zh-TW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&lt;span class="</a:t>
            </a:r>
            <a:r>
              <a:rPr lang="en-US" altLang="zh-TW" sz="1400" dirty="0" err="1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navbar</a:t>
            </a:r>
            <a:r>
              <a:rPr lang="en-US" altLang="zh-TW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</a:t>
            </a:r>
            <a:r>
              <a:rPr lang="en-US" altLang="zh-TW" sz="1400" dirty="0" err="1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toggler</a:t>
            </a:r>
            <a:r>
              <a:rPr lang="en-US" altLang="zh-TW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-icon"&gt;&lt;/span&gt;</a:t>
            </a:r>
          </a:p>
          <a:p>
            <a:r>
              <a:rPr lang="en-US" altLang="zh-TW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&lt;/button&gt;</a:t>
            </a:r>
          </a:p>
          <a:p>
            <a:r>
              <a:rPr lang="en-US" altLang="zh-TW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&lt;div class="collapse </a:t>
            </a:r>
            <a:r>
              <a:rPr lang="en-US" altLang="zh-TW" sz="1400" dirty="0" err="1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navbar</a:t>
            </a:r>
            <a:r>
              <a:rPr lang="en-US" altLang="zh-TW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-collapse" id="</a:t>
            </a:r>
            <a:r>
              <a:rPr lang="en-US" altLang="zh-TW" sz="1400" dirty="0" err="1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navbarSupportedContent</a:t>
            </a:r>
            <a:r>
              <a:rPr lang="en-US" altLang="zh-TW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"&gt;</a:t>
            </a:r>
          </a:p>
          <a:p>
            <a:r>
              <a:rPr lang="en-US" altLang="zh-TW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&lt;</a:t>
            </a:r>
            <a:r>
              <a:rPr lang="en-US" altLang="zh-TW" sz="1400" dirty="0" err="1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ul</a:t>
            </a:r>
            <a:r>
              <a:rPr lang="en-US" altLang="zh-TW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class="</a:t>
            </a:r>
            <a:r>
              <a:rPr lang="en-US" altLang="zh-TW" sz="1400" dirty="0" err="1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navbar-nav</a:t>
            </a:r>
            <a:r>
              <a:rPr lang="en-US" altLang="zh-TW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sz="1400" dirty="0" err="1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mr</a:t>
            </a:r>
            <a:r>
              <a:rPr lang="en-US" altLang="zh-TW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-auto"&gt;</a:t>
            </a:r>
          </a:p>
          <a:p>
            <a:r>
              <a:rPr lang="en-US" altLang="zh-TW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&lt;li class="</a:t>
            </a:r>
            <a:r>
              <a:rPr lang="en-US" altLang="zh-TW" sz="1400" dirty="0" err="1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nav</a:t>
            </a:r>
            <a:r>
              <a:rPr lang="en-US" altLang="zh-TW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-item"&gt;&lt;a class="</a:t>
            </a:r>
            <a:r>
              <a:rPr lang="en-US" altLang="zh-TW" sz="1400" dirty="0" err="1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nav</a:t>
            </a:r>
            <a:r>
              <a:rPr lang="en-US" altLang="zh-TW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-link" </a:t>
            </a:r>
            <a:r>
              <a:rPr lang="en-US" altLang="zh-TW" sz="1400" dirty="0" err="1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href</a:t>
            </a:r>
            <a:r>
              <a:rPr lang="en-US" altLang="zh-TW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="#"&gt;</a:t>
            </a:r>
            <a:r>
              <a:rPr lang="zh-TW" altLang="en-US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項目</a:t>
            </a:r>
            <a:r>
              <a:rPr lang="en-US" altLang="zh-TW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1&lt;/a&gt;&lt;/li&gt;</a:t>
            </a:r>
          </a:p>
          <a:p>
            <a:r>
              <a:rPr lang="en-US" altLang="zh-TW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&lt;li class="</a:t>
            </a:r>
            <a:r>
              <a:rPr lang="en-US" altLang="zh-TW" sz="1400" dirty="0" err="1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nav</a:t>
            </a:r>
            <a:r>
              <a:rPr lang="en-US" altLang="zh-TW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-item"&gt;&lt;a class="</a:t>
            </a:r>
            <a:r>
              <a:rPr lang="en-US" altLang="zh-TW" sz="1400" dirty="0" err="1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nav</a:t>
            </a:r>
            <a:r>
              <a:rPr lang="en-US" altLang="zh-TW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-link" </a:t>
            </a:r>
            <a:r>
              <a:rPr lang="en-US" altLang="zh-TW" sz="1400" dirty="0" err="1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href</a:t>
            </a:r>
            <a:r>
              <a:rPr lang="en-US" altLang="zh-TW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="#"&gt;</a:t>
            </a:r>
            <a:r>
              <a:rPr lang="zh-TW" altLang="en-US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項目</a:t>
            </a:r>
            <a:r>
              <a:rPr lang="en-US" altLang="zh-TW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2&lt;/a&gt;&lt;/li&gt;</a:t>
            </a:r>
          </a:p>
          <a:p>
            <a:r>
              <a:rPr lang="en-US" altLang="zh-TW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&lt;li class="</a:t>
            </a:r>
            <a:r>
              <a:rPr lang="en-US" altLang="zh-TW" sz="1400" dirty="0" err="1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nav</a:t>
            </a:r>
            <a:r>
              <a:rPr lang="en-US" altLang="zh-TW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-item"&gt;&lt;a class="</a:t>
            </a:r>
            <a:r>
              <a:rPr lang="en-US" altLang="zh-TW" sz="1400" dirty="0" err="1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nav</a:t>
            </a:r>
            <a:r>
              <a:rPr lang="en-US" altLang="zh-TW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-link" </a:t>
            </a:r>
            <a:r>
              <a:rPr lang="en-US" altLang="zh-TW" sz="1400" dirty="0" err="1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href</a:t>
            </a:r>
            <a:r>
              <a:rPr lang="en-US" altLang="zh-TW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="#"&gt;</a:t>
            </a:r>
            <a:r>
              <a:rPr lang="zh-TW" altLang="en-US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項目</a:t>
            </a:r>
            <a:r>
              <a:rPr lang="en-US" altLang="zh-TW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3&lt;/a&gt;&lt;/li&gt;</a:t>
            </a:r>
          </a:p>
          <a:p>
            <a:r>
              <a:rPr lang="en-US" altLang="zh-TW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&lt;/</a:t>
            </a:r>
            <a:r>
              <a:rPr lang="en-US" altLang="zh-TW" sz="1400" dirty="0" err="1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ul</a:t>
            </a:r>
            <a:r>
              <a:rPr lang="en-US" altLang="zh-TW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altLang="zh-TW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&lt;/div&gt;</a:t>
            </a:r>
          </a:p>
          <a:p>
            <a:r>
              <a:rPr lang="en-US" altLang="zh-TW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&lt;/</a:t>
            </a:r>
            <a:r>
              <a:rPr lang="en-US" altLang="zh-TW" sz="1400" dirty="0" err="1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nav</a:t>
            </a:r>
            <a:r>
              <a:rPr lang="en-US" altLang="zh-TW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5F801-F91F-44F6-9E20-D4B06AE8B157}" type="slidenum">
              <a:rPr lang="zh-TW" altLang="en-US" smtClean="0"/>
              <a:t>127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69299657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設計</a:t>
            </a:r>
            <a:r>
              <a:rPr lang="en-US" altLang="zh-TW" dirty="0"/>
              <a:t>RWD</a:t>
            </a:r>
            <a:r>
              <a:rPr lang="zh-TW" altLang="en-US" dirty="0"/>
              <a:t>導覽列 </a:t>
            </a:r>
            <a:r>
              <a:rPr lang="en-US" altLang="zh-TW" dirty="0"/>
              <a:t>#3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77334" y="1576251"/>
            <a:ext cx="8596668" cy="4465111"/>
          </a:xfrm>
        </p:spPr>
        <p:txBody>
          <a:bodyPr/>
          <a:lstStyle/>
          <a:p>
            <a:r>
              <a:rPr lang="zh-TW" altLang="en-US" dirty="0"/>
              <a:t>加上網站名稱「</a:t>
            </a:r>
            <a:r>
              <a:rPr lang="en-US" altLang="zh-TW" dirty="0" err="1"/>
              <a:t>iPower</a:t>
            </a:r>
            <a:r>
              <a:rPr lang="en-US" altLang="zh-TW" dirty="0"/>
              <a:t> Travel</a:t>
            </a:r>
            <a:r>
              <a:rPr lang="zh-TW" altLang="en-US" dirty="0"/>
              <a:t>」，並加上</a:t>
            </a:r>
            <a:r>
              <a:rPr lang="en-US" altLang="zh-TW" dirty="0"/>
              <a:t>Google Material Icons</a:t>
            </a:r>
            <a:r>
              <a:rPr lang="zh-TW" altLang="en-US" dirty="0"/>
              <a:t>的閃電圖示</a:t>
            </a:r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r>
              <a:rPr lang="zh-TW" altLang="en-US" dirty="0"/>
              <a:t>加上導覽列的連結項目，可以點擊之後，連結到「九大秘境」或「貼心服務」的區塊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5F801-F91F-44F6-9E20-D4B06AE8B157}" type="slidenum">
              <a:rPr lang="zh-TW" altLang="en-US" smtClean="0"/>
              <a:t>128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677334" y="2063930"/>
            <a:ext cx="8161866" cy="609601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&lt;a class="</a:t>
            </a:r>
            <a:r>
              <a:rPr lang="en-US" altLang="zh-TW" sz="1400" dirty="0" err="1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navbar</a:t>
            </a:r>
            <a:r>
              <a:rPr lang="en-US" altLang="zh-TW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-brand" </a:t>
            </a:r>
            <a:r>
              <a:rPr lang="en-US" altLang="zh-TW" sz="1400" dirty="0" err="1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href</a:t>
            </a:r>
            <a:r>
              <a:rPr lang="en-US" altLang="zh-TW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="iPowerTravel.html"&gt;&lt;span class="material-icons"&gt;</a:t>
            </a:r>
            <a:r>
              <a:rPr lang="en-US" altLang="zh-TW" sz="1400" dirty="0" err="1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flash_on</a:t>
            </a:r>
            <a:r>
              <a:rPr lang="en-US" altLang="zh-TW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&lt;/span&gt;</a:t>
            </a:r>
            <a:r>
              <a:rPr lang="en-US" altLang="zh-TW" sz="1400" dirty="0" err="1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iPower</a:t>
            </a:r>
            <a:r>
              <a:rPr lang="en-US" altLang="zh-TW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Travel&lt;/a&gt;</a:t>
            </a:r>
          </a:p>
        </p:txBody>
      </p:sp>
      <p:sp>
        <p:nvSpPr>
          <p:cNvPr id="6" name="矩形 5"/>
          <p:cNvSpPr/>
          <p:nvPr/>
        </p:nvSpPr>
        <p:spPr>
          <a:xfrm>
            <a:off x="677334" y="3416919"/>
            <a:ext cx="8161866" cy="1433755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&lt;div class="collapse </a:t>
            </a:r>
            <a:r>
              <a:rPr lang="en-US" altLang="zh-TW" sz="1400" dirty="0" err="1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navbar</a:t>
            </a:r>
            <a:r>
              <a:rPr lang="en-US" altLang="zh-TW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-collapse" id="</a:t>
            </a:r>
            <a:r>
              <a:rPr lang="en-US" altLang="zh-TW" sz="1400" dirty="0" err="1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navbarSupportedContent</a:t>
            </a:r>
            <a:r>
              <a:rPr lang="en-US" altLang="zh-TW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"&gt;</a:t>
            </a:r>
          </a:p>
          <a:p>
            <a:r>
              <a:rPr lang="en-US" altLang="zh-TW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&lt;</a:t>
            </a:r>
            <a:r>
              <a:rPr lang="en-US" altLang="zh-TW" sz="1400" dirty="0" err="1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ul</a:t>
            </a:r>
            <a:r>
              <a:rPr lang="en-US" altLang="zh-TW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class="</a:t>
            </a:r>
            <a:r>
              <a:rPr lang="en-US" altLang="zh-TW" sz="1400" dirty="0" err="1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navbar-nav</a:t>
            </a:r>
            <a:r>
              <a:rPr lang="en-US" altLang="zh-TW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sz="1400" dirty="0" err="1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mr</a:t>
            </a:r>
            <a:r>
              <a:rPr lang="en-US" altLang="zh-TW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-auto"&gt;</a:t>
            </a:r>
          </a:p>
          <a:p>
            <a:r>
              <a:rPr lang="en-US" altLang="zh-TW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&lt;li class="</a:t>
            </a:r>
            <a:r>
              <a:rPr lang="en-US" altLang="zh-TW" sz="1400" dirty="0" err="1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nav</a:t>
            </a:r>
            <a:r>
              <a:rPr lang="en-US" altLang="zh-TW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-item"&gt;&lt;a class="</a:t>
            </a:r>
            <a:r>
              <a:rPr lang="en-US" altLang="zh-TW" sz="1400" dirty="0" err="1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nav</a:t>
            </a:r>
            <a:r>
              <a:rPr lang="en-US" altLang="zh-TW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-link" </a:t>
            </a:r>
            <a:r>
              <a:rPr lang="en-US" altLang="zh-TW" sz="1400" dirty="0" err="1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href</a:t>
            </a:r>
            <a:r>
              <a:rPr lang="en-US" altLang="zh-TW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="#secret"&gt;</a:t>
            </a:r>
            <a:r>
              <a:rPr lang="zh-TW" altLang="en-US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九大秘境</a:t>
            </a:r>
            <a:r>
              <a:rPr lang="en-US" altLang="zh-TW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&lt;/a&gt;&lt;/li&gt;</a:t>
            </a:r>
          </a:p>
          <a:p>
            <a:r>
              <a:rPr lang="en-US" altLang="zh-TW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&lt;li class="</a:t>
            </a:r>
            <a:r>
              <a:rPr lang="en-US" altLang="zh-TW" sz="1400" dirty="0" err="1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nav</a:t>
            </a:r>
            <a:r>
              <a:rPr lang="en-US" altLang="zh-TW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-item"&gt;&lt;a class="</a:t>
            </a:r>
            <a:r>
              <a:rPr lang="en-US" altLang="zh-TW" sz="1400" dirty="0" err="1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nav</a:t>
            </a:r>
            <a:r>
              <a:rPr lang="en-US" altLang="zh-TW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-link" </a:t>
            </a:r>
            <a:r>
              <a:rPr lang="en-US" altLang="zh-TW" sz="1400" dirty="0" err="1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href</a:t>
            </a:r>
            <a:r>
              <a:rPr lang="en-US" altLang="zh-TW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="#</a:t>
            </a:r>
            <a:r>
              <a:rPr lang="en-US" altLang="zh-TW" sz="1400" dirty="0" err="1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reg</a:t>
            </a:r>
            <a:r>
              <a:rPr lang="en-US" altLang="zh-TW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"&gt;</a:t>
            </a:r>
            <a:r>
              <a:rPr lang="zh-TW" altLang="en-US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貼心服務</a:t>
            </a:r>
            <a:r>
              <a:rPr lang="en-US" altLang="zh-TW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&lt;/a&gt;&lt;/li&gt;</a:t>
            </a:r>
          </a:p>
          <a:p>
            <a:r>
              <a:rPr lang="en-US" altLang="zh-TW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&lt;/</a:t>
            </a:r>
            <a:r>
              <a:rPr lang="en-US" altLang="zh-TW" sz="1400" dirty="0" err="1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ul</a:t>
            </a:r>
            <a:r>
              <a:rPr lang="en-US" altLang="zh-TW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altLang="zh-TW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&lt;/div&gt;</a:t>
            </a:r>
          </a:p>
        </p:txBody>
      </p:sp>
    </p:spTree>
    <p:extLst>
      <p:ext uri="{BB962C8B-B14F-4D97-AF65-F5344CB8AC3E}">
        <p14:creationId xmlns:p14="http://schemas.microsoft.com/office/powerpoint/2010/main" val="3575032051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設計</a:t>
            </a:r>
            <a:r>
              <a:rPr lang="en-US" altLang="zh-TW" dirty="0"/>
              <a:t>RWD</a:t>
            </a:r>
            <a:r>
              <a:rPr lang="zh-TW" altLang="en-US" dirty="0"/>
              <a:t>導覽列 </a:t>
            </a:r>
            <a:r>
              <a:rPr lang="en-US" altLang="zh-TW" dirty="0"/>
              <a:t>#4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77334" y="1576251"/>
            <a:ext cx="8596668" cy="4465111"/>
          </a:xfrm>
        </p:spPr>
        <p:txBody>
          <a:bodyPr/>
          <a:lstStyle/>
          <a:p>
            <a:r>
              <a:rPr lang="en-US" altLang="zh-TW" dirty="0"/>
              <a:t>RWD</a:t>
            </a:r>
            <a:r>
              <a:rPr lang="zh-TW" altLang="en-US" dirty="0"/>
              <a:t>導覽列的畫面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5F801-F91F-44F6-9E20-D4B06AE8B157}" type="slidenum">
              <a:rPr lang="zh-TW" altLang="en-US" smtClean="0"/>
              <a:t>129</a:t>
            </a:fld>
            <a:endParaRPr lang="zh-TW" altLang="en-US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2168" y="1930400"/>
            <a:ext cx="4122091" cy="236678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1930400"/>
            <a:ext cx="2031032" cy="236678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334" y="4362994"/>
            <a:ext cx="5649134" cy="2278503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1542128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中繼資料</a:t>
            </a:r>
            <a:r>
              <a:rPr lang="en-US" altLang="zh-TW" dirty="0"/>
              <a:t>(Metadata)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77334" y="1111649"/>
            <a:ext cx="8596668" cy="4511911"/>
          </a:xfrm>
        </p:spPr>
        <p:txBody>
          <a:bodyPr>
            <a:normAutofit/>
          </a:bodyPr>
          <a:lstStyle/>
          <a:p>
            <a:r>
              <a:rPr lang="zh-TW" altLang="en-US" dirty="0"/>
              <a:t>中繼資料</a:t>
            </a:r>
            <a:r>
              <a:rPr lang="en-US" altLang="zh-TW" dirty="0"/>
              <a:t>(Metadata)</a:t>
            </a:r>
            <a:r>
              <a:rPr lang="zh-TW" altLang="en-US" dirty="0"/>
              <a:t>是描述其它資料的資料</a:t>
            </a:r>
            <a:endParaRPr lang="en-US" altLang="zh-TW" dirty="0"/>
          </a:p>
          <a:p>
            <a:r>
              <a:rPr lang="en-US" altLang="zh-TW" dirty="0"/>
              <a:t>HTML</a:t>
            </a:r>
            <a:r>
              <a:rPr lang="zh-TW" altLang="en-US" dirty="0"/>
              <a:t>的中繼資料，是瀏覽器會使用的，不會顯示在網頁上</a:t>
            </a:r>
            <a:endParaRPr lang="en-US" altLang="zh-TW" dirty="0"/>
          </a:p>
          <a:p>
            <a:r>
              <a:rPr lang="zh-TW" altLang="en-US" dirty="0"/>
              <a:t>常見的中繼資料如下：</a:t>
            </a: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中文網頁請使用</a:t>
            </a:r>
            <a:r>
              <a:rPr lang="en-US" altLang="zh-TW" dirty="0"/>
              <a:t>UTF-8</a:t>
            </a:r>
            <a:r>
              <a:rPr lang="zh-TW" altLang="en-US" dirty="0"/>
              <a:t>字元集，以使用</a:t>
            </a:r>
            <a:r>
              <a:rPr lang="en-US" altLang="zh-TW" dirty="0"/>
              <a:t>Unicode</a:t>
            </a:r>
            <a:r>
              <a:rPr lang="zh-TW" altLang="en-US" dirty="0"/>
              <a:t>字元編碼呈現中文字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5F801-F91F-44F6-9E20-D4B06AE8B157}" type="slidenum">
              <a:rPr lang="zh-TW" altLang="en-US" smtClean="0"/>
              <a:t>13</a:t>
            </a:fld>
            <a:endParaRPr lang="zh-TW" altLang="en-US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0150670"/>
              </p:ext>
            </p:extLst>
          </p:nvPr>
        </p:nvGraphicFramePr>
        <p:xfrm>
          <a:off x="755710" y="2321560"/>
          <a:ext cx="10556723" cy="267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50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846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770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TW" altLang="en-US" dirty="0"/>
                        <a:t>標籤名稱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說明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舉例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&lt;title&gt;</a:t>
                      </a:r>
                      <a:endParaRPr lang="zh-TW" alt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文件標題、書籤</a:t>
                      </a:r>
                      <a:r>
                        <a:rPr lang="en-US" altLang="zh-TW" dirty="0"/>
                        <a:t>(</a:t>
                      </a:r>
                      <a:r>
                        <a:rPr lang="zh-TW" altLang="en-US" dirty="0"/>
                        <a:t>我的最愛</a:t>
                      </a:r>
                      <a:r>
                        <a:rPr lang="en-US" altLang="zh-TW" dirty="0"/>
                        <a:t>)</a:t>
                      </a:r>
                      <a:r>
                        <a:rPr lang="zh-TW" altLang="en-US" dirty="0"/>
                        <a:t>的預設名稱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&lt;title&gt;</a:t>
                      </a:r>
                      <a:r>
                        <a:rPr lang="zh-TW" alt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我的網頁</a:t>
                      </a:r>
                      <a:r>
                        <a:rPr lang="en-US" altLang="zh-TW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&lt;/title&gt;</a:t>
                      </a:r>
                      <a:endParaRPr lang="zh-TW" alt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&lt;meta&gt;</a:t>
                      </a:r>
                      <a:endParaRPr lang="zh-TW" alt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一般中繼資料，可設定字元集</a:t>
                      </a:r>
                      <a:r>
                        <a:rPr lang="en-US" altLang="zh-TW" dirty="0"/>
                        <a:t>(charset)</a:t>
                      </a:r>
                      <a:r>
                        <a:rPr lang="zh-TW" altLang="en-US" dirty="0"/>
                        <a:t>、使用者可見區域</a:t>
                      </a:r>
                      <a:r>
                        <a:rPr lang="en-US" altLang="zh-TW" dirty="0"/>
                        <a:t>(viewport)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&lt;meta charset="UTF-8"&gt;</a:t>
                      </a:r>
                    </a:p>
                    <a:p>
                      <a:r>
                        <a:rPr lang="en-US" altLang="zh-TW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&lt;meta name="viewport" content="width=device-width, initial-scale=1.0"&gt;</a:t>
                      </a:r>
                      <a:endParaRPr lang="zh-TW" alt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&lt;link&gt;</a:t>
                      </a:r>
                      <a:endParaRPr lang="zh-TW" alt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將文件連結</a:t>
                      </a:r>
                      <a:r>
                        <a:rPr lang="en-US" altLang="zh-TW" dirty="0"/>
                        <a:t>CSS</a:t>
                      </a:r>
                      <a:r>
                        <a:rPr lang="zh-TW" altLang="en-US" dirty="0"/>
                        <a:t>檔案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&lt;link </a:t>
                      </a:r>
                      <a:r>
                        <a:rPr lang="en-US" altLang="zh-TW" sz="1800" kern="1200" dirty="0" err="1">
                          <a:solidFill>
                            <a:schemeClr val="dk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rel</a:t>
                      </a:r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="stylesheet" </a:t>
                      </a:r>
                      <a:r>
                        <a:rPr lang="en-US" altLang="zh-TW" sz="1800" kern="1200" dirty="0" err="1">
                          <a:solidFill>
                            <a:schemeClr val="dk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href</a:t>
                      </a:r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="abc.css"&gt;</a:t>
                      </a:r>
                      <a:endParaRPr lang="zh-TW" alt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&lt;script&gt;</a:t>
                      </a:r>
                      <a:endParaRPr lang="zh-TW" alt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將文件加入</a:t>
                      </a:r>
                      <a:r>
                        <a:rPr lang="en-US" altLang="zh-TW" dirty="0"/>
                        <a:t>JavaScript</a:t>
                      </a:r>
                      <a:r>
                        <a:rPr lang="zh-TW" altLang="en-US" dirty="0"/>
                        <a:t>檔案或程式碼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&lt;script </a:t>
                      </a:r>
                      <a:r>
                        <a:rPr lang="en-US" altLang="zh-TW" sz="1800" kern="1200" dirty="0" err="1">
                          <a:solidFill>
                            <a:schemeClr val="dk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src</a:t>
                      </a:r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="abc.js"&gt;&lt;/script&gt;</a:t>
                      </a:r>
                      <a:endParaRPr lang="zh-TW" alt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" name="矩形 5">
            <a:extLst>
              <a:ext uri="{FF2B5EF4-FFF2-40B4-BE49-F238E27FC236}">
                <a16:creationId xmlns:a16="http://schemas.microsoft.com/office/drawing/2014/main" id="{FAD6C731-2F7B-47BD-A9AE-A339FE1FC7A2}"/>
              </a:ext>
            </a:extLst>
          </p:cNvPr>
          <p:cNvSpPr/>
          <p:nvPr/>
        </p:nvSpPr>
        <p:spPr>
          <a:xfrm>
            <a:off x="2654808" y="5692616"/>
            <a:ext cx="6333744" cy="1015663"/>
          </a:xfrm>
          <a:prstGeom prst="rect">
            <a:avLst/>
          </a:prstGeom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r>
              <a:rPr lang="zh-TW" altLang="en-US" sz="1200" dirty="0"/>
              <a:t>&lt;meta http-equiv="Content-Type" content="text/html; charset=utf-8" /&gt;</a:t>
            </a:r>
          </a:p>
          <a:p>
            <a:r>
              <a:rPr lang="zh-TW" altLang="en-US" sz="1200" dirty="0"/>
              <a:t>&lt;meta charset="utf-8" /&gt;&lt;meta name="keywords" /&gt;</a:t>
            </a:r>
          </a:p>
          <a:p>
            <a:r>
              <a:rPr lang="zh-TW" altLang="en-US" sz="1200" dirty="0"/>
              <a:t>&lt;meta http-equiv="X-UA-Compatible" content="IE=edge,chrome=1" /&gt;</a:t>
            </a:r>
          </a:p>
          <a:p>
            <a:r>
              <a:rPr lang="zh-TW" altLang="en-US" sz="1200" dirty="0"/>
              <a:t>&lt;meta name="viewport" content="width=device-width, initial-scale=1.0" /&gt;</a:t>
            </a:r>
          </a:p>
          <a:p>
            <a:r>
              <a:rPr lang="zh-TW" altLang="en-US" sz="1200" dirty="0"/>
              <a:t>&lt;meta name="copyright" content="台灣電力股份有限公司" /&gt;</a:t>
            </a:r>
          </a:p>
        </p:txBody>
      </p:sp>
    </p:spTree>
    <p:extLst>
      <p:ext uri="{BB962C8B-B14F-4D97-AF65-F5344CB8AC3E}">
        <p14:creationId xmlns:p14="http://schemas.microsoft.com/office/powerpoint/2010/main" val="1291650070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設計</a:t>
            </a:r>
            <a:r>
              <a:rPr lang="en-US" altLang="zh-TW" dirty="0"/>
              <a:t>RWD</a:t>
            </a:r>
            <a:r>
              <a:rPr lang="zh-TW" altLang="en-US" dirty="0"/>
              <a:t>導覽列 </a:t>
            </a:r>
            <a:r>
              <a:rPr lang="en-US" altLang="zh-TW" dirty="0"/>
              <a:t>#5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77334" y="1489167"/>
            <a:ext cx="8596668" cy="4528456"/>
          </a:xfrm>
        </p:spPr>
        <p:txBody>
          <a:bodyPr>
            <a:normAutofit/>
          </a:bodyPr>
          <a:lstStyle/>
          <a:p>
            <a:r>
              <a:rPr lang="zh-TW" altLang="en-US" dirty="0"/>
              <a:t>雖然有導覽列了，但是網頁往下拉，導覽列並不會固定在網頁頂端</a:t>
            </a:r>
            <a:endParaRPr lang="en-US" altLang="zh-TW" dirty="0"/>
          </a:p>
          <a:p>
            <a:r>
              <a:rPr lang="en-US" altLang="zh-TW" dirty="0"/>
              <a:t>Bootstrap</a:t>
            </a:r>
            <a:r>
              <a:rPr lang="zh-TW" altLang="en-US" dirty="0"/>
              <a:t>有提供</a:t>
            </a:r>
            <a:r>
              <a:rPr lang="en-US" altLang="zh-TW" dirty="0" err="1"/>
              <a:t>Navbar</a:t>
            </a:r>
            <a:r>
              <a:rPr lang="zh-TW" altLang="en-US" dirty="0"/>
              <a:t>的固定置頂</a:t>
            </a:r>
            <a:r>
              <a:rPr lang="en-US" altLang="zh-TW" dirty="0"/>
              <a:t>(Fixed to top)</a:t>
            </a:r>
            <a:r>
              <a:rPr lang="zh-TW" altLang="en-US" dirty="0"/>
              <a:t>功能</a:t>
            </a:r>
            <a:endParaRPr lang="en-US" altLang="zh-TW" dirty="0"/>
          </a:p>
          <a:p>
            <a:r>
              <a:rPr lang="zh-TW" altLang="en-US" dirty="0"/>
              <a:t>將</a:t>
            </a: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nav</a:t>
            </a: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zh-TW" altLang="en-US" dirty="0"/>
              <a:t>標籤的</a:t>
            </a: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zh-TW" altLang="en-US" dirty="0"/>
              <a:t>屬性，增加「</a:t>
            </a: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fixed-top</a:t>
            </a:r>
            <a:r>
              <a:rPr lang="zh-TW" altLang="en-US" dirty="0"/>
              <a:t>」的</a:t>
            </a:r>
            <a:r>
              <a:rPr lang="en-US" altLang="zh-TW" dirty="0"/>
              <a:t>CSS</a:t>
            </a:r>
            <a:r>
              <a:rPr lang="zh-TW" altLang="en-US" dirty="0"/>
              <a:t>類別</a:t>
            </a: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固定的導覽列會覆蓋其它的網頁內容，因此要在下一個</a:t>
            </a: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&lt;div&gt;</a:t>
            </a:r>
            <a:r>
              <a:rPr lang="zh-TW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的</a:t>
            </a: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style</a:t>
            </a:r>
            <a:r>
              <a:rPr lang="zh-TW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屬性，</a:t>
            </a:r>
            <a:r>
              <a:rPr lang="zh-TW" altLang="en-US" dirty="0"/>
              <a:t>增加</a:t>
            </a:r>
            <a:r>
              <a:rPr lang="en-US" altLang="zh-TW" dirty="0"/>
              <a:t>CSS</a:t>
            </a:r>
            <a:r>
              <a:rPr lang="zh-TW" altLang="en-US" dirty="0"/>
              <a:t>的「</a:t>
            </a: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padding-top</a:t>
            </a:r>
            <a:r>
              <a:rPr lang="zh-TW" altLang="en-US" dirty="0"/>
              <a:t>」屬性，設定值為</a:t>
            </a:r>
            <a:r>
              <a:rPr lang="en-US" altLang="zh-TW" dirty="0"/>
              <a:t>80px</a:t>
            </a:r>
          </a:p>
          <a:p>
            <a:r>
              <a:rPr lang="zh-TW" altLang="en-US" dirty="0"/>
              <a:t>例如：</a:t>
            </a: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可以讓</a:t>
            </a:r>
            <a:r>
              <a:rPr lang="zh-TW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九大秘境的區塊，</a:t>
            </a:r>
            <a:r>
              <a:rPr lang="zh-TW" altLang="en-US" dirty="0"/>
              <a:t>增加上方的</a:t>
            </a:r>
            <a:r>
              <a:rPr lang="en-US" altLang="zh-TW" dirty="0"/>
              <a:t>80px</a:t>
            </a:r>
            <a:r>
              <a:rPr lang="zh-TW" altLang="en-US" dirty="0"/>
              <a:t>空間，提供導覽列使用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5F801-F91F-44F6-9E20-D4B06AE8B157}" type="slidenum">
              <a:rPr lang="zh-TW" altLang="en-US" smtClean="0"/>
              <a:t>130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764420" y="2800582"/>
            <a:ext cx="9607489" cy="424493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altLang="zh-TW" sz="1400" dirty="0" err="1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nav</a:t>
            </a:r>
            <a:r>
              <a:rPr lang="en-US" altLang="zh-TW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class="</a:t>
            </a:r>
            <a:r>
              <a:rPr lang="en-US" altLang="zh-TW" sz="1400" dirty="0" err="1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navbar</a:t>
            </a:r>
            <a:r>
              <a:rPr lang="en-US" altLang="zh-TW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sz="1400" dirty="0" err="1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navbar</a:t>
            </a:r>
            <a:r>
              <a:rPr lang="en-US" altLang="zh-TW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-expand-</a:t>
            </a:r>
            <a:r>
              <a:rPr lang="en-US" altLang="zh-TW" sz="1400" dirty="0" err="1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sm</a:t>
            </a:r>
            <a:r>
              <a:rPr lang="en-US" altLang="zh-TW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sz="1400" dirty="0" err="1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navbar</a:t>
            </a:r>
            <a:r>
              <a:rPr lang="en-US" altLang="zh-TW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-light fixed-top" style="background-color: #e3f2fd;"&gt;</a:t>
            </a:r>
          </a:p>
        </p:txBody>
      </p:sp>
      <p:sp>
        <p:nvSpPr>
          <p:cNvPr id="6" name="矩形 5"/>
          <p:cNvSpPr/>
          <p:nvPr/>
        </p:nvSpPr>
        <p:spPr>
          <a:xfrm>
            <a:off x="764420" y="4651409"/>
            <a:ext cx="7926734" cy="473165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&lt;div id="secret" class="container-fluid text-center" style="padding-top:80px"&gt;</a:t>
            </a:r>
          </a:p>
        </p:txBody>
      </p:sp>
    </p:spTree>
    <p:extLst>
      <p:ext uri="{BB962C8B-B14F-4D97-AF65-F5344CB8AC3E}">
        <p14:creationId xmlns:p14="http://schemas.microsoft.com/office/powerpoint/2010/main" val="625826859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設計</a:t>
            </a:r>
            <a:r>
              <a:rPr lang="en-US" altLang="zh-TW" dirty="0"/>
              <a:t>RWD</a:t>
            </a:r>
            <a:r>
              <a:rPr lang="zh-TW" altLang="en-US" dirty="0"/>
              <a:t>導覽列 </a:t>
            </a:r>
            <a:r>
              <a:rPr lang="en-US" altLang="zh-TW" dirty="0"/>
              <a:t>#6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77334" y="1489167"/>
            <a:ext cx="8596668" cy="4528456"/>
          </a:xfrm>
        </p:spPr>
        <p:txBody>
          <a:bodyPr>
            <a:normAutofit/>
          </a:bodyPr>
          <a:lstStyle/>
          <a:p>
            <a:r>
              <a:rPr lang="zh-TW" altLang="en-US" dirty="0"/>
              <a:t>導覽列自動收合</a:t>
            </a:r>
            <a:endParaRPr lang="en-US" altLang="zh-TW" dirty="0"/>
          </a:p>
          <a:p>
            <a:r>
              <a:rPr lang="zh-TW" altLang="en-US" dirty="0"/>
              <a:t>在</a:t>
            </a:r>
            <a:r>
              <a:rPr lang="en-US" altLang="zh-TW" dirty="0"/>
              <a:t>&lt;/body&gt;</a:t>
            </a:r>
            <a:r>
              <a:rPr lang="zh-TW" altLang="en-US" dirty="0"/>
              <a:t>之前，加上</a:t>
            </a:r>
            <a:r>
              <a:rPr lang="en-US" altLang="zh-TW" dirty="0"/>
              <a:t>JavaScript</a:t>
            </a:r>
            <a:r>
              <a:rPr lang="zh-TW" altLang="en-US" dirty="0"/>
              <a:t>觸發點擊按鈕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5F801-F91F-44F6-9E20-D4B06AE8B157}" type="slidenum">
              <a:rPr lang="zh-TW" altLang="en-US" smtClean="0"/>
              <a:t>131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677333" y="2250249"/>
            <a:ext cx="10591800" cy="2321751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&lt;script&gt;</a:t>
            </a:r>
          </a:p>
          <a:p>
            <a:r>
              <a:rPr lang="en-US" altLang="zh-TW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$(function () {</a:t>
            </a:r>
          </a:p>
          <a:p>
            <a:r>
              <a:rPr lang="en-US" altLang="zh-TW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if ($(window).width() &lt; 576) {</a:t>
            </a:r>
          </a:p>
          <a:p>
            <a:r>
              <a:rPr lang="en-US" altLang="zh-TW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// </a:t>
            </a:r>
            <a:r>
              <a:rPr lang="zh-TW" altLang="en-US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當視窗小於</a:t>
            </a:r>
            <a:r>
              <a:rPr lang="en-US" altLang="zh-TW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576</a:t>
            </a:r>
            <a:r>
              <a:rPr lang="zh-TW" altLang="en-US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時才運作</a:t>
            </a:r>
          </a:p>
          <a:p>
            <a:r>
              <a:rPr lang="zh-TW" altLang="en-US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altLang="zh-TW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$('.</a:t>
            </a:r>
            <a:r>
              <a:rPr lang="en-US" altLang="zh-TW" sz="1400" dirty="0" err="1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navbar</a:t>
            </a:r>
            <a:r>
              <a:rPr lang="en-US" altLang="zh-TW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li a').on('click', function () {</a:t>
            </a:r>
          </a:p>
          <a:p>
            <a:r>
              <a:rPr lang="en-US" altLang="zh-TW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$('.</a:t>
            </a:r>
            <a:r>
              <a:rPr lang="en-US" altLang="zh-TW" sz="1400" dirty="0" err="1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navbar-toggler</a:t>
            </a:r>
            <a:r>
              <a:rPr lang="en-US" altLang="zh-TW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').click();</a:t>
            </a:r>
          </a:p>
          <a:p>
            <a:r>
              <a:rPr lang="en-US" altLang="zh-TW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});</a:t>
            </a:r>
          </a:p>
          <a:p>
            <a:r>
              <a:rPr lang="en-US" altLang="zh-TW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}</a:t>
            </a:r>
          </a:p>
          <a:p>
            <a:r>
              <a:rPr lang="en-US" altLang="zh-TW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});</a:t>
            </a:r>
          </a:p>
          <a:p>
            <a:r>
              <a:rPr lang="en-US" altLang="zh-TW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&lt;/script&gt;</a:t>
            </a:r>
          </a:p>
        </p:txBody>
      </p:sp>
      <p:sp>
        <p:nvSpPr>
          <p:cNvPr id="7" name="矩形 6"/>
          <p:cNvSpPr/>
          <p:nvPr/>
        </p:nvSpPr>
        <p:spPr>
          <a:xfrm>
            <a:off x="677332" y="4575439"/>
            <a:ext cx="10591801" cy="2321751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&lt;script&gt;</a:t>
            </a:r>
          </a:p>
          <a:p>
            <a:r>
              <a:rPr lang="en-US" altLang="zh-TW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$(function () {</a:t>
            </a:r>
          </a:p>
          <a:p>
            <a:r>
              <a:rPr lang="en-US" altLang="zh-TW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if ($(window).width() &lt; 576) {</a:t>
            </a:r>
          </a:p>
          <a:p>
            <a:r>
              <a:rPr lang="en-US" altLang="zh-TW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// </a:t>
            </a:r>
            <a:r>
              <a:rPr lang="zh-TW" altLang="en-US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當視窗小於</a:t>
            </a:r>
            <a:r>
              <a:rPr lang="en-US" altLang="zh-TW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576</a:t>
            </a:r>
            <a:r>
              <a:rPr lang="zh-TW" altLang="en-US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時才運作</a:t>
            </a:r>
          </a:p>
          <a:p>
            <a:r>
              <a:rPr lang="zh-TW" altLang="en-US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altLang="zh-TW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$('.</a:t>
            </a:r>
            <a:r>
              <a:rPr lang="en-US" altLang="zh-TW" sz="1400" dirty="0" err="1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navbar</a:t>
            </a:r>
            <a:r>
              <a:rPr lang="en-US" altLang="zh-TW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li a:not(.dropdown-toggle)').on('click', function () {</a:t>
            </a:r>
          </a:p>
          <a:p>
            <a:r>
              <a:rPr lang="en-US" altLang="zh-TW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$('.</a:t>
            </a:r>
            <a:r>
              <a:rPr lang="en-US" altLang="zh-TW" sz="1400" dirty="0" err="1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navbar-toggler</a:t>
            </a:r>
            <a:r>
              <a:rPr lang="en-US" altLang="zh-TW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').click();</a:t>
            </a:r>
          </a:p>
          <a:p>
            <a:r>
              <a:rPr lang="en-US" altLang="zh-TW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});</a:t>
            </a:r>
          </a:p>
          <a:p>
            <a:r>
              <a:rPr lang="en-US" altLang="zh-TW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}</a:t>
            </a:r>
          </a:p>
          <a:p>
            <a:r>
              <a:rPr lang="en-US" altLang="zh-TW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});</a:t>
            </a:r>
          </a:p>
          <a:p>
            <a:r>
              <a:rPr lang="en-US" altLang="zh-TW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&lt;/script&gt;</a:t>
            </a:r>
          </a:p>
        </p:txBody>
      </p:sp>
    </p:spTree>
    <p:extLst>
      <p:ext uri="{BB962C8B-B14F-4D97-AF65-F5344CB8AC3E}">
        <p14:creationId xmlns:p14="http://schemas.microsoft.com/office/powerpoint/2010/main" val="3985022285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設計</a:t>
            </a:r>
            <a:r>
              <a:rPr lang="en-US" altLang="zh-TW" dirty="0"/>
              <a:t>RWD</a:t>
            </a:r>
            <a:r>
              <a:rPr lang="zh-TW" altLang="en-US" dirty="0"/>
              <a:t>網頁頁尾 </a:t>
            </a:r>
            <a:r>
              <a:rPr lang="en-US" altLang="zh-TW" dirty="0"/>
              <a:t>#1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77334" y="1410789"/>
            <a:ext cx="8596668" cy="4630573"/>
          </a:xfrm>
        </p:spPr>
        <p:txBody>
          <a:bodyPr/>
          <a:lstStyle/>
          <a:p>
            <a:r>
              <a:rPr lang="zh-TW" altLang="en-US" dirty="0"/>
              <a:t>現在要設計</a:t>
            </a:r>
            <a:r>
              <a:rPr lang="en-US" altLang="zh-TW" dirty="0"/>
              <a:t>RWD</a:t>
            </a:r>
            <a:r>
              <a:rPr lang="zh-TW" altLang="en-US" dirty="0"/>
              <a:t>的網頁頁尾</a:t>
            </a:r>
            <a:r>
              <a:rPr lang="en-US" altLang="zh-TW" dirty="0"/>
              <a:t>(Footer)</a:t>
            </a:r>
          </a:p>
          <a:p>
            <a:pPr lvl="1"/>
            <a:r>
              <a:rPr lang="zh-TW" altLang="en-US" dirty="0"/>
              <a:t>希望有</a:t>
            </a:r>
            <a:r>
              <a:rPr lang="en-US" altLang="zh-TW" dirty="0"/>
              <a:t>1</a:t>
            </a:r>
            <a:r>
              <a:rPr lang="zh-TW" altLang="en-US" dirty="0"/>
              <a:t>個圖案，使用者點擊之後，可以將網頁移到最上面</a:t>
            </a:r>
            <a:endParaRPr lang="en-US" altLang="zh-TW" dirty="0"/>
          </a:p>
          <a:p>
            <a:pPr lvl="1"/>
            <a:r>
              <a:rPr lang="zh-TW" altLang="en-US" dirty="0"/>
              <a:t>希望頁尾可以文字置中對齊</a:t>
            </a:r>
            <a:endParaRPr lang="en-US" altLang="zh-TW" dirty="0"/>
          </a:p>
          <a:p>
            <a:r>
              <a:rPr lang="zh-TW" altLang="en-US" dirty="0"/>
              <a:t>在</a:t>
            </a: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&lt;footer&gt;</a:t>
            </a:r>
            <a:r>
              <a:rPr lang="zh-TW" altLang="en-US" dirty="0"/>
              <a:t>標籤內，新增</a:t>
            </a:r>
            <a:r>
              <a:rPr lang="en-US" altLang="zh-TW" dirty="0"/>
              <a:t>1</a:t>
            </a:r>
            <a:r>
              <a:rPr lang="zh-TW" altLang="en-US" dirty="0"/>
              <a:t>個</a:t>
            </a: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&lt;div&gt;</a:t>
            </a:r>
            <a:r>
              <a:rPr lang="zh-TW" altLang="en-US" dirty="0"/>
              <a:t>區塊，且</a:t>
            </a: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zh-TW" altLang="en-US" dirty="0"/>
              <a:t>屬性為</a:t>
            </a:r>
            <a:r>
              <a:rPr lang="en-US" altLang="zh-TW" dirty="0"/>
              <a:t>Bootstrap</a:t>
            </a:r>
            <a:r>
              <a:rPr lang="zh-TW" altLang="en-US" dirty="0"/>
              <a:t>的容器「</a:t>
            </a: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container-fluid</a:t>
            </a:r>
            <a:r>
              <a:rPr lang="zh-TW" altLang="en-US" dirty="0"/>
              <a:t>」</a:t>
            </a:r>
            <a:endParaRPr lang="en-US" altLang="zh-TW" dirty="0"/>
          </a:p>
          <a:p>
            <a:r>
              <a:rPr lang="zh-TW" altLang="en-US" dirty="0"/>
              <a:t>在這個</a:t>
            </a: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&lt;div&gt;</a:t>
            </a:r>
            <a:r>
              <a:rPr lang="zh-TW" altLang="en-US" dirty="0"/>
              <a:t>區塊中，再加入</a:t>
            </a:r>
            <a:r>
              <a:rPr lang="en-US" altLang="zh-TW" dirty="0"/>
              <a:t>2</a:t>
            </a:r>
            <a:r>
              <a:rPr lang="zh-TW" altLang="en-US" dirty="0"/>
              <a:t>個</a:t>
            </a: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&lt;div&gt;</a:t>
            </a:r>
            <a:r>
              <a:rPr lang="zh-TW" altLang="en-US" dirty="0"/>
              <a:t>區塊，</a:t>
            </a: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zh-TW" altLang="en-US" dirty="0"/>
              <a:t>屬性是</a:t>
            </a:r>
            <a:r>
              <a:rPr lang="en-US" altLang="zh-TW" dirty="0"/>
              <a:t>Bootstrap</a:t>
            </a:r>
            <a:r>
              <a:rPr lang="zh-TW" altLang="en-US" dirty="0"/>
              <a:t>網格系統的「</a:t>
            </a: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row</a:t>
            </a:r>
            <a:r>
              <a:rPr lang="zh-TW" altLang="en-US" dirty="0"/>
              <a:t>」，代表分隔</a:t>
            </a:r>
            <a:r>
              <a:rPr lang="en-US" altLang="zh-TW" dirty="0"/>
              <a:t>2</a:t>
            </a:r>
            <a:r>
              <a:rPr lang="zh-TW" altLang="en-US" dirty="0"/>
              <a:t>列</a:t>
            </a:r>
            <a:endParaRPr lang="en-US" altLang="zh-TW" dirty="0"/>
          </a:p>
          <a:p>
            <a:pPr lvl="1"/>
            <a:r>
              <a:rPr lang="zh-TW" altLang="en-US" dirty="0"/>
              <a:t>每個列的</a:t>
            </a: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zh-TW" altLang="en-US" dirty="0"/>
              <a:t>屬性加上「</a:t>
            </a: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justify-content-center</a:t>
            </a:r>
            <a:r>
              <a:rPr lang="zh-TW" altLang="en-US" dirty="0"/>
              <a:t>」將內容設定置中對齊</a:t>
            </a:r>
            <a:endParaRPr lang="en-US" altLang="zh-TW" dirty="0"/>
          </a:p>
          <a:p>
            <a:pPr lvl="1"/>
            <a:r>
              <a:rPr lang="zh-TW" altLang="en-US" dirty="0"/>
              <a:t>將「移到最上面」的圖案，規劃放在第</a:t>
            </a:r>
            <a:r>
              <a:rPr lang="en-US" altLang="zh-TW" dirty="0"/>
              <a:t>1</a:t>
            </a:r>
            <a:r>
              <a:rPr lang="zh-TW" altLang="en-US" dirty="0"/>
              <a:t>個</a:t>
            </a: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&lt;div&gt;</a:t>
            </a:r>
            <a:r>
              <a:rPr lang="zh-TW" altLang="en-US" dirty="0"/>
              <a:t>區塊內</a:t>
            </a:r>
            <a:endParaRPr lang="en-US" altLang="zh-TW" dirty="0"/>
          </a:p>
          <a:p>
            <a:pPr lvl="1"/>
            <a:r>
              <a:rPr lang="zh-TW" altLang="en-US" dirty="0"/>
              <a:t>將原本的頁尾文字，放在第</a:t>
            </a:r>
            <a:r>
              <a:rPr lang="en-US" altLang="zh-TW" dirty="0"/>
              <a:t>2</a:t>
            </a:r>
            <a:r>
              <a:rPr lang="zh-TW" altLang="en-US" dirty="0"/>
              <a:t>個</a:t>
            </a: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&lt;div&gt;</a:t>
            </a:r>
            <a:r>
              <a:rPr lang="zh-TW" altLang="en-US" dirty="0"/>
              <a:t>區塊內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5F801-F91F-44F6-9E20-D4B06AE8B157}" type="slidenum">
              <a:rPr lang="zh-TW" altLang="en-US" smtClean="0"/>
              <a:t>132</a:t>
            </a:fld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677334" y="4996016"/>
            <a:ext cx="8754051" cy="1689780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&lt;footer&gt;</a:t>
            </a:r>
          </a:p>
          <a:p>
            <a:r>
              <a:rPr lang="en-US" altLang="zh-TW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&lt;div class="container-fluid"&gt;</a:t>
            </a:r>
          </a:p>
          <a:p>
            <a:r>
              <a:rPr lang="en-US" altLang="zh-TW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&lt;div class="row justify-content-center"&gt;&lt;/div&gt;</a:t>
            </a:r>
          </a:p>
          <a:p>
            <a:r>
              <a:rPr lang="en-US" altLang="zh-TW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&lt;div class="row justify-content-center"&gt;</a:t>
            </a:r>
          </a:p>
          <a:p>
            <a:r>
              <a:rPr lang="zh-TW" altLang="en-US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altLang="zh-TW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&lt;p&gt;Copyright &amp;copy; 2021 </a:t>
            </a:r>
            <a:r>
              <a:rPr lang="en-US" altLang="zh-TW" sz="1400" dirty="0" err="1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iPower</a:t>
            </a:r>
            <a:r>
              <a:rPr lang="en-US" altLang="zh-TW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Travel Inc. All rights reserved.&lt;/p&gt;&lt;/div&gt;</a:t>
            </a:r>
          </a:p>
          <a:p>
            <a:r>
              <a:rPr lang="zh-TW" altLang="en-US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zh-TW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&lt;/div&gt;</a:t>
            </a:r>
          </a:p>
          <a:p>
            <a:r>
              <a:rPr lang="en-US" altLang="zh-TW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&lt;/footer&gt;</a:t>
            </a:r>
          </a:p>
        </p:txBody>
      </p:sp>
    </p:spTree>
    <p:extLst>
      <p:ext uri="{BB962C8B-B14F-4D97-AF65-F5344CB8AC3E}">
        <p14:creationId xmlns:p14="http://schemas.microsoft.com/office/powerpoint/2010/main" val="2666121641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設計</a:t>
            </a:r>
            <a:r>
              <a:rPr lang="en-US" altLang="zh-TW" dirty="0"/>
              <a:t>RWD</a:t>
            </a:r>
            <a:r>
              <a:rPr lang="zh-TW" altLang="en-US" dirty="0"/>
              <a:t>網頁頁尾 </a:t>
            </a:r>
            <a:r>
              <a:rPr lang="en-US" altLang="zh-TW" dirty="0"/>
              <a:t>#2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77334" y="1637211"/>
            <a:ext cx="8596668" cy="4404151"/>
          </a:xfrm>
        </p:spPr>
        <p:txBody>
          <a:bodyPr/>
          <a:lstStyle/>
          <a:p>
            <a:r>
              <a:rPr lang="zh-TW" altLang="en-US" dirty="0"/>
              <a:t>現在要設計「移到最上面」的圖案</a:t>
            </a:r>
            <a:endParaRPr lang="en-US" altLang="zh-TW" dirty="0"/>
          </a:p>
          <a:p>
            <a:r>
              <a:rPr lang="zh-TW" altLang="en-US" dirty="0"/>
              <a:t>在第</a:t>
            </a:r>
            <a:r>
              <a:rPr lang="en-US" altLang="zh-TW" dirty="0"/>
              <a:t>1</a:t>
            </a:r>
            <a:r>
              <a:rPr lang="zh-TW" altLang="en-US" dirty="0"/>
              <a:t>個</a:t>
            </a: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&lt;div&gt;</a:t>
            </a:r>
            <a:r>
              <a:rPr lang="zh-TW" altLang="en-US" dirty="0"/>
              <a:t>內，使用</a:t>
            </a:r>
            <a:r>
              <a:rPr lang="en-US" altLang="zh-TW" dirty="0"/>
              <a:t>Google Material Icons</a:t>
            </a:r>
            <a:r>
              <a:rPr lang="zh-TW" altLang="en-US" dirty="0"/>
              <a:t>的「</a:t>
            </a:r>
            <a:r>
              <a:rPr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expand_less</a:t>
            </a:r>
            <a:r>
              <a:rPr lang="zh-TW" altLang="en-US" dirty="0"/>
              <a:t>」圖示，再以超連結的</a:t>
            </a: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&lt;a&gt;</a:t>
            </a:r>
            <a:r>
              <a:rPr lang="zh-TW" altLang="en-US" dirty="0"/>
              <a:t>標籤，以</a:t>
            </a:r>
            <a:r>
              <a:rPr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href</a:t>
            </a:r>
            <a:r>
              <a:rPr lang="zh-TW" altLang="en-US" dirty="0"/>
              <a:t>屬性設定連結到「</a:t>
            </a: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zh-TW" altLang="en-US" dirty="0"/>
              <a:t>」，將它包起來</a:t>
            </a: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按下「往上」的圖案，就可以將網頁移動到頂端，畫面：</a:t>
            </a:r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5F801-F91F-44F6-9E20-D4B06AE8B157}" type="slidenum">
              <a:rPr lang="zh-TW" altLang="en-US" smtClean="0"/>
              <a:t>133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677334" y="2822279"/>
            <a:ext cx="5679923" cy="1290565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&lt;div class="row justify-content-center"&gt;</a:t>
            </a:r>
          </a:p>
          <a:p>
            <a:r>
              <a:rPr lang="en-US" altLang="zh-TW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&lt;a </a:t>
            </a:r>
            <a:r>
              <a:rPr lang="en-US" altLang="zh-TW" sz="1400" dirty="0" err="1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href</a:t>
            </a:r>
            <a:r>
              <a:rPr lang="en-US" altLang="zh-TW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="#"&gt;</a:t>
            </a:r>
          </a:p>
          <a:p>
            <a:r>
              <a:rPr lang="en-US" altLang="zh-TW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&lt;span class="material-icons"&gt;</a:t>
            </a:r>
            <a:r>
              <a:rPr lang="en-US" altLang="zh-TW" sz="1400" dirty="0" err="1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expand_less</a:t>
            </a:r>
            <a:r>
              <a:rPr lang="en-US" altLang="zh-TW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&lt;/span&gt;</a:t>
            </a:r>
          </a:p>
          <a:p>
            <a:r>
              <a:rPr lang="en-US" altLang="zh-TW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&lt;/a&gt;</a:t>
            </a:r>
          </a:p>
          <a:p>
            <a:r>
              <a:rPr lang="en-US" altLang="zh-TW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&lt;/div&gt;</a:t>
            </a: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4821367"/>
            <a:ext cx="3990975" cy="63817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22622793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b="1" dirty="0"/>
              <a:t>Thank You!</a:t>
            </a:r>
            <a:endParaRPr lang="zh-TW" altLang="en-US" b="1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541659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標題</a:t>
            </a:r>
            <a:r>
              <a:rPr lang="en-US" altLang="zh-TW" dirty="0"/>
              <a:t>(Headings)</a:t>
            </a:r>
            <a:r>
              <a:rPr lang="zh-TW" altLang="en-US" dirty="0"/>
              <a:t>  </a:t>
            </a:r>
            <a:br>
              <a:rPr lang="en-US" altLang="zh-TW" dirty="0"/>
            </a:br>
            <a:r>
              <a:rPr lang="en-US" altLang="zh-TW" sz="2000" dirty="0">
                <a:solidFill>
                  <a:schemeClr val="accent6">
                    <a:lumMod val="75000"/>
                  </a:schemeClr>
                </a:solidFill>
              </a:rPr>
              <a:t>hx</a:t>
            </a:r>
            <a:endParaRPr lang="zh-TW" altLang="en-US" sz="20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77333" y="2160589"/>
            <a:ext cx="8596668" cy="3880773"/>
          </a:xfrm>
        </p:spPr>
        <p:txBody>
          <a:bodyPr/>
          <a:lstStyle/>
          <a:p>
            <a:r>
              <a:rPr lang="en-US" altLang="zh-TW" dirty="0"/>
              <a:t>HTML</a:t>
            </a:r>
            <a:r>
              <a:rPr lang="zh-TW" altLang="en-US" dirty="0"/>
              <a:t>的標題是使用</a:t>
            </a: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&lt;h1&gt;</a:t>
            </a:r>
            <a:r>
              <a:rPr lang="zh-TW" altLang="en-US" dirty="0"/>
              <a:t>到</a:t>
            </a: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&lt;h6&gt;</a:t>
            </a:r>
            <a:r>
              <a:rPr lang="zh-TW" altLang="en-US" dirty="0"/>
              <a:t>的標籤</a:t>
            </a:r>
            <a:endParaRPr lang="en-US" altLang="zh-TW" dirty="0"/>
          </a:p>
          <a:p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&lt;h1&gt;</a:t>
            </a:r>
            <a:r>
              <a:rPr lang="zh-TW" altLang="en-US" dirty="0"/>
              <a:t>代表最重要的，而</a:t>
            </a: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&lt;h6&gt;</a:t>
            </a:r>
            <a:r>
              <a:rPr lang="zh-TW" altLang="en-US" dirty="0"/>
              <a:t>是最不重要的標題，重要程度遞減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5F801-F91F-44F6-9E20-D4B06AE8B157}" type="slidenum">
              <a:rPr lang="zh-TW" altLang="en-US" smtClean="0"/>
              <a:t>14</a:t>
            </a:fld>
            <a:endParaRPr lang="zh-TW" altLang="en-US"/>
          </a:p>
        </p:txBody>
      </p:sp>
      <p:sp>
        <p:nvSpPr>
          <p:cNvPr id="7" name="向右箭號 6"/>
          <p:cNvSpPr/>
          <p:nvPr/>
        </p:nvSpPr>
        <p:spPr>
          <a:xfrm>
            <a:off x="4466148" y="4367478"/>
            <a:ext cx="539931" cy="47897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677333" y="3068678"/>
            <a:ext cx="3546277" cy="3076575"/>
          </a:xfrm>
          <a:prstGeom prst="rect">
            <a:avLst/>
          </a:prstGeom>
          <a:solidFill>
            <a:schemeClr val="bg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>
              <a:defRPr sz="160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altLang="zh-TW" dirty="0">
                <a:solidFill>
                  <a:schemeClr val="accent1">
                    <a:lumMod val="50000"/>
                  </a:schemeClr>
                </a:solidFill>
              </a:rPr>
              <a:t>&lt;!DOCTYPE </a:t>
            </a:r>
            <a:r>
              <a:rPr lang="en-US" altLang="zh-TW" dirty="0">
                <a:solidFill>
                  <a:srgbClr val="0000FF"/>
                </a:solidFill>
              </a:rPr>
              <a:t>html</a:t>
            </a:r>
            <a:r>
              <a:rPr lang="en-US" altLang="zh-TW" dirty="0">
                <a:solidFill>
                  <a:schemeClr val="accent1">
                    <a:lumMod val="50000"/>
                  </a:schemeClr>
                </a:solidFill>
              </a:rPr>
              <a:t>&gt;</a:t>
            </a:r>
          </a:p>
          <a:p>
            <a:r>
              <a:rPr lang="en-US" altLang="zh-TW" dirty="0">
                <a:solidFill>
                  <a:schemeClr val="accent1">
                    <a:lumMod val="50000"/>
                  </a:schemeClr>
                </a:solidFill>
              </a:rPr>
              <a:t>&lt;html&gt;</a:t>
            </a:r>
            <a:br>
              <a:rPr lang="en-US" altLang="zh-TW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altLang="zh-TW" dirty="0">
                <a:solidFill>
                  <a:schemeClr val="accent1">
                    <a:lumMod val="50000"/>
                  </a:schemeClr>
                </a:solidFill>
              </a:rPr>
              <a:t>&lt;body&gt;</a:t>
            </a:r>
          </a:p>
          <a:p>
            <a:r>
              <a:rPr lang="en-US" altLang="zh-TW" dirty="0">
                <a:solidFill>
                  <a:schemeClr val="accent1">
                    <a:lumMod val="50000"/>
                  </a:schemeClr>
                </a:solidFill>
              </a:rPr>
              <a:t>  &lt;h1&gt;</a:t>
            </a:r>
            <a:r>
              <a:rPr lang="en-US" altLang="zh-TW" dirty="0">
                <a:solidFill>
                  <a:schemeClr val="tx1"/>
                </a:solidFill>
              </a:rPr>
              <a:t>This is heading 1</a:t>
            </a:r>
            <a:r>
              <a:rPr lang="en-US" altLang="zh-TW" dirty="0">
                <a:solidFill>
                  <a:schemeClr val="accent1">
                    <a:lumMod val="50000"/>
                  </a:schemeClr>
                </a:solidFill>
              </a:rPr>
              <a:t>&lt;/h1&gt;</a:t>
            </a:r>
          </a:p>
          <a:p>
            <a:r>
              <a:rPr lang="en-US" altLang="zh-TW" dirty="0">
                <a:solidFill>
                  <a:schemeClr val="accent1">
                    <a:lumMod val="50000"/>
                  </a:schemeClr>
                </a:solidFill>
              </a:rPr>
              <a:t>  &lt;h2&gt;</a:t>
            </a:r>
            <a:r>
              <a:rPr lang="en-US" altLang="zh-TW" dirty="0">
                <a:solidFill>
                  <a:schemeClr val="tx1"/>
                </a:solidFill>
              </a:rPr>
              <a:t>This is heading 2</a:t>
            </a:r>
            <a:r>
              <a:rPr lang="en-US" altLang="zh-TW" dirty="0">
                <a:solidFill>
                  <a:schemeClr val="accent1">
                    <a:lumMod val="50000"/>
                  </a:schemeClr>
                </a:solidFill>
              </a:rPr>
              <a:t>&lt;/h2&gt;</a:t>
            </a:r>
          </a:p>
          <a:p>
            <a:r>
              <a:rPr lang="en-US" altLang="zh-TW" dirty="0">
                <a:solidFill>
                  <a:schemeClr val="accent1">
                    <a:lumMod val="50000"/>
                  </a:schemeClr>
                </a:solidFill>
              </a:rPr>
              <a:t>  &lt;h3&gt;</a:t>
            </a:r>
            <a:r>
              <a:rPr lang="en-US" altLang="zh-TW" dirty="0">
                <a:solidFill>
                  <a:schemeClr val="tx1"/>
                </a:solidFill>
              </a:rPr>
              <a:t>This is heading 3</a:t>
            </a:r>
            <a:r>
              <a:rPr lang="en-US" altLang="zh-TW" dirty="0">
                <a:solidFill>
                  <a:schemeClr val="accent1">
                    <a:lumMod val="50000"/>
                  </a:schemeClr>
                </a:solidFill>
              </a:rPr>
              <a:t>&lt;/h3&gt;</a:t>
            </a:r>
          </a:p>
          <a:p>
            <a:r>
              <a:rPr lang="en-US" altLang="zh-TW" dirty="0">
                <a:solidFill>
                  <a:schemeClr val="accent1">
                    <a:lumMod val="50000"/>
                  </a:schemeClr>
                </a:solidFill>
              </a:rPr>
              <a:t>  &lt;h4&gt;</a:t>
            </a:r>
            <a:r>
              <a:rPr lang="en-US" altLang="zh-TW" dirty="0">
                <a:solidFill>
                  <a:schemeClr val="tx1"/>
                </a:solidFill>
              </a:rPr>
              <a:t>This is heading 4</a:t>
            </a:r>
            <a:r>
              <a:rPr lang="en-US" altLang="zh-TW" dirty="0">
                <a:solidFill>
                  <a:schemeClr val="accent1">
                    <a:lumMod val="50000"/>
                  </a:schemeClr>
                </a:solidFill>
              </a:rPr>
              <a:t>&lt;/h4&gt;</a:t>
            </a:r>
          </a:p>
          <a:p>
            <a:r>
              <a:rPr lang="en-US" altLang="zh-TW" dirty="0">
                <a:solidFill>
                  <a:schemeClr val="accent1">
                    <a:lumMod val="50000"/>
                  </a:schemeClr>
                </a:solidFill>
              </a:rPr>
              <a:t>  &lt;h5&gt;</a:t>
            </a:r>
            <a:r>
              <a:rPr lang="en-US" altLang="zh-TW" dirty="0">
                <a:solidFill>
                  <a:schemeClr val="tx1"/>
                </a:solidFill>
              </a:rPr>
              <a:t>This is heading 5</a:t>
            </a:r>
            <a:r>
              <a:rPr lang="en-US" altLang="zh-TW" dirty="0">
                <a:solidFill>
                  <a:schemeClr val="accent1">
                    <a:lumMod val="50000"/>
                  </a:schemeClr>
                </a:solidFill>
              </a:rPr>
              <a:t>&lt;/h5&gt;</a:t>
            </a:r>
          </a:p>
          <a:p>
            <a:r>
              <a:rPr lang="en-US" altLang="zh-TW" dirty="0">
                <a:solidFill>
                  <a:schemeClr val="accent1">
                    <a:lumMod val="50000"/>
                  </a:schemeClr>
                </a:solidFill>
              </a:rPr>
              <a:t>  &lt;h6&gt;</a:t>
            </a:r>
            <a:r>
              <a:rPr lang="en-US" altLang="zh-TW" dirty="0">
                <a:solidFill>
                  <a:schemeClr val="tx1"/>
                </a:solidFill>
              </a:rPr>
              <a:t>This is heading 6</a:t>
            </a:r>
            <a:r>
              <a:rPr lang="en-US" altLang="zh-TW" dirty="0">
                <a:solidFill>
                  <a:schemeClr val="accent1">
                    <a:lumMod val="50000"/>
                  </a:schemeClr>
                </a:solidFill>
              </a:rPr>
              <a:t>&lt;/h6&gt;</a:t>
            </a:r>
          </a:p>
          <a:p>
            <a:r>
              <a:rPr lang="en-US" altLang="zh-TW" dirty="0">
                <a:solidFill>
                  <a:schemeClr val="accent1">
                    <a:lumMod val="50000"/>
                  </a:schemeClr>
                </a:solidFill>
              </a:rPr>
              <a:t>&lt;/body&gt;</a:t>
            </a:r>
            <a:br>
              <a:rPr lang="en-US" altLang="zh-TW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altLang="zh-TW" dirty="0">
                <a:solidFill>
                  <a:schemeClr val="accent1">
                    <a:lumMod val="50000"/>
                  </a:schemeClr>
                </a:solidFill>
              </a:rPr>
              <a:t>&lt;/html&gt;</a:t>
            </a: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8617" y="3064453"/>
            <a:ext cx="3000375" cy="307657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4313147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段落</a:t>
            </a:r>
            <a:r>
              <a:rPr lang="en-US" altLang="zh-TW" dirty="0"/>
              <a:t>(Paragraph)</a:t>
            </a:r>
            <a:r>
              <a:rPr lang="zh-TW" altLang="en-US" dirty="0"/>
              <a:t>   </a:t>
            </a:r>
            <a:br>
              <a:rPr lang="en-US" altLang="zh-TW" dirty="0"/>
            </a:br>
            <a:r>
              <a:rPr lang="en-US" altLang="zh-TW" sz="2000" dirty="0">
                <a:solidFill>
                  <a:schemeClr val="accent6">
                    <a:lumMod val="75000"/>
                  </a:schemeClr>
                </a:solidFill>
              </a:rPr>
              <a:t>p</a:t>
            </a:r>
            <a:endParaRPr lang="zh-TW" altLang="en-US" sz="20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77334" y="1584518"/>
            <a:ext cx="8596668" cy="865844"/>
          </a:xfrm>
        </p:spPr>
        <p:txBody>
          <a:bodyPr/>
          <a:lstStyle/>
          <a:p>
            <a:r>
              <a:rPr lang="en-US" altLang="zh-TW" dirty="0"/>
              <a:t>HTML</a:t>
            </a:r>
            <a:r>
              <a:rPr lang="zh-TW" altLang="en-US" dirty="0"/>
              <a:t>的段落是使用</a:t>
            </a: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&lt;p&gt;</a:t>
            </a:r>
            <a:r>
              <a:rPr lang="zh-TW" altLang="en-US" dirty="0"/>
              <a:t>的標籤，其中的內容代表相同的段落</a:t>
            </a:r>
            <a:endParaRPr lang="en-US" altLang="zh-TW" dirty="0"/>
          </a:p>
          <a:p>
            <a:r>
              <a:rPr lang="zh-TW" altLang="en-US" dirty="0"/>
              <a:t>段落與段落之間，會有預設間距，網頁版面比較好看，文字不會過於緊密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8590663" y="6041362"/>
            <a:ext cx="683339" cy="365125"/>
          </a:xfrm>
        </p:spPr>
        <p:txBody>
          <a:bodyPr/>
          <a:lstStyle/>
          <a:p>
            <a:fld id="{2715F801-F91F-44F6-9E20-D4B06AE8B157}" type="slidenum">
              <a:rPr lang="zh-TW" altLang="en-US" smtClean="0"/>
              <a:t>15</a:t>
            </a:fld>
            <a:endParaRPr lang="zh-TW" altLang="en-US"/>
          </a:p>
        </p:txBody>
      </p:sp>
      <p:sp>
        <p:nvSpPr>
          <p:cNvPr id="7" name="向右箭號 6"/>
          <p:cNvSpPr/>
          <p:nvPr/>
        </p:nvSpPr>
        <p:spPr>
          <a:xfrm>
            <a:off x="5217801" y="2615687"/>
            <a:ext cx="539931" cy="47897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677334" y="2450361"/>
            <a:ext cx="4278604" cy="1918777"/>
          </a:xfrm>
          <a:prstGeom prst="rect">
            <a:avLst/>
          </a:prstGeom>
          <a:solidFill>
            <a:schemeClr val="bg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>
              <a:defRPr sz="160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altLang="zh-TW" dirty="0"/>
              <a:t>&lt;!DOCTYPE </a:t>
            </a:r>
            <a:r>
              <a:rPr lang="en-US" altLang="zh-TW" dirty="0">
                <a:solidFill>
                  <a:srgbClr val="0000FF"/>
                </a:solidFill>
              </a:rPr>
              <a:t>html</a:t>
            </a:r>
            <a:r>
              <a:rPr lang="en-US" altLang="zh-TW" dirty="0"/>
              <a:t>&gt;</a:t>
            </a:r>
          </a:p>
          <a:p>
            <a:r>
              <a:rPr lang="en-US" altLang="zh-TW" dirty="0"/>
              <a:t>&lt;html&gt;</a:t>
            </a:r>
          </a:p>
          <a:p>
            <a:r>
              <a:rPr lang="en-US" altLang="zh-TW" dirty="0"/>
              <a:t>&lt;body&gt;</a:t>
            </a:r>
          </a:p>
          <a:p>
            <a:r>
              <a:rPr lang="en-US" altLang="zh-TW" dirty="0"/>
              <a:t>  &lt;p&gt;</a:t>
            </a:r>
            <a:r>
              <a:rPr lang="en-US" altLang="zh-TW" dirty="0">
                <a:solidFill>
                  <a:schemeClr val="tx1"/>
                </a:solidFill>
              </a:rPr>
              <a:t>This is a paragraph.</a:t>
            </a:r>
            <a:r>
              <a:rPr lang="en-US" altLang="zh-TW" dirty="0"/>
              <a:t>&lt;/p&gt;</a:t>
            </a:r>
          </a:p>
          <a:p>
            <a:r>
              <a:rPr lang="en-US" altLang="zh-TW" dirty="0"/>
              <a:t>  &lt;p&gt;</a:t>
            </a:r>
            <a:r>
              <a:rPr lang="en-US" altLang="zh-TW" dirty="0">
                <a:solidFill>
                  <a:schemeClr val="tx1"/>
                </a:solidFill>
              </a:rPr>
              <a:t>This is another paragraph.</a:t>
            </a:r>
            <a:r>
              <a:rPr lang="en-US" altLang="zh-TW" dirty="0"/>
              <a:t>&lt;/p&gt;</a:t>
            </a:r>
          </a:p>
          <a:p>
            <a:r>
              <a:rPr lang="en-US" altLang="zh-TW" dirty="0"/>
              <a:t>&lt;/body&gt;</a:t>
            </a:r>
          </a:p>
          <a:p>
            <a:r>
              <a:rPr lang="en-US" altLang="zh-TW" dirty="0"/>
              <a:t>&lt;/html&gt;</a:t>
            </a:r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9595" y="2450361"/>
            <a:ext cx="2190750" cy="80962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9" name="標題 1">
            <a:extLst>
              <a:ext uri="{FF2B5EF4-FFF2-40B4-BE49-F238E27FC236}">
                <a16:creationId xmlns:a16="http://schemas.microsoft.com/office/drawing/2014/main" id="{79BAD7D3-5FBA-481A-8029-3D381D7B7446}"/>
              </a:ext>
            </a:extLst>
          </p:cNvPr>
          <p:cNvSpPr txBox="1">
            <a:spLocks/>
          </p:cNvSpPr>
          <p:nvPr/>
        </p:nvSpPr>
        <p:spPr>
          <a:xfrm>
            <a:off x="677334" y="4450080"/>
            <a:ext cx="8596668" cy="68848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zh-TW" altLang="en-US" dirty="0"/>
              <a:t>換行標籤</a:t>
            </a:r>
          </a:p>
        </p:txBody>
      </p:sp>
      <p:sp>
        <p:nvSpPr>
          <p:cNvPr id="11" name="內容版面配置區 2">
            <a:extLst>
              <a:ext uri="{FF2B5EF4-FFF2-40B4-BE49-F238E27FC236}">
                <a16:creationId xmlns:a16="http://schemas.microsoft.com/office/drawing/2014/main" id="{498034F2-0170-4D54-AFBD-A9E5407E7012}"/>
              </a:ext>
            </a:extLst>
          </p:cNvPr>
          <p:cNvSpPr txBox="1">
            <a:spLocks/>
          </p:cNvSpPr>
          <p:nvPr/>
        </p:nvSpPr>
        <p:spPr>
          <a:xfrm>
            <a:off x="677334" y="5123245"/>
            <a:ext cx="8596668" cy="10032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HTML</a:t>
            </a:r>
            <a:r>
              <a:rPr lang="zh-TW" altLang="en-US" dirty="0"/>
              <a:t>換行標籤是使用</a:t>
            </a: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br</a:t>
            </a: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zh-TW" altLang="en-US" dirty="0"/>
              <a:t>或</a:t>
            </a: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br</a:t>
            </a: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/&gt;</a:t>
            </a:r>
            <a:r>
              <a:rPr lang="zh-TW" altLang="en-US" dirty="0"/>
              <a:t>，代表</a:t>
            </a:r>
            <a:r>
              <a:rPr lang="en-US" altLang="zh-TW" dirty="0"/>
              <a:t>line break</a:t>
            </a:r>
            <a:r>
              <a:rPr lang="zh-TW" altLang="en-US" dirty="0"/>
              <a:t>的意思</a:t>
            </a:r>
            <a:endParaRPr lang="en-US" altLang="zh-TW" dirty="0"/>
          </a:p>
          <a:p>
            <a:r>
              <a:rPr lang="zh-TW" altLang="en-US" dirty="0"/>
              <a:t>使用           可以換行，但是不會建立新的段落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84860833-33B5-4CB0-80C3-07F3919338CA}"/>
              </a:ext>
            </a:extLst>
          </p:cNvPr>
          <p:cNvSpPr txBox="1"/>
          <p:nvPr/>
        </p:nvSpPr>
        <p:spPr>
          <a:xfrm>
            <a:off x="1635277" y="6071617"/>
            <a:ext cx="628951" cy="360204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algn="ctr">
              <a:defRPr sz="140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/>
            <a:r>
              <a:rPr lang="en-US" altLang="zh-TW" sz="1600" dirty="0"/>
              <a:t>&lt;</a:t>
            </a:r>
            <a:r>
              <a:rPr lang="en-US" altLang="zh-TW" sz="1600" dirty="0" err="1"/>
              <a:t>br</a:t>
            </a:r>
            <a:r>
              <a:rPr lang="en-US" altLang="zh-TW" sz="1600" dirty="0"/>
              <a:t>&gt;</a:t>
            </a:r>
            <a:endParaRPr lang="zh-TW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7956942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超連結  </a:t>
            </a:r>
            <a:br>
              <a:rPr lang="en-US" altLang="zh-TW" dirty="0"/>
            </a:br>
            <a:r>
              <a:rPr lang="en-US" altLang="zh-TW" sz="2000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endParaRPr lang="zh-TW" altLang="en-US" sz="20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TW" dirty="0"/>
              <a:t>HTML</a:t>
            </a:r>
            <a:r>
              <a:rPr lang="zh-TW" altLang="en-US" dirty="0"/>
              <a:t>超連結是使用</a:t>
            </a: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&lt;a&gt;</a:t>
            </a:r>
            <a:r>
              <a:rPr lang="zh-TW" altLang="en-US" dirty="0"/>
              <a:t>的標籤，將連結的目標</a:t>
            </a:r>
            <a:r>
              <a:rPr lang="en-US" altLang="zh-TW" dirty="0"/>
              <a:t>(</a:t>
            </a:r>
            <a:r>
              <a:rPr lang="zh-TW" altLang="en-US" dirty="0"/>
              <a:t>網址</a:t>
            </a:r>
            <a:r>
              <a:rPr lang="en-US" altLang="zh-TW" dirty="0"/>
              <a:t>)</a:t>
            </a:r>
            <a:r>
              <a:rPr lang="zh-TW" altLang="en-US" dirty="0"/>
              <a:t>設定於</a:t>
            </a:r>
            <a:r>
              <a:rPr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href</a:t>
            </a:r>
            <a:r>
              <a:rPr lang="zh-TW" altLang="en-US" dirty="0"/>
              <a:t>的屬性裡</a:t>
            </a:r>
            <a:endParaRPr lang="en-US" altLang="zh-TW" dirty="0"/>
          </a:p>
          <a:p>
            <a:pPr lvl="1"/>
            <a:endParaRPr lang="en-US" altLang="zh-TW" dirty="0"/>
          </a:p>
          <a:p>
            <a:pPr lvl="1"/>
            <a:r>
              <a:rPr lang="zh-TW" altLang="en-US" dirty="0"/>
              <a:t>網址可以是絕對路徑和相對路徑</a:t>
            </a:r>
            <a:endParaRPr lang="en-US" altLang="zh-TW" dirty="0"/>
          </a:p>
          <a:p>
            <a:r>
              <a:rPr lang="en-US" altLang="zh-TW" dirty="0"/>
              <a:t>HTML</a:t>
            </a:r>
            <a:r>
              <a:rPr lang="zh-TW" altLang="en-US" dirty="0"/>
              <a:t>元件很多都會有「屬性」，可以針對元件，做更多設定</a:t>
            </a: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上述範例中，只要點一下</a:t>
            </a:r>
            <a:r>
              <a:rPr lang="en-US" altLang="zh-TW" dirty="0" err="1"/>
              <a:t>Taipower</a:t>
            </a:r>
            <a:r>
              <a:rPr lang="zh-TW" altLang="en-US" dirty="0"/>
              <a:t>文字，就可以連結到台電官網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5F801-F91F-44F6-9E20-D4B06AE8B157}" type="slidenum">
              <a:rPr lang="zh-TW" altLang="en-US" smtClean="0"/>
              <a:t>16</a:t>
            </a:fld>
            <a:endParaRPr lang="zh-TW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1226289" y="2496254"/>
            <a:ext cx="5570411" cy="360204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algn="ctr">
              <a:defRPr sz="140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/>
            <a:r>
              <a:rPr lang="en-US" altLang="zh-TW" sz="1600" dirty="0"/>
              <a:t>&lt;a </a:t>
            </a:r>
            <a:r>
              <a:rPr lang="en-US" altLang="zh-TW" sz="1600" dirty="0" err="1"/>
              <a:t>href</a:t>
            </a:r>
            <a:r>
              <a:rPr lang="en-US" altLang="zh-TW" sz="1600" dirty="0"/>
              <a:t>="</a:t>
            </a:r>
            <a:r>
              <a:rPr lang="zh-TW" altLang="en-US" sz="1600" dirty="0"/>
              <a:t>網址</a:t>
            </a:r>
            <a:r>
              <a:rPr lang="en-US" altLang="zh-TW" sz="1600" dirty="0"/>
              <a:t>"&gt;</a:t>
            </a:r>
            <a:r>
              <a:rPr lang="zh-TW" altLang="en-US" sz="1600" dirty="0"/>
              <a:t>顯示內容</a:t>
            </a:r>
            <a:r>
              <a:rPr lang="en-US" altLang="zh-TW" sz="1600" dirty="0"/>
              <a:t>(</a:t>
            </a:r>
            <a:r>
              <a:rPr lang="zh-TW" altLang="en-US" sz="1600" dirty="0"/>
              <a:t>文字或圖片等</a:t>
            </a:r>
            <a:r>
              <a:rPr lang="en-US" altLang="zh-TW" sz="1600" dirty="0"/>
              <a:t>)&lt;/a&gt;</a:t>
            </a:r>
            <a:endParaRPr lang="zh-TW" altLang="en-US" sz="1600" dirty="0"/>
          </a:p>
        </p:txBody>
      </p:sp>
      <p:sp>
        <p:nvSpPr>
          <p:cNvPr id="8" name="向右箭號 7"/>
          <p:cNvSpPr/>
          <p:nvPr/>
        </p:nvSpPr>
        <p:spPr>
          <a:xfrm>
            <a:off x="7168683" y="4162041"/>
            <a:ext cx="539931" cy="47897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/>
          <p:cNvSpPr txBox="1"/>
          <p:nvPr/>
        </p:nvSpPr>
        <p:spPr>
          <a:xfrm>
            <a:off x="677334" y="3591902"/>
            <a:ext cx="6315649" cy="1736917"/>
          </a:xfrm>
          <a:prstGeom prst="rect">
            <a:avLst/>
          </a:prstGeom>
          <a:solidFill>
            <a:schemeClr val="bg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>
              <a:defRPr sz="160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altLang="zh-TW" dirty="0"/>
              <a:t>&lt;!DOCTYPE </a:t>
            </a:r>
            <a:r>
              <a:rPr lang="en-US" altLang="zh-TW" dirty="0">
                <a:solidFill>
                  <a:srgbClr val="0000FF"/>
                </a:solidFill>
              </a:rPr>
              <a:t>html</a:t>
            </a:r>
            <a:r>
              <a:rPr lang="en-US" altLang="zh-TW" dirty="0"/>
              <a:t>&gt;</a:t>
            </a:r>
          </a:p>
          <a:p>
            <a:r>
              <a:rPr lang="en-US" altLang="zh-TW" dirty="0"/>
              <a:t>&lt;html&gt;</a:t>
            </a:r>
          </a:p>
          <a:p>
            <a:r>
              <a:rPr lang="en-US" altLang="zh-TW" dirty="0"/>
              <a:t>&lt;body&gt;</a:t>
            </a:r>
          </a:p>
          <a:p>
            <a:r>
              <a:rPr lang="en-US" altLang="zh-TW" dirty="0"/>
              <a:t>  &lt;a </a:t>
            </a:r>
            <a:r>
              <a:rPr lang="en-US" altLang="zh-TW" dirty="0" err="1">
                <a:solidFill>
                  <a:srgbClr val="0000FF"/>
                </a:solidFill>
              </a:rPr>
              <a:t>href</a:t>
            </a:r>
            <a:r>
              <a:rPr lang="en-US" altLang="zh-TW" dirty="0"/>
              <a:t>=</a:t>
            </a:r>
            <a:r>
              <a:rPr lang="en-US" altLang="zh-TW" dirty="0">
                <a:solidFill>
                  <a:srgbClr val="CC6600"/>
                </a:solidFill>
              </a:rPr>
              <a:t>"https://www.taipower.com.tw/"</a:t>
            </a:r>
            <a:r>
              <a:rPr lang="en-US" altLang="zh-TW" dirty="0"/>
              <a:t>&gt;</a:t>
            </a:r>
            <a:r>
              <a:rPr lang="en-US" altLang="zh-TW" dirty="0">
                <a:solidFill>
                  <a:schemeClr val="tx1"/>
                </a:solidFill>
              </a:rPr>
              <a:t>Taipower</a:t>
            </a:r>
            <a:r>
              <a:rPr lang="en-US" altLang="zh-TW" dirty="0"/>
              <a:t>&lt;/a&gt;</a:t>
            </a:r>
          </a:p>
          <a:p>
            <a:r>
              <a:rPr lang="en-US" altLang="zh-TW" dirty="0"/>
              <a:t>&lt;/body&gt;</a:t>
            </a:r>
          </a:p>
          <a:p>
            <a:r>
              <a:rPr lang="en-US" altLang="zh-TW" dirty="0"/>
              <a:t>&lt;/html&gt;</a:t>
            </a: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4315" y="3591902"/>
            <a:ext cx="1952625" cy="161925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8981045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超連結  </a:t>
            </a:r>
            <a:br>
              <a:rPr lang="en-US" altLang="zh-TW" dirty="0"/>
            </a:br>
            <a:r>
              <a:rPr lang="en-US" altLang="zh-TW" sz="2000" dirty="0">
                <a:solidFill>
                  <a:schemeClr val="accent6">
                    <a:lumMod val="75000"/>
                  </a:schemeClr>
                </a:solidFill>
              </a:rPr>
              <a:t>a</a:t>
            </a:r>
            <a:endParaRPr lang="zh-TW" altLang="en-US" sz="20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HTML</a:t>
            </a:r>
            <a:r>
              <a:rPr lang="zh-TW" altLang="en-US" dirty="0"/>
              <a:t>超連結可以設定開啟的方式，在</a:t>
            </a: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target</a:t>
            </a:r>
            <a:r>
              <a:rPr lang="en-US" altLang="zh-TW" dirty="0"/>
              <a:t>(</a:t>
            </a:r>
            <a:r>
              <a:rPr lang="zh-TW" altLang="en-US" dirty="0"/>
              <a:t>目標</a:t>
            </a:r>
            <a:r>
              <a:rPr lang="en-US" altLang="zh-TW" dirty="0"/>
              <a:t>)</a:t>
            </a:r>
            <a:r>
              <a:rPr lang="zh-TW" altLang="en-US" dirty="0"/>
              <a:t>屬性內設定</a:t>
            </a: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5F801-F91F-44F6-9E20-D4B06AE8B157}" type="slidenum">
              <a:rPr lang="zh-TW" altLang="en-US" smtClean="0"/>
              <a:t>17</a:t>
            </a:fld>
            <a:endParaRPr lang="zh-TW" altLang="en-US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6816758"/>
              </p:ext>
            </p:extLst>
          </p:nvPr>
        </p:nvGraphicFramePr>
        <p:xfrm>
          <a:off x="677334" y="2702844"/>
          <a:ext cx="10105461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64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132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957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target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說明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舉例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_blank</a:t>
                      </a:r>
                      <a:endParaRPr lang="zh-TW" alt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在新的分頁開啟連結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800" b="0" i="0" kern="1200" dirty="0">
                          <a:solidFill>
                            <a:schemeClr val="dk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&lt;a </a:t>
                      </a:r>
                      <a:r>
                        <a:rPr lang="en-US" altLang="zh-TW" sz="1800" b="0" i="0" kern="1200" dirty="0" err="1">
                          <a:solidFill>
                            <a:schemeClr val="dk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href</a:t>
                      </a:r>
                      <a:r>
                        <a:rPr lang="en-US" altLang="zh-TW" sz="1800" b="0" i="0" kern="1200" dirty="0">
                          <a:solidFill>
                            <a:schemeClr val="dk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="</a:t>
                      </a:r>
                      <a:r>
                        <a:rPr lang="zh-TW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網址</a:t>
                      </a:r>
                      <a:r>
                        <a:rPr lang="en-US" altLang="zh-TW" sz="1800" b="0" i="0" kern="1200" dirty="0">
                          <a:solidFill>
                            <a:schemeClr val="dk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" target="_blank"&gt;&lt;/a&gt;</a:t>
                      </a:r>
                      <a:endParaRPr lang="zh-TW" alt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_self</a:t>
                      </a:r>
                      <a:endParaRPr lang="zh-TW" alt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在現在的分頁開啟連結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&lt;a </a:t>
                      </a:r>
                      <a:r>
                        <a:rPr lang="en-US" altLang="zh-TW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href</a:t>
                      </a:r>
                      <a:r>
                        <a:rPr lang="en-US" altLang="zh-TW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="</a:t>
                      </a:r>
                      <a:r>
                        <a:rPr lang="zh-TW" alt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網址</a:t>
                      </a:r>
                      <a:r>
                        <a:rPr lang="en-US" altLang="zh-TW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" target="_self"&gt;&lt;/a&gt;</a:t>
                      </a:r>
                      <a:endParaRPr lang="zh-TW" alt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_parent</a:t>
                      </a:r>
                      <a:endParaRPr lang="zh-TW" alt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在父框架</a:t>
                      </a:r>
                      <a:r>
                        <a:rPr lang="en-US" altLang="zh-TW" dirty="0"/>
                        <a:t>(parent frame)</a:t>
                      </a:r>
                      <a:r>
                        <a:rPr lang="zh-TW" altLang="en-US" dirty="0"/>
                        <a:t>開啟連結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&lt;a </a:t>
                      </a:r>
                      <a:r>
                        <a:rPr lang="en-US" altLang="zh-TW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href</a:t>
                      </a:r>
                      <a:r>
                        <a:rPr lang="en-US" altLang="zh-TW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="</a:t>
                      </a:r>
                      <a:r>
                        <a:rPr lang="zh-TW" alt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網址</a:t>
                      </a:r>
                      <a:r>
                        <a:rPr lang="en-US" altLang="zh-TW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" target="_parent"&gt;&lt;/a&gt;</a:t>
                      </a:r>
                      <a:endParaRPr lang="zh-TW" alt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Iframe</a:t>
                      </a:r>
                      <a:r>
                        <a:rPr lang="zh-TW" altLang="en-US" dirty="0"/>
                        <a:t> </a:t>
                      </a:r>
                      <a:r>
                        <a:rPr lang="en-US" altLang="zh-TW" dirty="0"/>
                        <a:t>id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在特定的框架</a:t>
                      </a:r>
                      <a:r>
                        <a:rPr lang="en-US" altLang="zh-TW" dirty="0"/>
                        <a:t>(frame)</a:t>
                      </a:r>
                      <a:r>
                        <a:rPr lang="zh-TW" altLang="en-US" dirty="0"/>
                        <a:t>開啟連結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&lt;a </a:t>
                      </a:r>
                      <a:r>
                        <a:rPr lang="en-US" altLang="zh-TW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href</a:t>
                      </a:r>
                      <a:r>
                        <a:rPr lang="en-US" altLang="zh-TW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="</a:t>
                      </a:r>
                      <a:r>
                        <a:rPr lang="zh-TW" alt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網址</a:t>
                      </a:r>
                      <a:r>
                        <a:rPr lang="en-US" altLang="zh-TW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" target="</a:t>
                      </a:r>
                      <a:r>
                        <a:rPr lang="en-US" altLang="zh-TW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FrameName</a:t>
                      </a:r>
                      <a:r>
                        <a:rPr lang="en-US" altLang="zh-TW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"&gt;&lt;/a&gt;</a:t>
                      </a:r>
                      <a:endParaRPr lang="zh-TW" alt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574865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書籤</a:t>
            </a:r>
            <a:r>
              <a:rPr lang="en-US" altLang="zh-TW" dirty="0"/>
              <a:t>(Bookmark)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77334" y="1297577"/>
            <a:ext cx="8596668" cy="4743785"/>
          </a:xfrm>
        </p:spPr>
        <p:txBody>
          <a:bodyPr/>
          <a:lstStyle/>
          <a:p>
            <a:r>
              <a:rPr lang="en-US" altLang="zh-TW" dirty="0"/>
              <a:t>HTML</a:t>
            </a:r>
            <a:r>
              <a:rPr lang="zh-TW" altLang="en-US" dirty="0"/>
              <a:t>書籤可以讓使用者可以快速跳到網頁的某個特定部份</a:t>
            </a:r>
            <a:endParaRPr lang="en-US" altLang="zh-TW" dirty="0"/>
          </a:p>
          <a:p>
            <a:r>
              <a:rPr lang="zh-TW" altLang="en-US" dirty="0"/>
              <a:t>在</a:t>
            </a:r>
            <a:r>
              <a:rPr lang="en-US" altLang="zh-TW" dirty="0"/>
              <a:t>HTML</a:t>
            </a:r>
            <a:r>
              <a:rPr lang="zh-TW" altLang="en-US" dirty="0"/>
              <a:t>元件的</a:t>
            </a: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id</a:t>
            </a:r>
            <a:r>
              <a:rPr lang="zh-TW" altLang="en-US" dirty="0"/>
              <a:t>設定名稱，就可以在超連結的網址輸入「</a:t>
            </a:r>
            <a:r>
              <a:rPr lang="en-US" altLang="zh-TW" dirty="0"/>
              <a:t>#id</a:t>
            </a:r>
            <a:r>
              <a:rPr lang="zh-TW" altLang="en-US" dirty="0"/>
              <a:t>」建立書籤</a:t>
            </a:r>
            <a:endParaRPr lang="en-US" altLang="zh-TW" dirty="0"/>
          </a:p>
          <a:p>
            <a:r>
              <a:rPr lang="zh-TW" altLang="en-US" dirty="0"/>
              <a:t>適用於網頁內容很長的時候，方便使用者找到他想要看的內容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5F801-F91F-44F6-9E20-D4B06AE8B157}" type="slidenum">
              <a:rPr lang="zh-TW" altLang="en-US" smtClean="0"/>
              <a:t>18</a:t>
            </a:fld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0564" y="2548031"/>
            <a:ext cx="2971800" cy="359092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1446" y="2548031"/>
            <a:ext cx="2190750" cy="149542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8" name="向右箭號 7"/>
          <p:cNvSpPr/>
          <p:nvPr/>
        </p:nvSpPr>
        <p:spPr>
          <a:xfrm>
            <a:off x="5538995" y="3056257"/>
            <a:ext cx="539931" cy="47897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向右箭號 8"/>
          <p:cNvSpPr/>
          <p:nvPr/>
        </p:nvSpPr>
        <p:spPr>
          <a:xfrm>
            <a:off x="9274002" y="3056257"/>
            <a:ext cx="539931" cy="47897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/>
          <p:cNvSpPr txBox="1"/>
          <p:nvPr/>
        </p:nvSpPr>
        <p:spPr>
          <a:xfrm>
            <a:off x="168486" y="2548031"/>
            <a:ext cx="5267560" cy="4096603"/>
          </a:xfrm>
          <a:prstGeom prst="rect">
            <a:avLst/>
          </a:prstGeom>
          <a:solidFill>
            <a:schemeClr val="bg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>
              <a:defRPr sz="160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altLang="zh-TW" dirty="0"/>
              <a:t>&lt;!DOCTYPE </a:t>
            </a:r>
            <a:r>
              <a:rPr lang="en-US" altLang="zh-TW" dirty="0">
                <a:solidFill>
                  <a:srgbClr val="0000FF"/>
                </a:solidFill>
              </a:rPr>
              <a:t>html</a:t>
            </a:r>
            <a:r>
              <a:rPr lang="en-US" altLang="zh-TW" dirty="0"/>
              <a:t>&gt;</a:t>
            </a:r>
          </a:p>
          <a:p>
            <a:r>
              <a:rPr lang="en-US" altLang="zh-TW" dirty="0"/>
              <a:t>&lt;html&gt;</a:t>
            </a:r>
          </a:p>
          <a:p>
            <a:r>
              <a:rPr lang="en-US" altLang="zh-TW" dirty="0"/>
              <a:t>&lt;body&gt;</a:t>
            </a:r>
          </a:p>
          <a:p>
            <a:r>
              <a:rPr lang="en-US" altLang="zh-TW" dirty="0"/>
              <a:t>  &lt;p&gt;&lt;a </a:t>
            </a:r>
            <a:r>
              <a:rPr lang="en-US" altLang="zh-TW" dirty="0" err="1">
                <a:solidFill>
                  <a:srgbClr val="0000FF"/>
                </a:solidFill>
              </a:rPr>
              <a:t>href</a:t>
            </a:r>
            <a:r>
              <a:rPr lang="en-US" altLang="zh-TW" dirty="0"/>
              <a:t>=</a:t>
            </a:r>
            <a:r>
              <a:rPr lang="en-US" altLang="zh-TW" dirty="0">
                <a:solidFill>
                  <a:srgbClr val="CC6600"/>
                </a:solidFill>
              </a:rPr>
              <a:t>"#C4"</a:t>
            </a:r>
            <a:r>
              <a:rPr lang="en-US" altLang="zh-TW" dirty="0"/>
              <a:t>&gt;</a:t>
            </a:r>
            <a:r>
              <a:rPr lang="en-US" altLang="zh-TW" dirty="0">
                <a:solidFill>
                  <a:srgbClr val="000000"/>
                </a:solidFill>
              </a:rPr>
              <a:t>Jump to Chapter 4</a:t>
            </a:r>
            <a:r>
              <a:rPr lang="en-US" altLang="zh-TW" dirty="0"/>
              <a:t>&lt;/a&gt;&lt;/p&gt;</a:t>
            </a:r>
          </a:p>
          <a:p>
            <a:r>
              <a:rPr lang="en-US" altLang="zh-TW" dirty="0"/>
              <a:t>  &lt;h2&gt;</a:t>
            </a:r>
            <a:r>
              <a:rPr lang="en-US" altLang="zh-TW" dirty="0">
                <a:solidFill>
                  <a:srgbClr val="000000"/>
                </a:solidFill>
              </a:rPr>
              <a:t>Chapter 1</a:t>
            </a:r>
            <a:r>
              <a:rPr lang="en-US" altLang="zh-TW" dirty="0"/>
              <a:t>&lt;/h2&gt;</a:t>
            </a:r>
          </a:p>
          <a:p>
            <a:r>
              <a:rPr lang="en-US" altLang="zh-TW" dirty="0"/>
              <a:t>  &lt;p&gt;</a:t>
            </a:r>
            <a:r>
              <a:rPr lang="en-US" altLang="zh-TW" dirty="0">
                <a:solidFill>
                  <a:srgbClr val="000000"/>
                </a:solidFill>
              </a:rPr>
              <a:t>This chapter explains </a:t>
            </a:r>
            <a:r>
              <a:rPr lang="en-US" altLang="zh-TW" dirty="0" err="1">
                <a:solidFill>
                  <a:srgbClr val="000000"/>
                </a:solidFill>
              </a:rPr>
              <a:t>ba</a:t>
            </a:r>
            <a:r>
              <a:rPr lang="en-US" altLang="zh-TW" dirty="0">
                <a:solidFill>
                  <a:srgbClr val="000000"/>
                </a:solidFill>
              </a:rPr>
              <a:t> </a:t>
            </a:r>
            <a:r>
              <a:rPr lang="en-US" altLang="zh-TW" dirty="0" err="1">
                <a:solidFill>
                  <a:srgbClr val="000000"/>
                </a:solidFill>
              </a:rPr>
              <a:t>bla</a:t>
            </a:r>
            <a:r>
              <a:rPr lang="en-US" altLang="zh-TW" dirty="0">
                <a:solidFill>
                  <a:srgbClr val="000000"/>
                </a:solidFill>
              </a:rPr>
              <a:t> </a:t>
            </a:r>
            <a:r>
              <a:rPr lang="en-US" altLang="zh-TW" dirty="0" err="1">
                <a:solidFill>
                  <a:srgbClr val="000000"/>
                </a:solidFill>
              </a:rPr>
              <a:t>bla</a:t>
            </a:r>
            <a:r>
              <a:rPr lang="en-US" altLang="zh-TW" dirty="0"/>
              <a:t>&lt;/p&gt;</a:t>
            </a:r>
          </a:p>
          <a:p>
            <a:r>
              <a:rPr lang="en-US" altLang="zh-TW" dirty="0"/>
              <a:t>  &lt;h2&gt;</a:t>
            </a:r>
            <a:r>
              <a:rPr lang="en-US" altLang="zh-TW" dirty="0">
                <a:solidFill>
                  <a:srgbClr val="000000"/>
                </a:solidFill>
              </a:rPr>
              <a:t>Chapter 2</a:t>
            </a:r>
            <a:r>
              <a:rPr lang="en-US" altLang="zh-TW" dirty="0"/>
              <a:t>&lt;/h2&gt;</a:t>
            </a:r>
          </a:p>
          <a:p>
            <a:r>
              <a:rPr lang="en-US" altLang="zh-TW" dirty="0"/>
              <a:t>  &lt;p&gt;</a:t>
            </a:r>
            <a:r>
              <a:rPr lang="en-US" altLang="zh-TW" dirty="0">
                <a:solidFill>
                  <a:srgbClr val="000000"/>
                </a:solidFill>
              </a:rPr>
              <a:t>This chapter explains </a:t>
            </a:r>
            <a:r>
              <a:rPr lang="en-US" altLang="zh-TW" dirty="0" err="1">
                <a:solidFill>
                  <a:srgbClr val="000000"/>
                </a:solidFill>
              </a:rPr>
              <a:t>ba</a:t>
            </a:r>
            <a:r>
              <a:rPr lang="en-US" altLang="zh-TW" dirty="0">
                <a:solidFill>
                  <a:srgbClr val="000000"/>
                </a:solidFill>
              </a:rPr>
              <a:t> </a:t>
            </a:r>
            <a:r>
              <a:rPr lang="en-US" altLang="zh-TW" dirty="0" err="1">
                <a:solidFill>
                  <a:srgbClr val="000000"/>
                </a:solidFill>
              </a:rPr>
              <a:t>bla</a:t>
            </a:r>
            <a:r>
              <a:rPr lang="en-US" altLang="zh-TW" dirty="0">
                <a:solidFill>
                  <a:srgbClr val="000000"/>
                </a:solidFill>
              </a:rPr>
              <a:t> </a:t>
            </a:r>
            <a:r>
              <a:rPr lang="en-US" altLang="zh-TW" dirty="0" err="1">
                <a:solidFill>
                  <a:srgbClr val="000000"/>
                </a:solidFill>
              </a:rPr>
              <a:t>bla</a:t>
            </a:r>
            <a:r>
              <a:rPr lang="en-US" altLang="zh-TW" dirty="0"/>
              <a:t>&lt;/p&gt;</a:t>
            </a:r>
          </a:p>
          <a:p>
            <a:r>
              <a:rPr lang="en-US" altLang="zh-TW" dirty="0"/>
              <a:t>  &lt;h2&gt;</a:t>
            </a:r>
            <a:r>
              <a:rPr lang="en-US" altLang="zh-TW" dirty="0">
                <a:solidFill>
                  <a:srgbClr val="000000"/>
                </a:solidFill>
              </a:rPr>
              <a:t>Chapter 3</a:t>
            </a:r>
            <a:r>
              <a:rPr lang="en-US" altLang="zh-TW" dirty="0"/>
              <a:t>&lt;/h2&gt;</a:t>
            </a:r>
          </a:p>
          <a:p>
            <a:r>
              <a:rPr lang="en-US" altLang="zh-TW" dirty="0"/>
              <a:t>  &lt;p&gt;</a:t>
            </a:r>
            <a:r>
              <a:rPr lang="en-US" altLang="zh-TW" dirty="0">
                <a:solidFill>
                  <a:srgbClr val="000000"/>
                </a:solidFill>
              </a:rPr>
              <a:t>This chapter explains </a:t>
            </a:r>
            <a:r>
              <a:rPr lang="en-US" altLang="zh-TW" dirty="0" err="1">
                <a:solidFill>
                  <a:srgbClr val="000000"/>
                </a:solidFill>
              </a:rPr>
              <a:t>ba</a:t>
            </a:r>
            <a:r>
              <a:rPr lang="en-US" altLang="zh-TW" dirty="0">
                <a:solidFill>
                  <a:srgbClr val="000000"/>
                </a:solidFill>
              </a:rPr>
              <a:t> </a:t>
            </a:r>
            <a:r>
              <a:rPr lang="en-US" altLang="zh-TW" dirty="0" err="1">
                <a:solidFill>
                  <a:srgbClr val="000000"/>
                </a:solidFill>
              </a:rPr>
              <a:t>bla</a:t>
            </a:r>
            <a:r>
              <a:rPr lang="en-US" altLang="zh-TW" dirty="0">
                <a:solidFill>
                  <a:srgbClr val="000000"/>
                </a:solidFill>
              </a:rPr>
              <a:t> </a:t>
            </a:r>
            <a:r>
              <a:rPr lang="en-US" altLang="zh-TW" dirty="0" err="1">
                <a:solidFill>
                  <a:srgbClr val="000000"/>
                </a:solidFill>
              </a:rPr>
              <a:t>bla</a:t>
            </a:r>
            <a:r>
              <a:rPr lang="en-US" altLang="zh-TW" dirty="0"/>
              <a:t>&lt;/p&gt;</a:t>
            </a:r>
          </a:p>
          <a:p>
            <a:r>
              <a:rPr lang="en-US" altLang="zh-TW" dirty="0"/>
              <a:t>  &lt;h2 </a:t>
            </a:r>
            <a:r>
              <a:rPr lang="en-US" altLang="zh-TW" dirty="0">
                <a:solidFill>
                  <a:srgbClr val="0000FF"/>
                </a:solidFill>
              </a:rPr>
              <a:t>id</a:t>
            </a:r>
            <a:r>
              <a:rPr lang="en-US" altLang="zh-TW" dirty="0"/>
              <a:t>=</a:t>
            </a:r>
            <a:r>
              <a:rPr lang="en-US" altLang="zh-TW" dirty="0">
                <a:solidFill>
                  <a:srgbClr val="CC6600"/>
                </a:solidFill>
              </a:rPr>
              <a:t>"C4"</a:t>
            </a:r>
            <a:r>
              <a:rPr lang="en-US" altLang="zh-TW" dirty="0"/>
              <a:t>&gt;</a:t>
            </a:r>
            <a:r>
              <a:rPr lang="en-US" altLang="zh-TW" dirty="0">
                <a:solidFill>
                  <a:srgbClr val="000000"/>
                </a:solidFill>
              </a:rPr>
              <a:t>Chapter 4</a:t>
            </a:r>
            <a:r>
              <a:rPr lang="en-US" altLang="zh-TW" dirty="0"/>
              <a:t>&lt;/h2&gt;</a:t>
            </a:r>
          </a:p>
          <a:p>
            <a:r>
              <a:rPr lang="en-US" altLang="zh-TW" dirty="0"/>
              <a:t>  &lt;p&gt;</a:t>
            </a:r>
            <a:r>
              <a:rPr lang="en-US" altLang="zh-TW" dirty="0">
                <a:solidFill>
                  <a:srgbClr val="000000"/>
                </a:solidFill>
              </a:rPr>
              <a:t>This chapter explains </a:t>
            </a:r>
            <a:r>
              <a:rPr lang="en-US" altLang="zh-TW" dirty="0" err="1">
                <a:solidFill>
                  <a:srgbClr val="000000"/>
                </a:solidFill>
              </a:rPr>
              <a:t>ba</a:t>
            </a:r>
            <a:r>
              <a:rPr lang="en-US" altLang="zh-TW" dirty="0">
                <a:solidFill>
                  <a:srgbClr val="000000"/>
                </a:solidFill>
              </a:rPr>
              <a:t> </a:t>
            </a:r>
            <a:r>
              <a:rPr lang="en-US" altLang="zh-TW" dirty="0" err="1">
                <a:solidFill>
                  <a:srgbClr val="000000"/>
                </a:solidFill>
              </a:rPr>
              <a:t>bla</a:t>
            </a:r>
            <a:r>
              <a:rPr lang="en-US" altLang="zh-TW" dirty="0">
                <a:solidFill>
                  <a:srgbClr val="000000"/>
                </a:solidFill>
              </a:rPr>
              <a:t> </a:t>
            </a:r>
            <a:r>
              <a:rPr lang="en-US" altLang="zh-TW" dirty="0" err="1">
                <a:solidFill>
                  <a:srgbClr val="000000"/>
                </a:solidFill>
              </a:rPr>
              <a:t>bla</a:t>
            </a:r>
            <a:r>
              <a:rPr lang="en-US" altLang="zh-TW" dirty="0"/>
              <a:t>&lt;/p&gt;</a:t>
            </a:r>
          </a:p>
          <a:p>
            <a:r>
              <a:rPr lang="en-US" altLang="zh-TW" dirty="0"/>
              <a:t>  &lt;h2&gt;</a:t>
            </a:r>
            <a:r>
              <a:rPr lang="en-US" altLang="zh-TW" dirty="0">
                <a:solidFill>
                  <a:srgbClr val="000000"/>
                </a:solidFill>
              </a:rPr>
              <a:t>Chapter 5</a:t>
            </a:r>
            <a:r>
              <a:rPr lang="en-US" altLang="zh-TW" dirty="0"/>
              <a:t>&lt;/h2&gt;</a:t>
            </a:r>
          </a:p>
          <a:p>
            <a:r>
              <a:rPr lang="en-US" altLang="zh-TW" dirty="0"/>
              <a:t>  &lt;p&gt;</a:t>
            </a:r>
            <a:r>
              <a:rPr lang="en-US" altLang="zh-TW" dirty="0">
                <a:solidFill>
                  <a:srgbClr val="000000"/>
                </a:solidFill>
              </a:rPr>
              <a:t>This chapter explains </a:t>
            </a:r>
            <a:r>
              <a:rPr lang="en-US" altLang="zh-TW" dirty="0" err="1">
                <a:solidFill>
                  <a:srgbClr val="000000"/>
                </a:solidFill>
              </a:rPr>
              <a:t>ba</a:t>
            </a:r>
            <a:r>
              <a:rPr lang="en-US" altLang="zh-TW" dirty="0">
                <a:solidFill>
                  <a:srgbClr val="000000"/>
                </a:solidFill>
              </a:rPr>
              <a:t> </a:t>
            </a:r>
            <a:r>
              <a:rPr lang="en-US" altLang="zh-TW" dirty="0" err="1">
                <a:solidFill>
                  <a:srgbClr val="000000"/>
                </a:solidFill>
              </a:rPr>
              <a:t>bla</a:t>
            </a:r>
            <a:r>
              <a:rPr lang="en-US" altLang="zh-TW" dirty="0">
                <a:solidFill>
                  <a:srgbClr val="000000"/>
                </a:solidFill>
              </a:rPr>
              <a:t> </a:t>
            </a:r>
            <a:r>
              <a:rPr lang="en-US" altLang="zh-TW" dirty="0" err="1">
                <a:solidFill>
                  <a:srgbClr val="000000"/>
                </a:solidFill>
              </a:rPr>
              <a:t>bla</a:t>
            </a:r>
            <a:r>
              <a:rPr lang="en-US" altLang="zh-TW" dirty="0"/>
              <a:t>&lt;/p&gt;</a:t>
            </a:r>
          </a:p>
          <a:p>
            <a:r>
              <a:rPr lang="en-US" altLang="zh-TW" dirty="0"/>
              <a:t>&lt;/body&gt;</a:t>
            </a:r>
          </a:p>
          <a:p>
            <a:r>
              <a:rPr lang="en-US" altLang="zh-TW" dirty="0"/>
              <a:t>&lt;/html&gt;</a:t>
            </a:r>
          </a:p>
        </p:txBody>
      </p:sp>
    </p:spTree>
    <p:extLst>
      <p:ext uri="{BB962C8B-B14F-4D97-AF65-F5344CB8AC3E}">
        <p14:creationId xmlns:p14="http://schemas.microsoft.com/office/powerpoint/2010/main" val="8126505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文字格式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粗體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斜體</a:t>
            </a:r>
            <a:endParaRPr lang="en-US" altLang="zh-TW" dirty="0"/>
          </a:p>
          <a:p>
            <a:pPr lvl="1"/>
            <a:endParaRPr lang="en-US" altLang="zh-TW" dirty="0"/>
          </a:p>
          <a:p>
            <a:r>
              <a:rPr lang="zh-TW" altLang="en-US" dirty="0"/>
              <a:t>螢光筆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底線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5F801-F91F-44F6-9E20-D4B06AE8B157}" type="slidenum">
              <a:rPr lang="zh-TW" altLang="en-US" smtClean="0"/>
              <a:t>19</a:t>
            </a:fld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1091645" y="2535520"/>
            <a:ext cx="3710789" cy="360204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algn="ctr">
              <a:defRPr sz="140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/>
            <a:r>
              <a:rPr lang="en-US" altLang="zh-TW" sz="1600" dirty="0"/>
              <a:t>&lt;b&gt;</a:t>
            </a:r>
            <a:r>
              <a:rPr lang="zh-TW" altLang="en-US" sz="1600" dirty="0"/>
              <a:t>文字</a:t>
            </a:r>
            <a:r>
              <a:rPr lang="en-US" altLang="zh-TW" sz="1600" dirty="0"/>
              <a:t>&lt;/b&gt;</a:t>
            </a:r>
            <a:endParaRPr lang="zh-TW" altLang="en-US" sz="1600" dirty="0"/>
          </a:p>
        </p:txBody>
      </p:sp>
      <p:sp>
        <p:nvSpPr>
          <p:cNvPr id="6" name="文字方塊 5"/>
          <p:cNvSpPr txBox="1"/>
          <p:nvPr/>
        </p:nvSpPr>
        <p:spPr>
          <a:xfrm>
            <a:off x="4975668" y="2535520"/>
            <a:ext cx="3710789" cy="360204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algn="ctr">
              <a:defRPr sz="140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/>
            <a:r>
              <a:rPr lang="en-US" altLang="zh-TW" sz="1600" dirty="0"/>
              <a:t>&lt;strong&gt;</a:t>
            </a:r>
            <a:r>
              <a:rPr lang="zh-TW" altLang="en-US" sz="1600" dirty="0"/>
              <a:t>文字</a:t>
            </a:r>
            <a:r>
              <a:rPr lang="en-US" altLang="zh-TW" sz="1600" dirty="0"/>
              <a:t>&lt;/strong&gt;</a:t>
            </a:r>
            <a:endParaRPr lang="zh-TW" altLang="en-US" sz="1600" dirty="0"/>
          </a:p>
        </p:txBody>
      </p:sp>
      <p:sp>
        <p:nvSpPr>
          <p:cNvPr id="7" name="文字方塊 6"/>
          <p:cNvSpPr txBox="1"/>
          <p:nvPr/>
        </p:nvSpPr>
        <p:spPr>
          <a:xfrm>
            <a:off x="1091645" y="3323117"/>
            <a:ext cx="3710789" cy="360204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algn="ctr">
              <a:defRPr sz="140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/>
            <a:r>
              <a:rPr lang="en-US" altLang="zh-TW" sz="1600" dirty="0"/>
              <a:t>&lt;</a:t>
            </a:r>
            <a:r>
              <a:rPr lang="en-US" altLang="zh-TW" sz="1600" dirty="0" err="1"/>
              <a:t>i</a:t>
            </a:r>
            <a:r>
              <a:rPr lang="en-US" altLang="zh-TW" sz="1600" dirty="0"/>
              <a:t>&gt;</a:t>
            </a:r>
            <a:r>
              <a:rPr lang="zh-TW" altLang="en-US" sz="1600" dirty="0"/>
              <a:t>文字</a:t>
            </a:r>
            <a:r>
              <a:rPr lang="en-US" altLang="zh-TW" sz="1600" dirty="0"/>
              <a:t>&lt;/</a:t>
            </a:r>
            <a:r>
              <a:rPr lang="en-US" altLang="zh-TW" sz="1600" dirty="0" err="1"/>
              <a:t>i</a:t>
            </a:r>
            <a:r>
              <a:rPr lang="en-US" altLang="zh-TW" sz="1600" dirty="0"/>
              <a:t>&gt;</a:t>
            </a:r>
            <a:endParaRPr lang="zh-TW" altLang="en-US" sz="1600" dirty="0"/>
          </a:p>
        </p:txBody>
      </p:sp>
      <p:sp>
        <p:nvSpPr>
          <p:cNvPr id="8" name="文字方塊 7"/>
          <p:cNvSpPr txBox="1"/>
          <p:nvPr/>
        </p:nvSpPr>
        <p:spPr>
          <a:xfrm>
            <a:off x="4975667" y="3323117"/>
            <a:ext cx="3710789" cy="360204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algn="ctr">
              <a:defRPr sz="140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/>
            <a:r>
              <a:rPr lang="en-US" altLang="zh-TW" sz="1600" dirty="0"/>
              <a:t>&lt;</a:t>
            </a:r>
            <a:r>
              <a:rPr lang="en-US" altLang="zh-TW" sz="1600" dirty="0" err="1"/>
              <a:t>em</a:t>
            </a:r>
            <a:r>
              <a:rPr lang="en-US" altLang="zh-TW" sz="1600" dirty="0"/>
              <a:t>&gt;</a:t>
            </a:r>
            <a:r>
              <a:rPr lang="zh-TW" altLang="en-US" sz="1600" dirty="0"/>
              <a:t>文字</a:t>
            </a:r>
            <a:r>
              <a:rPr lang="en-US" altLang="zh-TW" sz="1600" dirty="0"/>
              <a:t>&lt;/</a:t>
            </a:r>
            <a:r>
              <a:rPr lang="en-US" altLang="zh-TW" sz="1600" dirty="0" err="1"/>
              <a:t>em</a:t>
            </a:r>
            <a:r>
              <a:rPr lang="en-US" altLang="zh-TW" sz="1600" dirty="0"/>
              <a:t>&gt;</a:t>
            </a:r>
            <a:endParaRPr lang="zh-TW" altLang="en-US" sz="1600" dirty="0"/>
          </a:p>
        </p:txBody>
      </p:sp>
      <p:sp>
        <p:nvSpPr>
          <p:cNvPr id="9" name="文字方塊 8"/>
          <p:cNvSpPr txBox="1"/>
          <p:nvPr/>
        </p:nvSpPr>
        <p:spPr>
          <a:xfrm>
            <a:off x="1091644" y="4100975"/>
            <a:ext cx="3710789" cy="360204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algn="ctr">
              <a:defRPr sz="140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/>
            <a:r>
              <a:rPr lang="en-US" altLang="zh-TW" sz="1600" dirty="0"/>
              <a:t>&lt;mark&gt;</a:t>
            </a:r>
            <a:r>
              <a:rPr lang="zh-TW" altLang="en-US" sz="1600" dirty="0"/>
              <a:t>文字</a:t>
            </a:r>
            <a:r>
              <a:rPr lang="en-US" altLang="zh-TW" sz="1600" dirty="0"/>
              <a:t>&lt;/mark&gt;</a:t>
            </a:r>
            <a:endParaRPr lang="zh-TW" altLang="en-US" sz="1600" dirty="0"/>
          </a:p>
        </p:txBody>
      </p:sp>
      <p:sp>
        <p:nvSpPr>
          <p:cNvPr id="10" name="文字方塊 9"/>
          <p:cNvSpPr txBox="1"/>
          <p:nvPr/>
        </p:nvSpPr>
        <p:spPr>
          <a:xfrm>
            <a:off x="1091643" y="4902449"/>
            <a:ext cx="3710789" cy="360204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algn="ctr">
              <a:defRPr sz="140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/>
            <a:r>
              <a:rPr lang="en-US" altLang="zh-TW" sz="1600" dirty="0"/>
              <a:t>&lt;ins&gt;</a:t>
            </a:r>
            <a:r>
              <a:rPr lang="zh-TW" altLang="en-US" sz="1600" dirty="0"/>
              <a:t>文字</a:t>
            </a:r>
            <a:r>
              <a:rPr lang="en-US" altLang="zh-TW" sz="1600" dirty="0"/>
              <a:t>&lt;/ins&gt;</a:t>
            </a:r>
            <a:endParaRPr lang="zh-TW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3186934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課程大綱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介紹響應式網頁設計的理念</a:t>
            </a:r>
            <a:endParaRPr lang="en-US" altLang="zh-TW" dirty="0"/>
          </a:p>
          <a:p>
            <a:r>
              <a:rPr lang="zh-TW" altLang="en-US" dirty="0"/>
              <a:t>介紹</a:t>
            </a:r>
            <a:r>
              <a:rPr lang="en-US" altLang="zh-TW" dirty="0"/>
              <a:t>HTML</a:t>
            </a:r>
          </a:p>
          <a:p>
            <a:r>
              <a:rPr lang="zh-TW" altLang="en-US" dirty="0"/>
              <a:t>介紹</a:t>
            </a:r>
            <a:r>
              <a:rPr lang="en-US" altLang="zh-TW" dirty="0"/>
              <a:t>CSS</a:t>
            </a:r>
            <a:r>
              <a:rPr lang="zh-TW" altLang="en-US" dirty="0"/>
              <a:t>與</a:t>
            </a:r>
            <a:r>
              <a:rPr lang="en-US" altLang="zh-TW" dirty="0"/>
              <a:t>Media Queries</a:t>
            </a:r>
          </a:p>
          <a:p>
            <a:r>
              <a:rPr lang="zh-TW" altLang="en-US" dirty="0"/>
              <a:t>介紹</a:t>
            </a:r>
            <a:r>
              <a:rPr lang="en-US" altLang="zh-TW" dirty="0"/>
              <a:t>Bootstrap</a:t>
            </a:r>
          </a:p>
          <a:p>
            <a:endParaRPr lang="en-US" altLang="zh-TW" dirty="0"/>
          </a:p>
          <a:p>
            <a:r>
              <a:rPr lang="zh-TW" altLang="en-US" dirty="0"/>
              <a:t>每一個部份會附加實作課程，輔助學員練習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5F801-F91F-44F6-9E20-D4B06AE8B157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975076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圖片</a:t>
            </a:r>
            <a:r>
              <a:rPr lang="en-US" altLang="zh-TW" dirty="0"/>
              <a:t>(Image)  </a:t>
            </a:r>
            <a:br>
              <a:rPr lang="en-US" altLang="zh-TW" dirty="0"/>
            </a:br>
            <a:r>
              <a:rPr lang="en-US" altLang="zh-TW" sz="2000" dirty="0" err="1">
                <a:solidFill>
                  <a:schemeClr val="accent6">
                    <a:lumMod val="75000"/>
                  </a:schemeClr>
                </a:solidFill>
              </a:rPr>
              <a:t>img</a:t>
            </a:r>
            <a:endParaRPr lang="zh-TW" altLang="en-US" sz="20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77334" y="1776549"/>
            <a:ext cx="8596668" cy="4264813"/>
          </a:xfrm>
        </p:spPr>
        <p:txBody>
          <a:bodyPr/>
          <a:lstStyle/>
          <a:p>
            <a:r>
              <a:rPr lang="en-US" altLang="zh-TW" dirty="0"/>
              <a:t>HTML</a:t>
            </a:r>
            <a:r>
              <a:rPr lang="zh-TW" altLang="en-US" dirty="0"/>
              <a:t>圖片是使用</a:t>
            </a: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img</a:t>
            </a: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zh-TW" altLang="en-US" dirty="0"/>
              <a:t>標籤</a:t>
            </a:r>
            <a:endParaRPr lang="en-US" altLang="zh-TW" dirty="0"/>
          </a:p>
          <a:p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img</a:t>
            </a: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zh-TW" altLang="en-US" dirty="0"/>
              <a:t>標籤只有包含屬性</a:t>
            </a: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img</a:t>
            </a: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zh-TW" altLang="en-US" dirty="0"/>
              <a:t>常用屬性：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5F801-F91F-44F6-9E20-D4B06AE8B157}" type="slidenum">
              <a:rPr lang="zh-TW" altLang="en-US" smtClean="0"/>
              <a:t>20</a:t>
            </a:fld>
            <a:endParaRPr lang="zh-TW" altLang="en-US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5426627"/>
              </p:ext>
            </p:extLst>
          </p:nvPr>
        </p:nvGraphicFramePr>
        <p:xfrm>
          <a:off x="760549" y="3471576"/>
          <a:ext cx="9480732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72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750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984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TW" altLang="en-US" dirty="0"/>
                        <a:t>屬性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說明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舉例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800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src</a:t>
                      </a:r>
                      <a:endParaRPr lang="zh-TW" altLang="en-US" sz="18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圖片路徑</a:t>
                      </a:r>
                      <a:r>
                        <a:rPr lang="en-US" altLang="zh-TW" dirty="0"/>
                        <a:t>(</a:t>
                      </a:r>
                      <a:r>
                        <a:rPr lang="zh-TW" altLang="en-US" dirty="0"/>
                        <a:t>必填</a:t>
                      </a:r>
                      <a:r>
                        <a:rPr lang="en-US" altLang="zh-TW" dirty="0"/>
                        <a:t>)</a:t>
                      </a:r>
                    </a:p>
                    <a:p>
                      <a:r>
                        <a:rPr lang="zh-TW" altLang="en-US" dirty="0"/>
                        <a:t>預設是在相同目錄內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800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src</a:t>
                      </a:r>
                      <a:r>
                        <a:rPr lang="en-US" altLang="zh-TW" sz="18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="abc.jpg"</a:t>
                      </a:r>
                      <a:endParaRPr lang="zh-TW" altLang="en-US" sz="18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8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alt</a:t>
                      </a:r>
                      <a:endParaRPr lang="zh-TW" altLang="en-US" sz="18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圖片無法顯示時的替代文字</a:t>
                      </a:r>
                      <a:r>
                        <a:rPr lang="en-US" altLang="zh-TW" dirty="0"/>
                        <a:t>(</a:t>
                      </a:r>
                      <a:r>
                        <a:rPr lang="zh-TW" altLang="en-US" dirty="0"/>
                        <a:t>必填</a:t>
                      </a:r>
                      <a:r>
                        <a:rPr lang="en-US" altLang="zh-TW" dirty="0"/>
                        <a:t>)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8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alt="</a:t>
                      </a:r>
                      <a:r>
                        <a:rPr lang="en-US" altLang="zh-TW" sz="1800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abc</a:t>
                      </a:r>
                      <a:r>
                        <a:rPr lang="en-US" altLang="zh-TW" sz="18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"</a:t>
                      </a:r>
                      <a:endParaRPr lang="zh-TW" altLang="en-US" sz="18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8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style</a:t>
                      </a:r>
                      <a:endParaRPr lang="zh-TW" altLang="en-US" sz="18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CSS</a:t>
                      </a:r>
                      <a:r>
                        <a:rPr lang="zh-TW" altLang="en-US" dirty="0"/>
                        <a:t>設定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8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style="width:128px;height:128px;"</a:t>
                      </a:r>
                      <a:endParaRPr lang="zh-TW" altLang="en-US" sz="18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8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width</a:t>
                      </a:r>
                      <a:endParaRPr lang="zh-TW" altLang="en-US" sz="18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圖片寬度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8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width="128"</a:t>
                      </a:r>
                      <a:endParaRPr lang="zh-TW" altLang="en-US" sz="18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8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height</a:t>
                      </a:r>
                      <a:endParaRPr lang="zh-TW" altLang="en-US" sz="18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圖片高度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8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height="128"</a:t>
                      </a:r>
                      <a:endParaRPr lang="zh-TW" altLang="en-US" sz="18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7" name="文字方塊 6"/>
          <p:cNvSpPr txBox="1"/>
          <p:nvPr/>
        </p:nvSpPr>
        <p:spPr>
          <a:xfrm>
            <a:off x="1143896" y="2592006"/>
            <a:ext cx="3710789" cy="360204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algn="ctr">
              <a:defRPr sz="140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/>
            <a:r>
              <a:rPr lang="en-US" altLang="zh-TW" sz="1600" dirty="0"/>
              <a:t>&lt;</a:t>
            </a:r>
            <a:r>
              <a:rPr lang="en-US" altLang="zh-TW" sz="1600" dirty="0" err="1"/>
              <a:t>img</a:t>
            </a:r>
            <a:r>
              <a:rPr lang="en-US" altLang="zh-TW" sz="1600" dirty="0"/>
              <a:t> </a:t>
            </a:r>
            <a:r>
              <a:rPr lang="en-US" altLang="zh-TW" sz="1600" dirty="0" err="1"/>
              <a:t>src</a:t>
            </a:r>
            <a:r>
              <a:rPr lang="en-US" altLang="zh-TW" sz="1600" dirty="0"/>
              <a:t>="</a:t>
            </a:r>
            <a:r>
              <a:rPr lang="zh-TW" altLang="en-US" sz="1600" dirty="0"/>
              <a:t>路徑</a:t>
            </a:r>
            <a:r>
              <a:rPr lang="en-US" altLang="zh-TW" sz="1600" dirty="0"/>
              <a:t>" alt="</a:t>
            </a:r>
            <a:r>
              <a:rPr lang="zh-TW" altLang="en-US" sz="1600" dirty="0"/>
              <a:t>文字</a:t>
            </a:r>
            <a:r>
              <a:rPr lang="en-US" altLang="zh-TW" sz="1600" dirty="0"/>
              <a:t>"&gt;</a:t>
            </a:r>
            <a:endParaRPr lang="zh-TW" altLang="en-US" sz="1600" dirty="0"/>
          </a:p>
        </p:txBody>
      </p:sp>
    </p:spTree>
    <p:extLst>
      <p:ext uri="{BB962C8B-B14F-4D97-AF65-F5344CB8AC3E}">
        <p14:creationId xmlns:p14="http://schemas.microsoft.com/office/powerpoint/2010/main" val="9056194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accent6">
                    <a:lumMod val="75000"/>
                  </a:schemeClr>
                </a:solidFill>
              </a:rPr>
              <a:t>div</a:t>
            </a:r>
            <a:br>
              <a:rPr lang="en-US" altLang="zh-TW" dirty="0">
                <a:solidFill>
                  <a:schemeClr val="accent6">
                    <a:lumMod val="75000"/>
                  </a:schemeClr>
                </a:solidFill>
              </a:rPr>
            </a:br>
            <a:r>
              <a:rPr lang="zh-TW" altLang="en-US" sz="2000" dirty="0">
                <a:solidFill>
                  <a:schemeClr val="accent6">
                    <a:lumMod val="75000"/>
                  </a:schemeClr>
                </a:solidFill>
              </a:rPr>
              <a:t>矩形區域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HTML</a:t>
            </a:r>
            <a:r>
              <a:rPr lang="zh-TW" altLang="en-US" dirty="0"/>
              <a:t>的</a:t>
            </a:r>
            <a:r>
              <a:rPr lang="en-US" altLang="zh-TW" dirty="0"/>
              <a:t>&lt;</a:t>
            </a: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div&gt;</a:t>
            </a:r>
            <a:r>
              <a:rPr lang="zh-TW" altLang="en-US" dirty="0"/>
              <a:t>標籤，代表一個可以放很多</a:t>
            </a:r>
            <a:r>
              <a:rPr lang="en-US" altLang="zh-TW" dirty="0"/>
              <a:t>HTML</a:t>
            </a:r>
            <a:r>
              <a:rPr lang="zh-TW" altLang="en-US" dirty="0"/>
              <a:t>元件的容器</a:t>
            </a:r>
            <a:r>
              <a:rPr lang="en-US" altLang="zh-TW" dirty="0"/>
              <a:t>(container)</a:t>
            </a:r>
            <a:r>
              <a:rPr lang="zh-TW" altLang="en-US" dirty="0"/>
              <a:t>，是一個區塊的概念，是很常用的標籤</a:t>
            </a:r>
            <a:endParaRPr lang="en-US" altLang="zh-TW" dirty="0"/>
          </a:p>
          <a:p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&lt;div&gt;</a:t>
            </a:r>
            <a:r>
              <a:rPr lang="zh-TW" altLang="en-US" dirty="0"/>
              <a:t>可以設定</a:t>
            </a: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style</a:t>
            </a:r>
            <a:r>
              <a:rPr lang="zh-TW" altLang="en-US" dirty="0"/>
              <a:t>和</a:t>
            </a: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zh-TW" altLang="en-US" dirty="0"/>
              <a:t>屬性，來設定它的</a:t>
            </a:r>
            <a:r>
              <a:rPr lang="en-US" altLang="zh-TW" dirty="0"/>
              <a:t>CSS</a:t>
            </a:r>
            <a:r>
              <a:rPr lang="zh-TW" altLang="en-US" dirty="0"/>
              <a:t>樣式</a:t>
            </a:r>
            <a:endParaRPr lang="en-US" altLang="zh-TW" dirty="0"/>
          </a:p>
          <a:p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&lt;div&gt;</a:t>
            </a:r>
            <a:r>
              <a:rPr lang="zh-TW" altLang="en-US" dirty="0"/>
              <a:t>可以設定</a:t>
            </a: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id</a:t>
            </a:r>
            <a:r>
              <a:rPr lang="zh-TW" altLang="en-US" dirty="0"/>
              <a:t>屬性，來為它命名，之後可以設定連結及後續控制</a:t>
            </a:r>
            <a:endParaRPr lang="en-US" altLang="zh-TW" dirty="0"/>
          </a:p>
          <a:p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&lt;div&gt;</a:t>
            </a:r>
            <a:r>
              <a:rPr lang="zh-TW" altLang="en-US" dirty="0"/>
              <a:t>可以讓前端設計人員，快速設定網頁某區塊的樣式，</a:t>
            </a:r>
            <a:r>
              <a:rPr lang="en-US" altLang="zh-TW" dirty="0"/>
              <a:t>&lt;</a:t>
            </a: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div&gt;</a:t>
            </a:r>
            <a:r>
              <a:rPr lang="zh-TW" altLang="en-US" dirty="0"/>
              <a:t>內的</a:t>
            </a:r>
            <a:r>
              <a:rPr lang="en-US" altLang="zh-TW" dirty="0"/>
              <a:t>HTML</a:t>
            </a:r>
            <a:r>
              <a:rPr lang="zh-TW" altLang="en-US" dirty="0"/>
              <a:t>元件都可以一起適用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5F801-F91F-44F6-9E20-D4B06AE8B157}" type="slidenum">
              <a:rPr lang="zh-TW" altLang="en-US" smtClean="0"/>
              <a:t>21</a:t>
            </a:fld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0000" y="4481322"/>
            <a:ext cx="2686050" cy="1219200"/>
          </a:xfrm>
          <a:prstGeom prst="rect">
            <a:avLst/>
          </a:prstGeom>
        </p:spPr>
      </p:pic>
      <p:sp>
        <p:nvSpPr>
          <p:cNvPr id="5" name="向右箭號 4"/>
          <p:cNvSpPr/>
          <p:nvPr/>
        </p:nvSpPr>
        <p:spPr>
          <a:xfrm>
            <a:off x="7953632" y="4838373"/>
            <a:ext cx="479649" cy="5050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317212" y="4481322"/>
            <a:ext cx="7352377" cy="1265315"/>
          </a:xfrm>
          <a:prstGeom prst="rect">
            <a:avLst/>
          </a:prstGeom>
          <a:solidFill>
            <a:schemeClr val="bg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>
              <a:defRPr sz="160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altLang="zh-TW" dirty="0"/>
              <a:t>&lt;div </a:t>
            </a:r>
            <a:r>
              <a:rPr lang="en-US" altLang="zh-TW" dirty="0">
                <a:solidFill>
                  <a:srgbClr val="0000FF"/>
                </a:solidFill>
              </a:rPr>
              <a:t>style</a:t>
            </a:r>
            <a:r>
              <a:rPr lang="en-US" altLang="zh-TW" dirty="0"/>
              <a:t>=</a:t>
            </a:r>
            <a:r>
              <a:rPr lang="en-US" altLang="zh-TW" dirty="0">
                <a:solidFill>
                  <a:srgbClr val="CC6600"/>
                </a:solidFill>
              </a:rPr>
              <a:t>"</a:t>
            </a:r>
            <a:r>
              <a:rPr lang="en-US" altLang="zh-TW" dirty="0" err="1">
                <a:solidFill>
                  <a:srgbClr val="CC6600"/>
                </a:solidFill>
              </a:rPr>
              <a:t>background-color:black</a:t>
            </a:r>
            <a:r>
              <a:rPr lang="en-US" altLang="zh-TW" dirty="0">
                <a:solidFill>
                  <a:srgbClr val="CC6600"/>
                </a:solidFill>
              </a:rPr>
              <a:t>; </a:t>
            </a:r>
            <a:r>
              <a:rPr lang="en-US" altLang="zh-TW" dirty="0" err="1">
                <a:solidFill>
                  <a:srgbClr val="CC6600"/>
                </a:solidFill>
              </a:rPr>
              <a:t>color:white</a:t>
            </a:r>
            <a:r>
              <a:rPr lang="en-US" altLang="zh-TW" dirty="0">
                <a:solidFill>
                  <a:srgbClr val="CC6600"/>
                </a:solidFill>
              </a:rPr>
              <a:t>; padding:20px"</a:t>
            </a:r>
            <a:r>
              <a:rPr lang="en-US" altLang="zh-TW" dirty="0"/>
              <a:t>&gt;</a:t>
            </a:r>
          </a:p>
          <a:p>
            <a:r>
              <a:rPr lang="en-US" altLang="zh-TW" dirty="0"/>
              <a:t>  &lt;h2&gt;</a:t>
            </a:r>
            <a:r>
              <a:rPr lang="en-US" altLang="zh-TW" dirty="0">
                <a:solidFill>
                  <a:srgbClr val="000000"/>
                </a:solidFill>
              </a:rPr>
              <a:t>Hello World</a:t>
            </a:r>
            <a:r>
              <a:rPr lang="en-US" altLang="zh-TW" dirty="0"/>
              <a:t>&lt;/h2&gt;</a:t>
            </a:r>
          </a:p>
          <a:p>
            <a:r>
              <a:rPr lang="en-US" altLang="zh-TW" dirty="0"/>
              <a:t>  &lt;p&gt;</a:t>
            </a:r>
            <a:r>
              <a:rPr lang="en-US" altLang="zh-TW" dirty="0">
                <a:solidFill>
                  <a:srgbClr val="000000"/>
                </a:solidFill>
              </a:rPr>
              <a:t>Hello World</a:t>
            </a:r>
            <a:r>
              <a:rPr lang="en-US" altLang="zh-TW" dirty="0"/>
              <a:t>&lt;/p&gt;</a:t>
            </a:r>
          </a:p>
          <a:p>
            <a:r>
              <a:rPr lang="en-US" altLang="zh-TW" dirty="0"/>
              <a:t>&lt;/div&gt;</a:t>
            </a:r>
          </a:p>
        </p:txBody>
      </p:sp>
    </p:spTree>
    <p:extLst>
      <p:ext uri="{BB962C8B-B14F-4D97-AF65-F5344CB8AC3E}">
        <p14:creationId xmlns:p14="http://schemas.microsoft.com/office/powerpoint/2010/main" val="31429229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accent6">
                    <a:lumMod val="75000"/>
                  </a:schemeClr>
                </a:solidFill>
              </a:rPr>
              <a:t>span</a:t>
            </a:r>
            <a:endParaRPr lang="zh-TW" alt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HTML</a:t>
            </a:r>
            <a:r>
              <a:rPr lang="zh-TW" altLang="en-US" dirty="0"/>
              <a:t>的</a:t>
            </a:r>
            <a:r>
              <a:rPr lang="en-US" altLang="zh-TW" dirty="0"/>
              <a:t>&lt;</a:t>
            </a: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span&gt;</a:t>
            </a:r>
            <a:r>
              <a:rPr lang="zh-TW" altLang="en-US" dirty="0"/>
              <a:t>標籤，常常當作一段文字的容器</a:t>
            </a:r>
            <a:r>
              <a:rPr lang="en-US" altLang="zh-TW" dirty="0"/>
              <a:t>(container)</a:t>
            </a:r>
            <a:r>
              <a:rPr lang="zh-TW" altLang="en-US" dirty="0"/>
              <a:t>，和</a:t>
            </a:r>
            <a:r>
              <a:rPr lang="en-US" altLang="zh-TW" dirty="0"/>
              <a:t>&lt;</a:t>
            </a: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div&gt;</a:t>
            </a:r>
            <a:r>
              <a:rPr lang="zh-TW" altLang="en-US" dirty="0"/>
              <a:t>一樣有</a:t>
            </a: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style</a:t>
            </a:r>
            <a:r>
              <a:rPr lang="zh-TW" altLang="en-US" dirty="0"/>
              <a:t>與</a:t>
            </a:r>
            <a:r>
              <a:rPr lang="en-US" altLang="zh-TW" dirty="0"/>
              <a:t>class</a:t>
            </a:r>
            <a:r>
              <a:rPr lang="zh-TW" altLang="en-US" dirty="0"/>
              <a:t>屬性可以設定</a:t>
            </a:r>
            <a:r>
              <a:rPr lang="en-US" altLang="zh-TW" dirty="0"/>
              <a:t>CSS</a:t>
            </a:r>
            <a:r>
              <a:rPr lang="zh-TW" altLang="en-US" dirty="0"/>
              <a:t>樣式</a:t>
            </a:r>
            <a:endParaRPr lang="en-US" altLang="zh-TW" dirty="0"/>
          </a:p>
          <a:p>
            <a:r>
              <a:rPr lang="zh-TW" altLang="en-US" dirty="0"/>
              <a:t>常常用來改變文字的字體，在</a:t>
            </a: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span</a:t>
            </a:r>
            <a:r>
              <a:rPr lang="zh-TW" altLang="en-US" dirty="0"/>
              <a:t>標籤內的會生效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5F801-F91F-44F6-9E20-D4B06AE8B157}" type="slidenum">
              <a:rPr lang="zh-TW" altLang="en-US" smtClean="0"/>
              <a:t>22</a:t>
            </a:fld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4588350"/>
            <a:ext cx="3400425" cy="67627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7" name="向右箭號 6"/>
          <p:cNvSpPr/>
          <p:nvPr/>
        </p:nvSpPr>
        <p:spPr>
          <a:xfrm rot="5400000">
            <a:off x="2137721" y="3968686"/>
            <a:ext cx="479649" cy="5050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677334" y="3319261"/>
            <a:ext cx="7137325" cy="534858"/>
          </a:xfrm>
          <a:prstGeom prst="rect">
            <a:avLst/>
          </a:prstGeom>
          <a:solidFill>
            <a:schemeClr val="bg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>
              <a:defRPr sz="160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altLang="zh-TW" dirty="0"/>
              <a:t>&lt;h1&gt;</a:t>
            </a:r>
            <a:r>
              <a:rPr lang="en-US" altLang="zh-TW" dirty="0">
                <a:solidFill>
                  <a:schemeClr val="tx1"/>
                </a:solidFill>
              </a:rPr>
              <a:t>Taiwan</a:t>
            </a:r>
            <a:r>
              <a:rPr lang="en-US" altLang="zh-TW" dirty="0"/>
              <a:t> &lt;span </a:t>
            </a:r>
            <a:r>
              <a:rPr lang="en-US" altLang="zh-TW" dirty="0">
                <a:solidFill>
                  <a:srgbClr val="0000FF"/>
                </a:solidFill>
              </a:rPr>
              <a:t>style</a:t>
            </a:r>
            <a:r>
              <a:rPr lang="en-US" altLang="zh-TW" dirty="0"/>
              <a:t>=</a:t>
            </a:r>
            <a:r>
              <a:rPr lang="en-US" altLang="zh-TW" dirty="0">
                <a:solidFill>
                  <a:srgbClr val="CC6600"/>
                </a:solidFill>
              </a:rPr>
              <a:t>"</a:t>
            </a:r>
            <a:r>
              <a:rPr lang="en-US" altLang="zh-TW" dirty="0" err="1">
                <a:solidFill>
                  <a:srgbClr val="CC6600"/>
                </a:solidFill>
              </a:rPr>
              <a:t>color:red</a:t>
            </a:r>
            <a:r>
              <a:rPr lang="en-US" altLang="zh-TW" dirty="0">
                <a:solidFill>
                  <a:srgbClr val="CC6600"/>
                </a:solidFill>
              </a:rPr>
              <a:t>"</a:t>
            </a:r>
            <a:r>
              <a:rPr lang="en-US" altLang="zh-TW" dirty="0"/>
              <a:t>&gt;</a:t>
            </a:r>
            <a:r>
              <a:rPr lang="en-US" altLang="zh-TW" dirty="0">
                <a:solidFill>
                  <a:schemeClr val="tx1"/>
                </a:solidFill>
              </a:rPr>
              <a:t>Power</a:t>
            </a:r>
            <a:r>
              <a:rPr lang="en-US" altLang="zh-TW" dirty="0"/>
              <a:t>&lt;/span&gt; </a:t>
            </a:r>
            <a:r>
              <a:rPr lang="en-US" altLang="zh-TW" dirty="0">
                <a:solidFill>
                  <a:schemeClr val="tx1"/>
                </a:solidFill>
              </a:rPr>
              <a:t>Company</a:t>
            </a:r>
            <a:r>
              <a:rPr lang="en-US" altLang="zh-TW" dirty="0"/>
              <a:t>&lt;/h1&gt;</a:t>
            </a:r>
          </a:p>
        </p:txBody>
      </p:sp>
    </p:spTree>
    <p:extLst>
      <p:ext uri="{BB962C8B-B14F-4D97-AF65-F5344CB8AC3E}">
        <p14:creationId xmlns:p14="http://schemas.microsoft.com/office/powerpoint/2010/main" val="28569973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清單</a:t>
            </a:r>
            <a:r>
              <a:rPr lang="en-US" altLang="zh-TW" dirty="0"/>
              <a:t>(List)   </a:t>
            </a:r>
            <a:br>
              <a:rPr lang="en-US" altLang="zh-TW" dirty="0"/>
            </a:br>
            <a:r>
              <a:rPr lang="en-US" altLang="zh-TW" sz="2000" dirty="0" err="1">
                <a:solidFill>
                  <a:schemeClr val="accent6">
                    <a:lumMod val="75000"/>
                  </a:schemeClr>
                </a:solidFill>
              </a:rPr>
              <a:t>ul,ol,li</a:t>
            </a:r>
            <a:endParaRPr lang="zh-TW" altLang="en-US" sz="20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77334" y="1567543"/>
            <a:ext cx="8596668" cy="4473819"/>
          </a:xfrm>
        </p:spPr>
        <p:txBody>
          <a:bodyPr/>
          <a:lstStyle/>
          <a:p>
            <a:r>
              <a:rPr lang="en-US" altLang="zh-TW" dirty="0"/>
              <a:t>HTML</a:t>
            </a:r>
            <a:r>
              <a:rPr lang="zh-TW" altLang="en-US" dirty="0"/>
              <a:t>的清單，有分成以下</a:t>
            </a:r>
            <a:r>
              <a:rPr lang="en-US" altLang="zh-TW" dirty="0"/>
              <a:t>2</a:t>
            </a:r>
            <a:r>
              <a:rPr lang="zh-TW" altLang="en-US" dirty="0"/>
              <a:t>種：</a:t>
            </a:r>
            <a:endParaRPr lang="en-US" altLang="zh-TW" dirty="0"/>
          </a:p>
          <a:p>
            <a:r>
              <a:rPr lang="zh-TW" altLang="en-US" dirty="0"/>
              <a:t>無排序清單</a:t>
            </a:r>
            <a:r>
              <a:rPr lang="en-US" altLang="zh-TW" dirty="0"/>
              <a:t>(Unordered List)</a:t>
            </a:r>
          </a:p>
          <a:p>
            <a:pPr lvl="1"/>
            <a:r>
              <a:rPr lang="zh-TW" altLang="en-US" dirty="0"/>
              <a:t>使用</a:t>
            </a: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ul</a:t>
            </a: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zh-TW" altLang="en-US" dirty="0"/>
              <a:t>標籤代表清單開始，而使用</a:t>
            </a: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&lt;li&gt;</a:t>
            </a:r>
            <a:r>
              <a:rPr lang="zh-TW" altLang="en-US" dirty="0"/>
              <a:t>標籤代表每一個清單項目</a:t>
            </a:r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r>
              <a:rPr lang="zh-TW" altLang="en-US" dirty="0"/>
              <a:t>排序清單</a:t>
            </a:r>
            <a:r>
              <a:rPr lang="en-US" altLang="zh-TW" dirty="0"/>
              <a:t>(Ordered List)</a:t>
            </a:r>
          </a:p>
          <a:p>
            <a:pPr lvl="1"/>
            <a:r>
              <a:rPr lang="zh-TW" altLang="en-US" dirty="0"/>
              <a:t>使用</a:t>
            </a: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ol</a:t>
            </a: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zh-TW" altLang="en-US" dirty="0"/>
              <a:t>標籤代表清單開始，而使用</a:t>
            </a: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&lt;li&gt;</a:t>
            </a:r>
            <a:r>
              <a:rPr lang="zh-TW" altLang="en-US" dirty="0"/>
              <a:t>標籤代表每一個清單項目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5F801-F91F-44F6-9E20-D4B06AE8B157}" type="slidenum">
              <a:rPr lang="zh-TW" altLang="en-US" smtClean="0"/>
              <a:t>23</a:t>
            </a:fld>
            <a:endParaRPr lang="zh-TW" altLang="en-US"/>
          </a:p>
        </p:txBody>
      </p:sp>
      <p:sp>
        <p:nvSpPr>
          <p:cNvPr id="9" name="向右箭號 8"/>
          <p:cNvSpPr/>
          <p:nvPr/>
        </p:nvSpPr>
        <p:spPr>
          <a:xfrm>
            <a:off x="3604006" y="2936261"/>
            <a:ext cx="479649" cy="5050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/>
          <p:cNvSpPr txBox="1"/>
          <p:nvPr/>
        </p:nvSpPr>
        <p:spPr>
          <a:xfrm>
            <a:off x="1217929" y="2736373"/>
            <a:ext cx="2147313" cy="1498316"/>
          </a:xfrm>
          <a:prstGeom prst="rect">
            <a:avLst/>
          </a:prstGeom>
          <a:solidFill>
            <a:schemeClr val="bg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>
              <a:defRPr sz="160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altLang="zh-TW" dirty="0"/>
              <a:t>&lt;</a:t>
            </a:r>
            <a:r>
              <a:rPr lang="en-US" altLang="zh-TW" dirty="0" err="1"/>
              <a:t>ul</a:t>
            </a:r>
            <a:r>
              <a:rPr lang="en-US" altLang="zh-TW" dirty="0"/>
              <a:t>&gt;</a:t>
            </a:r>
          </a:p>
          <a:p>
            <a:r>
              <a:rPr lang="en-US" altLang="zh-TW" dirty="0"/>
              <a:t>  &lt;li&gt;</a:t>
            </a:r>
            <a:r>
              <a:rPr lang="zh-TW" altLang="en-US" dirty="0">
                <a:solidFill>
                  <a:schemeClr val="tx1"/>
                </a:solidFill>
              </a:rPr>
              <a:t>紅茶</a:t>
            </a:r>
            <a:r>
              <a:rPr lang="en-US" altLang="zh-TW" dirty="0"/>
              <a:t>&lt;/li&gt;</a:t>
            </a:r>
          </a:p>
          <a:p>
            <a:r>
              <a:rPr lang="en-US" altLang="zh-TW" dirty="0"/>
              <a:t>  &lt;li&gt;</a:t>
            </a:r>
            <a:r>
              <a:rPr lang="zh-TW" altLang="en-US" dirty="0">
                <a:solidFill>
                  <a:schemeClr val="tx1"/>
                </a:solidFill>
              </a:rPr>
              <a:t>綠茶</a:t>
            </a:r>
            <a:r>
              <a:rPr lang="en-US" altLang="zh-TW" dirty="0"/>
              <a:t>&lt;/li&gt;</a:t>
            </a:r>
          </a:p>
          <a:p>
            <a:r>
              <a:rPr lang="en-US" altLang="zh-TW" dirty="0"/>
              <a:t>  &lt;li&gt;</a:t>
            </a:r>
            <a:r>
              <a:rPr lang="zh-TW" altLang="en-US" dirty="0">
                <a:solidFill>
                  <a:schemeClr val="tx1"/>
                </a:solidFill>
              </a:rPr>
              <a:t>烏龍茶</a:t>
            </a:r>
            <a:r>
              <a:rPr lang="en-US" altLang="zh-TW" dirty="0"/>
              <a:t>&lt;/li&gt;</a:t>
            </a:r>
          </a:p>
          <a:p>
            <a:r>
              <a:rPr lang="en-US" altLang="zh-TW" dirty="0"/>
              <a:t>&lt;/</a:t>
            </a:r>
            <a:r>
              <a:rPr lang="en-US" altLang="zh-TW" dirty="0" err="1"/>
              <a:t>ul</a:t>
            </a:r>
            <a:r>
              <a:rPr lang="en-US" altLang="zh-TW" dirty="0"/>
              <a:t>&gt;</a:t>
            </a:r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2421" y="2736373"/>
            <a:ext cx="1190625" cy="90487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2421" y="5037430"/>
            <a:ext cx="1152525" cy="93345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4" name="文字方塊 13"/>
          <p:cNvSpPr txBox="1"/>
          <p:nvPr/>
        </p:nvSpPr>
        <p:spPr>
          <a:xfrm>
            <a:off x="1217929" y="5040662"/>
            <a:ext cx="2147313" cy="1498316"/>
          </a:xfrm>
          <a:prstGeom prst="rect">
            <a:avLst/>
          </a:prstGeom>
          <a:solidFill>
            <a:schemeClr val="bg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>
              <a:defRPr sz="160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altLang="zh-TW" dirty="0"/>
              <a:t>&lt;</a:t>
            </a:r>
            <a:r>
              <a:rPr lang="en-US" altLang="zh-TW" dirty="0" err="1"/>
              <a:t>ol</a:t>
            </a:r>
            <a:r>
              <a:rPr lang="en-US" altLang="zh-TW" dirty="0"/>
              <a:t>&gt;</a:t>
            </a:r>
          </a:p>
          <a:p>
            <a:r>
              <a:rPr lang="en-US" altLang="zh-TW" dirty="0"/>
              <a:t>  &lt;li&gt;</a:t>
            </a:r>
            <a:r>
              <a:rPr lang="zh-TW" altLang="en-US" dirty="0">
                <a:solidFill>
                  <a:schemeClr val="tx1"/>
                </a:solidFill>
              </a:rPr>
              <a:t>紅茶</a:t>
            </a:r>
            <a:r>
              <a:rPr lang="en-US" altLang="zh-TW" dirty="0"/>
              <a:t>&lt;/li&gt;</a:t>
            </a:r>
          </a:p>
          <a:p>
            <a:r>
              <a:rPr lang="en-US" altLang="zh-TW" dirty="0"/>
              <a:t>  &lt;li&gt;</a:t>
            </a:r>
            <a:r>
              <a:rPr lang="zh-TW" altLang="en-US" dirty="0">
                <a:solidFill>
                  <a:schemeClr val="tx1"/>
                </a:solidFill>
              </a:rPr>
              <a:t>綠茶</a:t>
            </a:r>
            <a:r>
              <a:rPr lang="en-US" altLang="zh-TW" dirty="0"/>
              <a:t>&lt;/li&gt;</a:t>
            </a:r>
          </a:p>
          <a:p>
            <a:r>
              <a:rPr lang="en-US" altLang="zh-TW" dirty="0"/>
              <a:t>  &lt;li&gt;</a:t>
            </a:r>
            <a:r>
              <a:rPr lang="zh-TW" altLang="en-US" dirty="0">
                <a:solidFill>
                  <a:schemeClr val="tx1"/>
                </a:solidFill>
              </a:rPr>
              <a:t>烏龍茶</a:t>
            </a:r>
            <a:r>
              <a:rPr lang="en-US" altLang="zh-TW" dirty="0"/>
              <a:t>&lt;/li&gt;</a:t>
            </a:r>
          </a:p>
          <a:p>
            <a:r>
              <a:rPr lang="en-US" altLang="zh-TW" dirty="0"/>
              <a:t>&lt;/</a:t>
            </a:r>
            <a:r>
              <a:rPr lang="en-US" altLang="zh-TW" dirty="0" err="1"/>
              <a:t>ol</a:t>
            </a:r>
            <a:r>
              <a:rPr lang="en-US" altLang="zh-TW" dirty="0"/>
              <a:t>&gt;</a:t>
            </a:r>
          </a:p>
        </p:txBody>
      </p:sp>
      <p:sp>
        <p:nvSpPr>
          <p:cNvPr id="15" name="向右箭號 14"/>
          <p:cNvSpPr/>
          <p:nvPr/>
        </p:nvSpPr>
        <p:spPr>
          <a:xfrm>
            <a:off x="3604006" y="5251606"/>
            <a:ext cx="479649" cy="5050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184226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表單</a:t>
            </a:r>
            <a:r>
              <a:rPr lang="en-US" altLang="zh-TW" dirty="0"/>
              <a:t>(Form)  </a:t>
            </a:r>
            <a:br>
              <a:rPr lang="en-US" altLang="zh-TW" dirty="0"/>
            </a:br>
            <a:r>
              <a:rPr lang="en-US" altLang="zh-TW" sz="2000" dirty="0">
                <a:solidFill>
                  <a:schemeClr val="accent6">
                    <a:lumMod val="75000"/>
                  </a:schemeClr>
                </a:solidFill>
              </a:rPr>
              <a:t>form</a:t>
            </a:r>
            <a:endParaRPr lang="zh-TW" altLang="en-US" sz="20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77334" y="1538797"/>
            <a:ext cx="8596668" cy="3880773"/>
          </a:xfrm>
        </p:spPr>
        <p:txBody>
          <a:bodyPr/>
          <a:lstStyle/>
          <a:p>
            <a:r>
              <a:rPr lang="en-US" altLang="zh-TW" dirty="0"/>
              <a:t>HTML</a:t>
            </a:r>
            <a:r>
              <a:rPr lang="zh-TW" altLang="en-US" dirty="0"/>
              <a:t>表單是使用</a:t>
            </a: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&lt;form&gt;</a:t>
            </a:r>
            <a:r>
              <a:rPr lang="zh-TW" altLang="en-US" dirty="0"/>
              <a:t>的標籤，可以建立表單來收集使用者輸入的資料，送出到後端伺服器</a:t>
            </a:r>
            <a:endParaRPr lang="en-US" altLang="zh-TW" dirty="0"/>
          </a:p>
          <a:p>
            <a:r>
              <a:rPr lang="zh-TW" altLang="en-US" dirty="0"/>
              <a:t>一個表單可以包含多個</a:t>
            </a:r>
            <a:r>
              <a:rPr lang="en-US" altLang="zh-TW" dirty="0"/>
              <a:t>HTML</a:t>
            </a:r>
            <a:r>
              <a:rPr lang="zh-TW" altLang="en-US" dirty="0"/>
              <a:t>元件，例如：文字方塊、按鈕等</a:t>
            </a:r>
            <a:endParaRPr lang="en-US" altLang="zh-TW" dirty="0"/>
          </a:p>
          <a:p>
            <a:r>
              <a:rPr lang="zh-TW" altLang="en-US" dirty="0"/>
              <a:t>表單可以包含很多種輸入元件，使用</a:t>
            </a: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&lt;input&gt;</a:t>
            </a:r>
            <a:r>
              <a:rPr lang="zh-TW" altLang="en-US" dirty="0"/>
              <a:t>標籤</a:t>
            </a:r>
            <a:endParaRPr lang="en-US" altLang="zh-TW" dirty="0"/>
          </a:p>
          <a:p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&lt;input&gt;</a:t>
            </a:r>
            <a:r>
              <a:rPr lang="zh-TW" altLang="en-US" dirty="0"/>
              <a:t>的常用屬性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5F801-F91F-44F6-9E20-D4B06AE8B157}" type="slidenum">
              <a:rPr lang="zh-TW" altLang="en-US" smtClean="0"/>
              <a:t>24</a:t>
            </a:fld>
            <a:endParaRPr lang="zh-TW" altLang="en-US"/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8980450"/>
              </p:ext>
            </p:extLst>
          </p:nvPr>
        </p:nvGraphicFramePr>
        <p:xfrm>
          <a:off x="677334" y="3400805"/>
          <a:ext cx="10142584" cy="3215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26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761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637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TW" altLang="en-US" dirty="0"/>
                        <a:t>屬性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說明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舉例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8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type</a:t>
                      </a:r>
                      <a:endParaRPr lang="zh-TW" altLang="en-US" sz="18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輸入元件類型</a:t>
                      </a:r>
                      <a:r>
                        <a:rPr lang="en-US" altLang="zh-TW" dirty="0"/>
                        <a:t>(</a:t>
                      </a:r>
                      <a:r>
                        <a:rPr lang="zh-TW" altLang="en-US" dirty="0"/>
                        <a:t>必填</a:t>
                      </a:r>
                      <a:r>
                        <a:rPr lang="en-US" altLang="zh-TW" dirty="0"/>
                        <a:t>)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8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&lt;input type="text" name="name"&gt;</a:t>
                      </a:r>
                      <a:endParaRPr lang="zh-TW" altLang="en-US" sz="18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8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name</a:t>
                      </a:r>
                      <a:endParaRPr lang="zh-TW" altLang="en-US" sz="18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輸入元件名稱</a:t>
                      </a:r>
                      <a:r>
                        <a:rPr lang="en-US" altLang="zh-TW" dirty="0"/>
                        <a:t>(</a:t>
                      </a:r>
                      <a:r>
                        <a:rPr lang="zh-TW" altLang="en-US" dirty="0"/>
                        <a:t>必填</a:t>
                      </a:r>
                      <a:r>
                        <a:rPr lang="en-US" altLang="zh-TW" dirty="0"/>
                        <a:t>)</a:t>
                      </a:r>
                    </a:p>
                    <a:p>
                      <a:r>
                        <a:rPr lang="en-US" altLang="zh-TW" dirty="0"/>
                        <a:t>(</a:t>
                      </a:r>
                      <a:r>
                        <a:rPr lang="zh-TW" altLang="en-US" dirty="0"/>
                        <a:t>後端取值的依據</a:t>
                      </a:r>
                      <a:r>
                        <a:rPr lang="en-US" altLang="zh-TW" dirty="0"/>
                        <a:t>)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8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&lt;input type="text" name="name"&gt;</a:t>
                      </a:r>
                      <a:endParaRPr lang="zh-TW" altLang="en-US" sz="18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8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value</a:t>
                      </a:r>
                      <a:endParaRPr lang="zh-TW" altLang="en-US" sz="18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輸入元件的值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sz="18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3613">
                <a:tc>
                  <a:txBody>
                    <a:bodyPr/>
                    <a:lstStyle/>
                    <a:p>
                      <a:r>
                        <a:rPr lang="en-US" altLang="zh-TW" sz="18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placeholder</a:t>
                      </a:r>
                      <a:endParaRPr lang="zh-TW" altLang="en-US" sz="18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浮水印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&lt;input type="text" id="name" placeholder="</a:t>
                      </a:r>
                      <a:r>
                        <a:rPr lang="zh-TW" altLang="en-US" sz="18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姓名</a:t>
                      </a:r>
                      <a:r>
                        <a:rPr lang="en-US" altLang="zh-TW" sz="18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"&gt;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en-US" altLang="zh-TW" sz="1800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readonly</a:t>
                      </a:r>
                      <a:endParaRPr lang="zh-TW" altLang="en-US" sz="18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唯讀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&lt;input type="text" name="name"</a:t>
                      </a:r>
                      <a:r>
                        <a:rPr lang="zh-TW" altLang="en-US" sz="18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altLang="zh-TW" sz="1800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readonly</a:t>
                      </a:r>
                      <a:r>
                        <a:rPr lang="en-US" altLang="zh-TW" sz="18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&gt;</a:t>
                      </a:r>
                      <a:endParaRPr lang="zh-TW" altLang="en-US" sz="18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380427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en-US" altLang="zh-TW" sz="18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disabled</a:t>
                      </a:r>
                      <a:endParaRPr lang="zh-TW" altLang="en-US" sz="18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無作用</a:t>
                      </a:r>
                      <a:r>
                        <a:rPr lang="en-US" altLang="zh-TW" dirty="0"/>
                        <a:t>(</a:t>
                      </a:r>
                      <a:r>
                        <a:rPr lang="zh-TW" altLang="en-US" dirty="0"/>
                        <a:t>灰底</a:t>
                      </a:r>
                      <a:r>
                        <a:rPr lang="en-US" altLang="zh-TW" dirty="0"/>
                        <a:t>)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&lt;input type="text" name="name"</a:t>
                      </a:r>
                      <a:r>
                        <a:rPr lang="zh-TW" altLang="en-US" sz="18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altLang="zh-TW" sz="18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disabled&gt;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692479"/>
                  </a:ext>
                </a:extLst>
              </a:tr>
              <a:tr h="123613">
                <a:tc>
                  <a:txBody>
                    <a:bodyPr/>
                    <a:lstStyle/>
                    <a:p>
                      <a:r>
                        <a:rPr lang="en-US" altLang="zh-TW" sz="18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required</a:t>
                      </a:r>
                      <a:endParaRPr lang="zh-TW" altLang="en-US" sz="18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必填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&lt;input type="text" name="name"</a:t>
                      </a:r>
                      <a:r>
                        <a:rPr lang="zh-TW" altLang="en-US" sz="18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altLang="zh-TW" sz="18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required&gt;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72507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975985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表單</a:t>
            </a:r>
            <a:r>
              <a:rPr lang="en-US" altLang="zh-TW" dirty="0"/>
              <a:t>(Form)</a:t>
            </a:r>
            <a:r>
              <a:rPr lang="zh-TW" altLang="en-US" dirty="0"/>
              <a:t>的</a:t>
            </a:r>
            <a:r>
              <a:rPr lang="en-US" altLang="zh-TW" dirty="0"/>
              <a:t>Text Input</a:t>
            </a:r>
            <a:br>
              <a:rPr lang="en-US" altLang="zh-TW" dirty="0"/>
            </a:br>
            <a:r>
              <a:rPr lang="en-US" altLang="zh-TW" sz="2000" dirty="0">
                <a:solidFill>
                  <a:schemeClr val="accent6">
                    <a:lumMod val="75000"/>
                  </a:schemeClr>
                </a:solidFill>
              </a:rPr>
              <a:t>type text</a:t>
            </a:r>
            <a:endParaRPr lang="zh-TW" altLang="en-US" sz="20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Text Input(</a:t>
            </a:r>
            <a:r>
              <a:rPr lang="zh-TW" altLang="en-US" dirty="0"/>
              <a:t>文字輸入</a:t>
            </a:r>
            <a:r>
              <a:rPr lang="en-US" altLang="zh-TW" dirty="0"/>
              <a:t>)</a:t>
            </a:r>
            <a:r>
              <a:rPr lang="zh-TW" altLang="en-US" dirty="0"/>
              <a:t>是</a:t>
            </a:r>
            <a:r>
              <a:rPr lang="en-US" altLang="zh-TW" dirty="0"/>
              <a:t>HTML</a:t>
            </a:r>
            <a:r>
              <a:rPr lang="zh-TW" altLang="en-US" dirty="0"/>
              <a:t>可以讓使用者輸入文字的文字方塊</a:t>
            </a:r>
            <a:endParaRPr lang="en-US" altLang="zh-TW" dirty="0"/>
          </a:p>
          <a:p>
            <a:pPr lvl="1"/>
            <a:r>
              <a:rPr lang="zh-TW" altLang="en-US" dirty="0"/>
              <a:t>語法：</a:t>
            </a:r>
            <a:endParaRPr lang="en-US" altLang="zh-TW" dirty="0"/>
          </a:p>
          <a:p>
            <a:pPr lvl="1"/>
            <a:endParaRPr lang="en-US" altLang="zh-TW" dirty="0"/>
          </a:p>
          <a:p>
            <a:r>
              <a:rPr lang="zh-TW" altLang="en-US" dirty="0"/>
              <a:t>可以使用</a:t>
            </a: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placeholder</a:t>
            </a:r>
            <a:r>
              <a:rPr lang="zh-TW" altLang="en-US" dirty="0"/>
              <a:t>屬性製作浮水印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5F801-F91F-44F6-9E20-D4B06AE8B157}" type="slidenum">
              <a:rPr lang="zh-TW" altLang="en-US" smtClean="0"/>
              <a:t>25</a:t>
            </a:fld>
            <a:endParaRPr lang="zh-TW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1264880" y="2904295"/>
            <a:ext cx="3359372" cy="360204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algn="ctr">
              <a:defRPr sz="140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/>
            <a:r>
              <a:rPr lang="en-US" altLang="zh-TW" sz="1600" dirty="0"/>
              <a:t>&lt;input type="text" name=""&gt;</a:t>
            </a:r>
            <a:endParaRPr lang="zh-TW" altLang="en-US" sz="1600" dirty="0"/>
          </a:p>
        </p:txBody>
      </p:sp>
      <p:sp>
        <p:nvSpPr>
          <p:cNvPr id="8" name="向右箭號 7"/>
          <p:cNvSpPr/>
          <p:nvPr/>
        </p:nvSpPr>
        <p:spPr>
          <a:xfrm>
            <a:off x="5220872" y="3848426"/>
            <a:ext cx="479649" cy="5050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向右箭號 10"/>
          <p:cNvSpPr/>
          <p:nvPr/>
        </p:nvSpPr>
        <p:spPr>
          <a:xfrm>
            <a:off x="7334686" y="5294283"/>
            <a:ext cx="479649" cy="5050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/>
          <p:cNvSpPr txBox="1"/>
          <p:nvPr/>
        </p:nvSpPr>
        <p:spPr>
          <a:xfrm>
            <a:off x="1088365" y="3680339"/>
            <a:ext cx="3961301" cy="1151978"/>
          </a:xfrm>
          <a:prstGeom prst="rect">
            <a:avLst/>
          </a:prstGeom>
          <a:solidFill>
            <a:schemeClr val="bg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>
              <a:defRPr sz="160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altLang="zh-TW" dirty="0"/>
              <a:t>&lt;form&gt;</a:t>
            </a:r>
          </a:p>
          <a:p>
            <a:r>
              <a:rPr lang="zh-TW" altLang="en-US" dirty="0"/>
              <a:t>  </a:t>
            </a:r>
            <a:r>
              <a:rPr lang="zh-TW" altLang="en-US" dirty="0">
                <a:solidFill>
                  <a:schemeClr val="tx1"/>
                </a:solidFill>
              </a:rPr>
              <a:t>姓名</a:t>
            </a:r>
            <a:r>
              <a:rPr lang="en-US" altLang="zh-TW" dirty="0">
                <a:solidFill>
                  <a:schemeClr val="tx1"/>
                </a:solidFill>
              </a:rPr>
              <a:t>:</a:t>
            </a:r>
            <a:r>
              <a:rPr lang="en-US" altLang="zh-TW" dirty="0"/>
              <a:t>&lt;</a:t>
            </a:r>
            <a:r>
              <a:rPr lang="en-US" altLang="zh-TW" dirty="0" err="1"/>
              <a:t>br</a:t>
            </a:r>
            <a:r>
              <a:rPr lang="en-US" altLang="zh-TW" dirty="0"/>
              <a:t>&gt;</a:t>
            </a:r>
          </a:p>
          <a:p>
            <a:r>
              <a:rPr lang="en-US" altLang="zh-TW" dirty="0"/>
              <a:t>  &lt;input </a:t>
            </a:r>
            <a:r>
              <a:rPr lang="en-US" altLang="zh-TW" dirty="0">
                <a:solidFill>
                  <a:srgbClr val="0000FF"/>
                </a:solidFill>
              </a:rPr>
              <a:t>type</a:t>
            </a:r>
            <a:r>
              <a:rPr lang="en-US" altLang="zh-TW" dirty="0"/>
              <a:t>=</a:t>
            </a:r>
            <a:r>
              <a:rPr lang="en-US" altLang="zh-TW" dirty="0">
                <a:solidFill>
                  <a:srgbClr val="CC6600"/>
                </a:solidFill>
              </a:rPr>
              <a:t>"text"</a:t>
            </a:r>
            <a:r>
              <a:rPr lang="en-US" altLang="zh-TW" dirty="0"/>
              <a:t> </a:t>
            </a:r>
            <a:r>
              <a:rPr lang="en-US" altLang="zh-TW" dirty="0">
                <a:solidFill>
                  <a:srgbClr val="0000FF"/>
                </a:solidFill>
              </a:rPr>
              <a:t>name</a:t>
            </a:r>
            <a:r>
              <a:rPr lang="en-US" altLang="zh-TW" dirty="0"/>
              <a:t>=</a:t>
            </a:r>
            <a:r>
              <a:rPr lang="en-US" altLang="zh-TW" dirty="0">
                <a:solidFill>
                  <a:srgbClr val="CC6600"/>
                </a:solidFill>
              </a:rPr>
              <a:t>"name"</a:t>
            </a:r>
            <a:r>
              <a:rPr lang="en-US" altLang="zh-TW" dirty="0"/>
              <a:t>&gt;</a:t>
            </a:r>
          </a:p>
          <a:p>
            <a:r>
              <a:rPr lang="en-US" altLang="zh-TW" dirty="0"/>
              <a:t>&lt;/form&gt;</a:t>
            </a:r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1727" y="3680339"/>
            <a:ext cx="2562225" cy="74295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4" name="文字方塊 13"/>
          <p:cNvSpPr txBox="1"/>
          <p:nvPr/>
        </p:nvSpPr>
        <p:spPr>
          <a:xfrm>
            <a:off x="1088365" y="5197442"/>
            <a:ext cx="6043955" cy="1209045"/>
          </a:xfrm>
          <a:prstGeom prst="rect">
            <a:avLst/>
          </a:prstGeom>
          <a:solidFill>
            <a:schemeClr val="bg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>
              <a:defRPr sz="160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altLang="zh-TW" dirty="0"/>
              <a:t>&lt;form&gt;</a:t>
            </a:r>
          </a:p>
          <a:p>
            <a:r>
              <a:rPr lang="zh-TW" altLang="en-US" dirty="0"/>
              <a:t>  </a:t>
            </a:r>
            <a:r>
              <a:rPr lang="zh-TW" altLang="en-US" dirty="0">
                <a:solidFill>
                  <a:schemeClr val="tx1"/>
                </a:solidFill>
              </a:rPr>
              <a:t>姓名</a:t>
            </a:r>
            <a:r>
              <a:rPr lang="en-US" altLang="zh-TW" dirty="0">
                <a:solidFill>
                  <a:schemeClr val="tx1"/>
                </a:solidFill>
              </a:rPr>
              <a:t>:</a:t>
            </a:r>
            <a:r>
              <a:rPr lang="en-US" altLang="zh-TW" dirty="0"/>
              <a:t>&lt;</a:t>
            </a:r>
            <a:r>
              <a:rPr lang="en-US" altLang="zh-TW" dirty="0" err="1"/>
              <a:t>br</a:t>
            </a:r>
            <a:r>
              <a:rPr lang="en-US" altLang="zh-TW" dirty="0"/>
              <a:t>&gt;</a:t>
            </a:r>
          </a:p>
          <a:p>
            <a:r>
              <a:rPr lang="en-US" altLang="zh-TW" dirty="0"/>
              <a:t>  &lt;input </a:t>
            </a:r>
            <a:r>
              <a:rPr lang="en-US" altLang="zh-TW" dirty="0">
                <a:solidFill>
                  <a:srgbClr val="0000FF"/>
                </a:solidFill>
              </a:rPr>
              <a:t>type</a:t>
            </a:r>
            <a:r>
              <a:rPr lang="en-US" altLang="zh-TW" dirty="0"/>
              <a:t>=</a:t>
            </a:r>
            <a:r>
              <a:rPr lang="en-US" altLang="zh-TW" dirty="0">
                <a:solidFill>
                  <a:srgbClr val="CC6600"/>
                </a:solidFill>
              </a:rPr>
              <a:t>"text"</a:t>
            </a:r>
            <a:r>
              <a:rPr lang="en-US" altLang="zh-TW" dirty="0"/>
              <a:t> </a:t>
            </a:r>
            <a:r>
              <a:rPr lang="en-US" altLang="zh-TW" dirty="0">
                <a:solidFill>
                  <a:srgbClr val="0000FF"/>
                </a:solidFill>
              </a:rPr>
              <a:t>name</a:t>
            </a:r>
            <a:r>
              <a:rPr lang="en-US" altLang="zh-TW" dirty="0"/>
              <a:t>=</a:t>
            </a:r>
            <a:r>
              <a:rPr lang="en-US" altLang="zh-TW" dirty="0">
                <a:solidFill>
                  <a:srgbClr val="CC6600"/>
                </a:solidFill>
              </a:rPr>
              <a:t>"name"</a:t>
            </a:r>
            <a:r>
              <a:rPr lang="en-US" altLang="zh-TW" dirty="0"/>
              <a:t> </a:t>
            </a:r>
            <a:r>
              <a:rPr lang="en-US" altLang="zh-TW" dirty="0">
                <a:solidFill>
                  <a:srgbClr val="0000FF"/>
                </a:solidFill>
              </a:rPr>
              <a:t>placeholder</a:t>
            </a:r>
            <a:r>
              <a:rPr lang="en-US" altLang="zh-TW" dirty="0"/>
              <a:t>=</a:t>
            </a:r>
            <a:r>
              <a:rPr lang="en-US" altLang="zh-TW" dirty="0">
                <a:solidFill>
                  <a:srgbClr val="CC6600"/>
                </a:solidFill>
              </a:rPr>
              <a:t>"</a:t>
            </a:r>
            <a:r>
              <a:rPr lang="zh-TW" altLang="en-US" dirty="0">
                <a:solidFill>
                  <a:srgbClr val="CC6600"/>
                </a:solidFill>
              </a:rPr>
              <a:t>姓名</a:t>
            </a:r>
            <a:r>
              <a:rPr lang="en-US" altLang="zh-TW" dirty="0">
                <a:solidFill>
                  <a:srgbClr val="CC6600"/>
                </a:solidFill>
              </a:rPr>
              <a:t>"</a:t>
            </a:r>
            <a:r>
              <a:rPr lang="en-US" altLang="zh-TW" dirty="0"/>
              <a:t>&gt;</a:t>
            </a:r>
          </a:p>
          <a:p>
            <a:r>
              <a:rPr lang="en-US" altLang="zh-TW" dirty="0"/>
              <a:t>&lt;/form&gt;</a:t>
            </a:r>
          </a:p>
        </p:txBody>
      </p:sp>
      <p:pic>
        <p:nvPicPr>
          <p:cNvPr id="15" name="圖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6702" y="5194406"/>
            <a:ext cx="2514600" cy="70485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9439072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表單</a:t>
            </a:r>
            <a:r>
              <a:rPr lang="en-US" altLang="zh-TW" dirty="0"/>
              <a:t>(Form)</a:t>
            </a:r>
            <a:r>
              <a:rPr lang="zh-TW" altLang="en-US" dirty="0"/>
              <a:t>的</a:t>
            </a:r>
            <a:r>
              <a:rPr lang="en-US" altLang="zh-TW" dirty="0"/>
              <a:t>Button   </a:t>
            </a:r>
            <a:br>
              <a:rPr lang="en-US" altLang="zh-TW" dirty="0"/>
            </a:br>
            <a:r>
              <a:rPr lang="en-US" altLang="zh-TW" sz="2000" dirty="0">
                <a:solidFill>
                  <a:schemeClr val="accent6">
                    <a:lumMod val="75000"/>
                  </a:schemeClr>
                </a:solidFill>
              </a:rPr>
              <a:t>type button</a:t>
            </a:r>
            <a:endParaRPr lang="zh-TW" altLang="en-US" sz="20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77334" y="2709229"/>
            <a:ext cx="8596668" cy="2594291"/>
          </a:xfrm>
        </p:spPr>
        <p:txBody>
          <a:bodyPr/>
          <a:lstStyle/>
          <a:p>
            <a:r>
              <a:rPr lang="en-US" altLang="zh-TW" dirty="0"/>
              <a:t>Button</a:t>
            </a:r>
            <a:r>
              <a:rPr lang="zh-TW" altLang="en-US" dirty="0"/>
              <a:t>是</a:t>
            </a:r>
            <a:r>
              <a:rPr lang="en-US" altLang="zh-TW" dirty="0"/>
              <a:t>HTML</a:t>
            </a:r>
            <a:r>
              <a:rPr lang="zh-TW" altLang="en-US" dirty="0"/>
              <a:t>的按鈕，可以點擊以觸發事件或動作</a:t>
            </a:r>
            <a:endParaRPr lang="en-US" altLang="zh-TW" dirty="0"/>
          </a:p>
          <a:p>
            <a:r>
              <a:rPr lang="zh-TW" altLang="en-US" dirty="0"/>
              <a:t>語法：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5F801-F91F-44F6-9E20-D4B06AE8B157}" type="slidenum">
              <a:rPr lang="zh-TW" altLang="en-US" smtClean="0"/>
              <a:t>26</a:t>
            </a:fld>
            <a:endParaRPr lang="zh-TW" altLang="en-US"/>
          </a:p>
        </p:txBody>
      </p:sp>
      <p:sp>
        <p:nvSpPr>
          <p:cNvPr id="9" name="文字方塊 8"/>
          <p:cNvSpPr txBox="1"/>
          <p:nvPr/>
        </p:nvSpPr>
        <p:spPr>
          <a:xfrm>
            <a:off x="1130358" y="3787257"/>
            <a:ext cx="4519886" cy="360204"/>
          </a:xfrm>
          <a:prstGeom prst="rect">
            <a:avLst/>
          </a:prstGeom>
          <a:solidFill>
            <a:schemeClr val="bg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>
              <a:defRPr sz="160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altLang="zh-TW" dirty="0"/>
              <a:t>&lt;button </a:t>
            </a:r>
            <a:r>
              <a:rPr lang="en-US" altLang="zh-TW" dirty="0">
                <a:solidFill>
                  <a:srgbClr val="0000FF"/>
                </a:solidFill>
              </a:rPr>
              <a:t>type</a:t>
            </a:r>
            <a:r>
              <a:rPr lang="en-US" altLang="zh-TW" dirty="0"/>
              <a:t>=</a:t>
            </a:r>
            <a:r>
              <a:rPr lang="en-US" altLang="zh-TW" dirty="0">
                <a:solidFill>
                  <a:srgbClr val="CC6600"/>
                </a:solidFill>
              </a:rPr>
              <a:t>"button"</a:t>
            </a:r>
            <a:r>
              <a:rPr lang="en-US" altLang="zh-TW" dirty="0"/>
              <a:t>&gt;</a:t>
            </a:r>
            <a:r>
              <a:rPr lang="zh-TW" altLang="en-US" dirty="0">
                <a:solidFill>
                  <a:srgbClr val="000000"/>
                </a:solidFill>
              </a:rPr>
              <a:t>我是按鈕</a:t>
            </a:r>
            <a:r>
              <a:rPr lang="en-US" altLang="zh-TW" dirty="0"/>
              <a:t>&lt;/button&gt;</a:t>
            </a:r>
          </a:p>
        </p:txBody>
      </p:sp>
      <p:sp>
        <p:nvSpPr>
          <p:cNvPr id="10" name="向右箭號 9"/>
          <p:cNvSpPr/>
          <p:nvPr/>
        </p:nvSpPr>
        <p:spPr>
          <a:xfrm>
            <a:off x="5917769" y="3713288"/>
            <a:ext cx="479649" cy="5050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/>
          <p:cNvSpPr txBox="1"/>
          <p:nvPr/>
        </p:nvSpPr>
        <p:spPr>
          <a:xfrm>
            <a:off x="1877532" y="3125375"/>
            <a:ext cx="4519886" cy="360204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algn="ctr">
              <a:defRPr sz="140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/>
            <a:r>
              <a:rPr lang="en-US" altLang="zh-TW" sz="1600" dirty="0"/>
              <a:t>&lt;button type="button"&gt;</a:t>
            </a:r>
            <a:r>
              <a:rPr lang="zh-TW" altLang="en-US" sz="1600" dirty="0"/>
              <a:t>文字</a:t>
            </a:r>
            <a:r>
              <a:rPr lang="en-US" altLang="zh-TW" sz="1600" dirty="0"/>
              <a:t>&lt;/button&gt;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2427" y="3736673"/>
            <a:ext cx="1181100" cy="46672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A49E66E3-94EC-4C51-A407-768A605B03C2}"/>
              </a:ext>
            </a:extLst>
          </p:cNvPr>
          <p:cNvSpPr txBox="1"/>
          <p:nvPr/>
        </p:nvSpPr>
        <p:spPr>
          <a:xfrm>
            <a:off x="905220" y="1901137"/>
            <a:ext cx="4818924" cy="360204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algn="ctr">
              <a:defRPr sz="140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/>
            <a:r>
              <a:rPr lang="en-US" altLang="zh-TW" sz="1600" dirty="0"/>
              <a:t>&lt;input type="button" value="</a:t>
            </a:r>
            <a:r>
              <a:rPr lang="zh-TW" altLang="en-US" sz="1600" dirty="0"/>
              <a:t>我是按鈕</a:t>
            </a:r>
            <a:r>
              <a:rPr lang="en-US" altLang="zh-TW" sz="1600" dirty="0"/>
              <a:t>"/&gt;</a:t>
            </a:r>
          </a:p>
        </p:txBody>
      </p:sp>
    </p:spTree>
    <p:extLst>
      <p:ext uri="{BB962C8B-B14F-4D97-AF65-F5344CB8AC3E}">
        <p14:creationId xmlns:p14="http://schemas.microsoft.com/office/powerpoint/2010/main" val="18457095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表單</a:t>
            </a:r>
            <a:r>
              <a:rPr lang="en-US" altLang="zh-TW" dirty="0"/>
              <a:t>(Form)</a:t>
            </a:r>
            <a:r>
              <a:rPr lang="zh-TW" altLang="en-US" dirty="0"/>
              <a:t>的</a:t>
            </a:r>
            <a:r>
              <a:rPr lang="en-US" altLang="zh-TW" dirty="0"/>
              <a:t>Radio Button</a:t>
            </a:r>
            <a:br>
              <a:rPr lang="en-US" altLang="zh-TW" dirty="0"/>
            </a:br>
            <a:r>
              <a:rPr lang="en-US" altLang="zh-TW" sz="2000" dirty="0">
                <a:solidFill>
                  <a:schemeClr val="accent6">
                    <a:lumMod val="75000"/>
                  </a:schemeClr>
                </a:solidFill>
              </a:rPr>
              <a:t>type radio</a:t>
            </a:r>
            <a:r>
              <a:rPr lang="zh-TW" altLang="en-US" sz="2000" dirty="0">
                <a:solidFill>
                  <a:schemeClr val="accent6">
                    <a:lumMod val="75000"/>
                  </a:schemeClr>
                </a:solidFill>
              </a:rPr>
              <a:t>  多選一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Radio Button</a:t>
            </a:r>
            <a:r>
              <a:rPr lang="zh-TW" altLang="en-US" dirty="0"/>
              <a:t>是</a:t>
            </a:r>
            <a:r>
              <a:rPr lang="en-US" altLang="zh-TW" dirty="0"/>
              <a:t>HTML</a:t>
            </a:r>
            <a:r>
              <a:rPr lang="zh-TW" altLang="en-US" dirty="0"/>
              <a:t>的單一選項按鈕，在多個</a:t>
            </a:r>
            <a:r>
              <a:rPr lang="en-US" altLang="zh-TW" dirty="0"/>
              <a:t>Radio Button</a:t>
            </a:r>
            <a:r>
              <a:rPr lang="zh-TW" altLang="en-US" dirty="0"/>
              <a:t>中，使用者只能點選其中一個</a:t>
            </a:r>
            <a:endParaRPr lang="en-US" altLang="zh-TW" dirty="0"/>
          </a:p>
          <a:p>
            <a:r>
              <a:rPr lang="zh-TW" altLang="en-US" dirty="0"/>
              <a:t>如果註記為</a:t>
            </a: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checked</a:t>
            </a:r>
            <a:r>
              <a:rPr lang="zh-TW" altLang="en-US" dirty="0"/>
              <a:t>屬性，代表是預設點選的選項</a:t>
            </a:r>
            <a:endParaRPr lang="en-US" altLang="zh-TW" dirty="0"/>
          </a:p>
          <a:p>
            <a:r>
              <a:rPr lang="zh-TW" altLang="en-US" dirty="0"/>
              <a:t>語法：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5F801-F91F-44F6-9E20-D4B06AE8B157}" type="slidenum">
              <a:rPr lang="zh-TW" altLang="en-US" smtClean="0"/>
              <a:t>27</a:t>
            </a:fld>
            <a:endParaRPr lang="zh-TW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1863484" y="3246547"/>
            <a:ext cx="3370368" cy="360204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algn="ctr">
              <a:defRPr sz="140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/>
            <a:r>
              <a:rPr lang="en-US" altLang="zh-TW" sz="1600" dirty="0"/>
              <a:t>&lt;input type="radio" name=""&gt;</a:t>
            </a:r>
          </a:p>
        </p:txBody>
      </p:sp>
      <p:sp>
        <p:nvSpPr>
          <p:cNvPr id="8" name="向右箭號 7"/>
          <p:cNvSpPr/>
          <p:nvPr/>
        </p:nvSpPr>
        <p:spPr>
          <a:xfrm>
            <a:off x="8303260" y="4199824"/>
            <a:ext cx="479649" cy="5050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/>
          <p:cNvSpPr txBox="1"/>
          <p:nvPr/>
        </p:nvSpPr>
        <p:spPr>
          <a:xfrm>
            <a:off x="677334" y="3823723"/>
            <a:ext cx="7492274" cy="1638019"/>
          </a:xfrm>
          <a:prstGeom prst="rect">
            <a:avLst/>
          </a:prstGeom>
          <a:solidFill>
            <a:schemeClr val="bg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>
              <a:defRPr sz="160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altLang="zh-TW" dirty="0"/>
              <a:t>&lt;form&gt;</a:t>
            </a:r>
          </a:p>
          <a:p>
            <a:r>
              <a:rPr lang="zh-TW" altLang="en-US" dirty="0"/>
              <a:t>  </a:t>
            </a:r>
            <a:r>
              <a:rPr lang="zh-TW" altLang="en-US" dirty="0">
                <a:solidFill>
                  <a:srgbClr val="000000"/>
                </a:solidFill>
              </a:rPr>
              <a:t>請點選您的性別</a:t>
            </a:r>
            <a:r>
              <a:rPr lang="en-US" altLang="zh-TW" dirty="0">
                <a:solidFill>
                  <a:srgbClr val="000000"/>
                </a:solidFill>
              </a:rPr>
              <a:t>:</a:t>
            </a:r>
            <a:r>
              <a:rPr lang="en-US" altLang="zh-TW" dirty="0"/>
              <a:t>&lt;</a:t>
            </a:r>
            <a:r>
              <a:rPr lang="en-US" altLang="zh-TW" dirty="0" err="1"/>
              <a:t>br</a:t>
            </a:r>
            <a:r>
              <a:rPr lang="en-US" altLang="zh-TW" dirty="0"/>
              <a:t>&gt;</a:t>
            </a:r>
          </a:p>
          <a:p>
            <a:r>
              <a:rPr lang="zh-TW" altLang="en-US" dirty="0"/>
              <a:t>  </a:t>
            </a:r>
            <a:r>
              <a:rPr lang="en-US" altLang="zh-TW" dirty="0"/>
              <a:t>&lt;input </a:t>
            </a:r>
            <a:r>
              <a:rPr lang="en-US" altLang="zh-TW" dirty="0">
                <a:solidFill>
                  <a:srgbClr val="0000FF"/>
                </a:solidFill>
              </a:rPr>
              <a:t>type</a:t>
            </a:r>
            <a:r>
              <a:rPr lang="en-US" altLang="zh-TW" dirty="0"/>
              <a:t>=</a:t>
            </a:r>
            <a:r>
              <a:rPr lang="en-US" altLang="zh-TW" dirty="0">
                <a:solidFill>
                  <a:srgbClr val="CC6600"/>
                </a:solidFill>
              </a:rPr>
              <a:t>"radio"</a:t>
            </a:r>
            <a:r>
              <a:rPr lang="en-US" altLang="zh-TW" dirty="0"/>
              <a:t> </a:t>
            </a:r>
            <a:r>
              <a:rPr lang="en-US" altLang="zh-TW" dirty="0">
                <a:solidFill>
                  <a:srgbClr val="0000FF"/>
                </a:solidFill>
              </a:rPr>
              <a:t>name</a:t>
            </a:r>
            <a:r>
              <a:rPr lang="en-US" altLang="zh-TW" dirty="0"/>
              <a:t>=</a:t>
            </a:r>
            <a:r>
              <a:rPr lang="en-US" altLang="zh-TW" dirty="0">
                <a:solidFill>
                  <a:srgbClr val="CC6600"/>
                </a:solidFill>
              </a:rPr>
              <a:t>"gender"</a:t>
            </a:r>
            <a:r>
              <a:rPr lang="en-US" altLang="zh-TW" dirty="0"/>
              <a:t> </a:t>
            </a:r>
            <a:r>
              <a:rPr lang="en-US" altLang="zh-TW" dirty="0">
                <a:solidFill>
                  <a:srgbClr val="0000FF"/>
                </a:solidFill>
              </a:rPr>
              <a:t>value</a:t>
            </a:r>
            <a:r>
              <a:rPr lang="en-US" altLang="zh-TW" dirty="0"/>
              <a:t>=</a:t>
            </a:r>
            <a:r>
              <a:rPr lang="en-US" altLang="zh-TW" dirty="0">
                <a:solidFill>
                  <a:srgbClr val="CC6600"/>
                </a:solidFill>
              </a:rPr>
              <a:t>"male"</a:t>
            </a:r>
            <a:r>
              <a:rPr lang="en-US" altLang="zh-TW" dirty="0"/>
              <a:t> </a:t>
            </a:r>
            <a:r>
              <a:rPr lang="en-US" altLang="zh-TW" dirty="0">
                <a:solidFill>
                  <a:srgbClr val="0000FF"/>
                </a:solidFill>
              </a:rPr>
              <a:t>checked</a:t>
            </a:r>
            <a:r>
              <a:rPr lang="en-US" altLang="zh-TW" dirty="0"/>
              <a:t>&gt; </a:t>
            </a:r>
            <a:r>
              <a:rPr lang="zh-TW" altLang="en-US" dirty="0">
                <a:solidFill>
                  <a:srgbClr val="000000"/>
                </a:solidFill>
              </a:rPr>
              <a:t>男</a:t>
            </a:r>
            <a:r>
              <a:rPr lang="en-US" altLang="zh-TW" dirty="0"/>
              <a:t>&lt;</a:t>
            </a:r>
            <a:r>
              <a:rPr lang="en-US" altLang="zh-TW" dirty="0" err="1"/>
              <a:t>br</a:t>
            </a:r>
            <a:r>
              <a:rPr lang="en-US" altLang="zh-TW" dirty="0"/>
              <a:t>&gt;</a:t>
            </a:r>
          </a:p>
          <a:p>
            <a:r>
              <a:rPr lang="zh-TW" altLang="en-US" dirty="0"/>
              <a:t>  </a:t>
            </a:r>
            <a:r>
              <a:rPr lang="en-US" altLang="zh-TW" dirty="0"/>
              <a:t>&lt;input </a:t>
            </a:r>
            <a:r>
              <a:rPr lang="en-US" altLang="zh-TW" dirty="0">
                <a:solidFill>
                  <a:srgbClr val="0000FF"/>
                </a:solidFill>
              </a:rPr>
              <a:t>type</a:t>
            </a:r>
            <a:r>
              <a:rPr lang="en-US" altLang="zh-TW" dirty="0"/>
              <a:t>=</a:t>
            </a:r>
            <a:r>
              <a:rPr lang="en-US" altLang="zh-TW" dirty="0">
                <a:solidFill>
                  <a:srgbClr val="CC6600"/>
                </a:solidFill>
              </a:rPr>
              <a:t>"radio"</a:t>
            </a:r>
            <a:r>
              <a:rPr lang="en-US" altLang="zh-TW" dirty="0"/>
              <a:t> </a:t>
            </a:r>
            <a:r>
              <a:rPr lang="en-US" altLang="zh-TW" dirty="0">
                <a:solidFill>
                  <a:srgbClr val="0000FF"/>
                </a:solidFill>
              </a:rPr>
              <a:t>name</a:t>
            </a:r>
            <a:r>
              <a:rPr lang="en-US" altLang="zh-TW" dirty="0"/>
              <a:t>=</a:t>
            </a:r>
            <a:r>
              <a:rPr lang="en-US" altLang="zh-TW" dirty="0">
                <a:solidFill>
                  <a:srgbClr val="CC6600"/>
                </a:solidFill>
              </a:rPr>
              <a:t>"gender"</a:t>
            </a:r>
            <a:r>
              <a:rPr lang="en-US" altLang="zh-TW" dirty="0"/>
              <a:t> </a:t>
            </a:r>
            <a:r>
              <a:rPr lang="en-US" altLang="zh-TW" dirty="0">
                <a:solidFill>
                  <a:srgbClr val="0000FF"/>
                </a:solidFill>
              </a:rPr>
              <a:t>value</a:t>
            </a:r>
            <a:r>
              <a:rPr lang="en-US" altLang="zh-TW" dirty="0"/>
              <a:t>=</a:t>
            </a:r>
            <a:r>
              <a:rPr lang="en-US" altLang="zh-TW" dirty="0">
                <a:solidFill>
                  <a:srgbClr val="CC6600"/>
                </a:solidFill>
              </a:rPr>
              <a:t>"female"</a:t>
            </a:r>
            <a:r>
              <a:rPr lang="en-US" altLang="zh-TW" dirty="0"/>
              <a:t>&gt; </a:t>
            </a:r>
            <a:r>
              <a:rPr lang="zh-TW" altLang="en-US" dirty="0">
                <a:solidFill>
                  <a:srgbClr val="000000"/>
                </a:solidFill>
              </a:rPr>
              <a:t>女</a:t>
            </a:r>
            <a:r>
              <a:rPr lang="en-US" altLang="zh-TW" dirty="0"/>
              <a:t>&lt;</a:t>
            </a:r>
            <a:r>
              <a:rPr lang="en-US" altLang="zh-TW" dirty="0" err="1"/>
              <a:t>br</a:t>
            </a:r>
            <a:r>
              <a:rPr lang="en-US" altLang="zh-TW" dirty="0"/>
              <a:t>&gt;</a:t>
            </a:r>
          </a:p>
          <a:p>
            <a:r>
              <a:rPr lang="zh-TW" altLang="en-US" dirty="0"/>
              <a:t>  </a:t>
            </a:r>
            <a:r>
              <a:rPr lang="en-US" altLang="zh-TW" dirty="0"/>
              <a:t>&lt;input </a:t>
            </a:r>
            <a:r>
              <a:rPr lang="en-US" altLang="zh-TW" dirty="0">
                <a:solidFill>
                  <a:srgbClr val="0000FF"/>
                </a:solidFill>
              </a:rPr>
              <a:t>type</a:t>
            </a:r>
            <a:r>
              <a:rPr lang="en-US" altLang="zh-TW" dirty="0"/>
              <a:t>=</a:t>
            </a:r>
            <a:r>
              <a:rPr lang="en-US" altLang="zh-TW" dirty="0">
                <a:solidFill>
                  <a:srgbClr val="CC6600"/>
                </a:solidFill>
              </a:rPr>
              <a:t>"radio"</a:t>
            </a:r>
            <a:r>
              <a:rPr lang="en-US" altLang="zh-TW" dirty="0"/>
              <a:t> </a:t>
            </a:r>
            <a:r>
              <a:rPr lang="en-US" altLang="zh-TW" dirty="0">
                <a:solidFill>
                  <a:srgbClr val="0000FF"/>
                </a:solidFill>
              </a:rPr>
              <a:t>name</a:t>
            </a:r>
            <a:r>
              <a:rPr lang="en-US" altLang="zh-TW" dirty="0"/>
              <a:t>=</a:t>
            </a:r>
            <a:r>
              <a:rPr lang="en-US" altLang="zh-TW" dirty="0">
                <a:solidFill>
                  <a:srgbClr val="CC6600"/>
                </a:solidFill>
              </a:rPr>
              <a:t>"gender"</a:t>
            </a:r>
            <a:r>
              <a:rPr lang="en-US" altLang="zh-TW" dirty="0"/>
              <a:t> </a:t>
            </a:r>
            <a:r>
              <a:rPr lang="en-US" altLang="zh-TW" dirty="0">
                <a:solidFill>
                  <a:srgbClr val="0000FF"/>
                </a:solidFill>
              </a:rPr>
              <a:t>value</a:t>
            </a:r>
            <a:r>
              <a:rPr lang="en-US" altLang="zh-TW" dirty="0"/>
              <a:t>=</a:t>
            </a:r>
            <a:r>
              <a:rPr lang="en-US" altLang="zh-TW" dirty="0">
                <a:solidFill>
                  <a:srgbClr val="CC6600"/>
                </a:solidFill>
              </a:rPr>
              <a:t>"other"</a:t>
            </a:r>
            <a:r>
              <a:rPr lang="en-US" altLang="zh-TW" dirty="0"/>
              <a:t>&gt; </a:t>
            </a:r>
            <a:r>
              <a:rPr lang="zh-TW" altLang="en-US" dirty="0">
                <a:solidFill>
                  <a:srgbClr val="000000"/>
                </a:solidFill>
              </a:rPr>
              <a:t>其它</a:t>
            </a:r>
          </a:p>
          <a:p>
            <a:r>
              <a:rPr lang="en-US" altLang="zh-TW" dirty="0"/>
              <a:t>&lt;/form&gt;</a:t>
            </a:r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6562" y="3823723"/>
            <a:ext cx="1819275" cy="12573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2329481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表單</a:t>
            </a:r>
            <a:r>
              <a:rPr lang="en-US" altLang="zh-TW" dirty="0"/>
              <a:t>(Form)</a:t>
            </a:r>
            <a:r>
              <a:rPr lang="zh-TW" altLang="en-US" dirty="0"/>
              <a:t>的</a:t>
            </a:r>
            <a:r>
              <a:rPr lang="en-US" altLang="zh-TW" dirty="0"/>
              <a:t>Checkbox</a:t>
            </a:r>
            <a:br>
              <a:rPr lang="en-US" altLang="zh-TW" dirty="0"/>
            </a:br>
            <a:r>
              <a:rPr lang="en-US" altLang="zh-TW" sz="2000" dirty="0">
                <a:solidFill>
                  <a:schemeClr val="accent6">
                    <a:lumMod val="75000"/>
                  </a:schemeClr>
                </a:solidFill>
              </a:rPr>
              <a:t>type checkbox</a:t>
            </a:r>
            <a:r>
              <a:rPr lang="zh-TW" altLang="en-US" sz="2000" dirty="0">
                <a:solidFill>
                  <a:schemeClr val="accent6">
                    <a:lumMod val="75000"/>
                  </a:schemeClr>
                </a:solidFill>
              </a:rPr>
              <a:t>  複選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Checkbox</a:t>
            </a:r>
            <a:r>
              <a:rPr lang="zh-TW" altLang="en-US" dirty="0"/>
              <a:t>是</a:t>
            </a:r>
            <a:r>
              <a:rPr lang="en-US" altLang="zh-TW" dirty="0"/>
              <a:t>HTML</a:t>
            </a:r>
            <a:r>
              <a:rPr lang="zh-TW" altLang="en-US" dirty="0"/>
              <a:t>的勾選方塊，在多個</a:t>
            </a:r>
            <a:r>
              <a:rPr lang="en-US" altLang="zh-TW" dirty="0"/>
              <a:t>Checkbox</a:t>
            </a:r>
            <a:r>
              <a:rPr lang="zh-TW" altLang="en-US" dirty="0"/>
              <a:t>中，使用者可以點選</a:t>
            </a:r>
            <a:r>
              <a:rPr lang="en-US" altLang="zh-TW" dirty="0"/>
              <a:t>0</a:t>
            </a:r>
            <a:r>
              <a:rPr lang="zh-TW" altLang="en-US" dirty="0"/>
              <a:t>個或多個</a:t>
            </a:r>
            <a:endParaRPr lang="en-US" altLang="zh-TW" dirty="0"/>
          </a:p>
          <a:p>
            <a:r>
              <a:rPr lang="zh-TW" altLang="en-US" dirty="0"/>
              <a:t>如果註記為</a:t>
            </a: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checked</a:t>
            </a:r>
            <a:r>
              <a:rPr lang="zh-TW" altLang="en-US" dirty="0"/>
              <a:t>屬性，代表是預設點選的選項</a:t>
            </a:r>
            <a:endParaRPr lang="en-US" altLang="zh-TW" dirty="0"/>
          </a:p>
          <a:p>
            <a:r>
              <a:rPr lang="zh-TW" altLang="en-US" dirty="0"/>
              <a:t>語法：</a:t>
            </a:r>
            <a:endParaRPr lang="en-US" altLang="zh-TW" dirty="0"/>
          </a:p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5F801-F91F-44F6-9E20-D4B06AE8B157}" type="slidenum">
              <a:rPr lang="zh-TW" altLang="en-US" smtClean="0"/>
              <a:t>28</a:t>
            </a:fld>
            <a:endParaRPr lang="zh-TW" altLang="en-US"/>
          </a:p>
        </p:txBody>
      </p:sp>
      <p:sp>
        <p:nvSpPr>
          <p:cNvPr id="9" name="文字方塊 8"/>
          <p:cNvSpPr txBox="1"/>
          <p:nvPr/>
        </p:nvSpPr>
        <p:spPr>
          <a:xfrm>
            <a:off x="1909938" y="2973988"/>
            <a:ext cx="5553308" cy="360204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algn="ctr">
              <a:defRPr sz="140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/>
            <a:r>
              <a:rPr lang="en-US" altLang="zh-TW" sz="1600" dirty="0"/>
              <a:t>&lt;input type="checkbox" name="" value=""&gt;</a:t>
            </a:r>
            <a:r>
              <a:rPr lang="zh-TW" altLang="en-US" sz="1600" dirty="0"/>
              <a:t>選項名稱</a:t>
            </a:r>
            <a:endParaRPr lang="en-US" altLang="zh-TW" sz="1600" dirty="0"/>
          </a:p>
        </p:txBody>
      </p:sp>
      <p:sp>
        <p:nvSpPr>
          <p:cNvPr id="10" name="向右箭號 9"/>
          <p:cNvSpPr/>
          <p:nvPr/>
        </p:nvSpPr>
        <p:spPr>
          <a:xfrm>
            <a:off x="8535250" y="4062906"/>
            <a:ext cx="479649" cy="5050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/>
          <p:cNvSpPr txBox="1"/>
          <p:nvPr/>
        </p:nvSpPr>
        <p:spPr>
          <a:xfrm>
            <a:off x="344272" y="3620130"/>
            <a:ext cx="7993842" cy="2168603"/>
          </a:xfrm>
          <a:prstGeom prst="rect">
            <a:avLst/>
          </a:prstGeom>
          <a:solidFill>
            <a:schemeClr val="bg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>
              <a:defRPr sz="160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altLang="zh-TW" dirty="0"/>
              <a:t>&lt;form </a:t>
            </a:r>
            <a:r>
              <a:rPr lang="en-US" altLang="zh-TW" dirty="0">
                <a:solidFill>
                  <a:srgbClr val="0000FF"/>
                </a:solidFill>
              </a:rPr>
              <a:t>action</a:t>
            </a:r>
            <a:r>
              <a:rPr lang="en-US" altLang="zh-TW" dirty="0"/>
              <a:t>=</a:t>
            </a:r>
            <a:r>
              <a:rPr lang="en-US" altLang="zh-TW" dirty="0">
                <a:solidFill>
                  <a:srgbClr val="CC6600"/>
                </a:solidFill>
              </a:rPr>
              <a:t>"/</a:t>
            </a:r>
            <a:r>
              <a:rPr lang="en-US" altLang="zh-TW" dirty="0" err="1">
                <a:solidFill>
                  <a:srgbClr val="CC6600"/>
                </a:solidFill>
              </a:rPr>
              <a:t>action_page.php</a:t>
            </a:r>
            <a:r>
              <a:rPr lang="en-US" altLang="zh-TW" dirty="0">
                <a:solidFill>
                  <a:srgbClr val="CC6600"/>
                </a:solidFill>
              </a:rPr>
              <a:t>"</a:t>
            </a:r>
            <a:r>
              <a:rPr lang="en-US" altLang="zh-TW" dirty="0"/>
              <a:t>&gt;</a:t>
            </a:r>
          </a:p>
          <a:p>
            <a:r>
              <a:rPr lang="zh-TW" altLang="en-US" dirty="0"/>
              <a:t>  </a:t>
            </a:r>
            <a:r>
              <a:rPr lang="zh-TW" altLang="en-US" dirty="0">
                <a:solidFill>
                  <a:srgbClr val="000000"/>
                </a:solidFill>
              </a:rPr>
              <a:t>請選擇飲料</a:t>
            </a:r>
            <a:r>
              <a:rPr lang="en-US" altLang="zh-TW" dirty="0">
                <a:solidFill>
                  <a:srgbClr val="000000"/>
                </a:solidFill>
              </a:rPr>
              <a:t>:</a:t>
            </a:r>
            <a:r>
              <a:rPr lang="en-US" altLang="zh-TW" dirty="0"/>
              <a:t>&lt;</a:t>
            </a:r>
            <a:r>
              <a:rPr lang="en-US" altLang="zh-TW" dirty="0" err="1"/>
              <a:t>br</a:t>
            </a:r>
            <a:r>
              <a:rPr lang="en-US" altLang="zh-TW" dirty="0"/>
              <a:t>&gt;</a:t>
            </a:r>
          </a:p>
          <a:p>
            <a:r>
              <a:rPr lang="zh-TW" altLang="en-US" dirty="0"/>
              <a:t>  </a:t>
            </a:r>
            <a:r>
              <a:rPr lang="en-US" altLang="zh-TW" dirty="0"/>
              <a:t>&lt;input </a:t>
            </a:r>
            <a:r>
              <a:rPr lang="en-US" altLang="zh-TW" dirty="0">
                <a:solidFill>
                  <a:srgbClr val="0000FF"/>
                </a:solidFill>
              </a:rPr>
              <a:t>type</a:t>
            </a:r>
            <a:r>
              <a:rPr lang="en-US" altLang="zh-TW" dirty="0"/>
              <a:t>=</a:t>
            </a:r>
            <a:r>
              <a:rPr lang="en-US" altLang="zh-TW" dirty="0">
                <a:solidFill>
                  <a:srgbClr val="CC6600"/>
                </a:solidFill>
              </a:rPr>
              <a:t>"checkbox"</a:t>
            </a:r>
            <a:r>
              <a:rPr lang="en-US" altLang="zh-TW" dirty="0"/>
              <a:t> </a:t>
            </a:r>
            <a:r>
              <a:rPr lang="en-US" altLang="zh-TW" dirty="0">
                <a:solidFill>
                  <a:srgbClr val="0000FF"/>
                </a:solidFill>
              </a:rPr>
              <a:t>name</a:t>
            </a:r>
            <a:r>
              <a:rPr lang="en-US" altLang="zh-TW" dirty="0"/>
              <a:t>=</a:t>
            </a:r>
            <a:r>
              <a:rPr lang="en-US" altLang="zh-TW" dirty="0">
                <a:solidFill>
                  <a:srgbClr val="CC6600"/>
                </a:solidFill>
              </a:rPr>
              <a:t>"drink1"</a:t>
            </a:r>
            <a:r>
              <a:rPr lang="en-US" altLang="zh-TW" dirty="0"/>
              <a:t> </a:t>
            </a:r>
            <a:r>
              <a:rPr lang="en-US" altLang="zh-TW" dirty="0">
                <a:solidFill>
                  <a:srgbClr val="0000FF"/>
                </a:solidFill>
              </a:rPr>
              <a:t>value</a:t>
            </a:r>
            <a:r>
              <a:rPr lang="en-US" altLang="zh-TW" dirty="0"/>
              <a:t>=</a:t>
            </a:r>
            <a:r>
              <a:rPr lang="en-US" altLang="zh-TW" dirty="0">
                <a:solidFill>
                  <a:srgbClr val="CC6600"/>
                </a:solidFill>
              </a:rPr>
              <a:t>"</a:t>
            </a:r>
            <a:r>
              <a:rPr lang="en-US" altLang="zh-TW" dirty="0" err="1">
                <a:solidFill>
                  <a:srgbClr val="CC6600"/>
                </a:solidFill>
              </a:rPr>
              <a:t>GreenTea</a:t>
            </a:r>
            <a:r>
              <a:rPr lang="en-US" altLang="zh-TW" dirty="0">
                <a:solidFill>
                  <a:srgbClr val="CC6600"/>
                </a:solidFill>
              </a:rPr>
              <a:t>"</a:t>
            </a:r>
            <a:r>
              <a:rPr lang="en-US" altLang="zh-TW" dirty="0"/>
              <a:t>&gt;</a:t>
            </a:r>
            <a:r>
              <a:rPr lang="zh-TW" altLang="en-US" dirty="0">
                <a:solidFill>
                  <a:srgbClr val="000000"/>
                </a:solidFill>
              </a:rPr>
              <a:t>綠茶</a:t>
            </a:r>
            <a:endParaRPr lang="en-US" altLang="zh-TW" dirty="0">
              <a:solidFill>
                <a:srgbClr val="000000"/>
              </a:solidFill>
            </a:endParaRPr>
          </a:p>
          <a:p>
            <a:r>
              <a:rPr lang="zh-TW" altLang="en-US" dirty="0"/>
              <a:t>  </a:t>
            </a:r>
            <a:r>
              <a:rPr lang="en-US" altLang="zh-TW" dirty="0"/>
              <a:t>&lt;</a:t>
            </a:r>
            <a:r>
              <a:rPr lang="en-US" altLang="zh-TW" dirty="0" err="1"/>
              <a:t>br</a:t>
            </a:r>
            <a:r>
              <a:rPr lang="en-US" altLang="zh-TW" dirty="0"/>
              <a:t>&gt;</a:t>
            </a:r>
          </a:p>
          <a:p>
            <a:r>
              <a:rPr lang="zh-TW" altLang="en-US" dirty="0"/>
              <a:t>  </a:t>
            </a:r>
            <a:r>
              <a:rPr lang="en-US" altLang="zh-TW" dirty="0"/>
              <a:t>&lt;input </a:t>
            </a:r>
            <a:r>
              <a:rPr lang="en-US" altLang="zh-TW" dirty="0">
                <a:solidFill>
                  <a:srgbClr val="0000FF"/>
                </a:solidFill>
              </a:rPr>
              <a:t>type</a:t>
            </a:r>
            <a:r>
              <a:rPr lang="en-US" altLang="zh-TW" dirty="0"/>
              <a:t>=</a:t>
            </a:r>
            <a:r>
              <a:rPr lang="en-US" altLang="zh-TW" dirty="0">
                <a:solidFill>
                  <a:srgbClr val="CC6600"/>
                </a:solidFill>
              </a:rPr>
              <a:t>"checkbox"</a:t>
            </a:r>
            <a:r>
              <a:rPr lang="en-US" altLang="zh-TW" dirty="0"/>
              <a:t> </a:t>
            </a:r>
            <a:r>
              <a:rPr lang="en-US" altLang="zh-TW" dirty="0">
                <a:solidFill>
                  <a:srgbClr val="0000FF"/>
                </a:solidFill>
              </a:rPr>
              <a:t>name</a:t>
            </a:r>
            <a:r>
              <a:rPr lang="en-US" altLang="zh-TW" dirty="0"/>
              <a:t>=</a:t>
            </a:r>
            <a:r>
              <a:rPr lang="en-US" altLang="zh-TW" dirty="0">
                <a:solidFill>
                  <a:srgbClr val="CC6600"/>
                </a:solidFill>
              </a:rPr>
              <a:t>"drink2"</a:t>
            </a:r>
            <a:r>
              <a:rPr lang="en-US" altLang="zh-TW" dirty="0"/>
              <a:t> </a:t>
            </a:r>
            <a:r>
              <a:rPr lang="en-US" altLang="zh-TW" dirty="0">
                <a:solidFill>
                  <a:srgbClr val="0000FF"/>
                </a:solidFill>
              </a:rPr>
              <a:t>value</a:t>
            </a:r>
            <a:r>
              <a:rPr lang="en-US" altLang="zh-TW" dirty="0"/>
              <a:t>=</a:t>
            </a:r>
            <a:r>
              <a:rPr lang="en-US" altLang="zh-TW" dirty="0">
                <a:solidFill>
                  <a:srgbClr val="CC6600"/>
                </a:solidFill>
              </a:rPr>
              <a:t>"</a:t>
            </a:r>
            <a:r>
              <a:rPr lang="en-US" altLang="zh-TW" dirty="0" err="1">
                <a:solidFill>
                  <a:srgbClr val="CC6600"/>
                </a:solidFill>
              </a:rPr>
              <a:t>BlackTea</a:t>
            </a:r>
            <a:r>
              <a:rPr lang="en-US" altLang="zh-TW" dirty="0">
                <a:solidFill>
                  <a:srgbClr val="CC6600"/>
                </a:solidFill>
              </a:rPr>
              <a:t>"</a:t>
            </a:r>
            <a:r>
              <a:rPr lang="en-US" altLang="zh-TW" dirty="0"/>
              <a:t> </a:t>
            </a:r>
            <a:r>
              <a:rPr lang="en-US" altLang="zh-TW" dirty="0">
                <a:solidFill>
                  <a:srgbClr val="0000FF"/>
                </a:solidFill>
              </a:rPr>
              <a:t>checked</a:t>
            </a:r>
            <a:r>
              <a:rPr lang="en-US" altLang="zh-TW" dirty="0"/>
              <a:t>&gt;</a:t>
            </a:r>
            <a:r>
              <a:rPr lang="zh-TW" altLang="en-US" dirty="0">
                <a:solidFill>
                  <a:srgbClr val="000000"/>
                </a:solidFill>
              </a:rPr>
              <a:t>紅茶</a:t>
            </a:r>
            <a:endParaRPr lang="en-US" altLang="zh-TW" dirty="0">
              <a:solidFill>
                <a:srgbClr val="000000"/>
              </a:solidFill>
            </a:endParaRPr>
          </a:p>
          <a:p>
            <a:r>
              <a:rPr lang="zh-TW" altLang="en-US" dirty="0"/>
              <a:t>  </a:t>
            </a:r>
            <a:r>
              <a:rPr lang="en-US" altLang="zh-TW" dirty="0"/>
              <a:t>&lt;</a:t>
            </a:r>
            <a:r>
              <a:rPr lang="en-US" altLang="zh-TW" dirty="0" err="1"/>
              <a:t>br</a:t>
            </a:r>
            <a:r>
              <a:rPr lang="en-US" altLang="zh-TW" dirty="0"/>
              <a:t>&gt;&lt;</a:t>
            </a:r>
            <a:r>
              <a:rPr lang="en-US" altLang="zh-TW" dirty="0" err="1"/>
              <a:t>br</a:t>
            </a:r>
            <a:r>
              <a:rPr lang="en-US" altLang="zh-TW" dirty="0"/>
              <a:t>&gt;</a:t>
            </a:r>
          </a:p>
          <a:p>
            <a:r>
              <a:rPr lang="zh-TW" altLang="en-US" dirty="0"/>
              <a:t>  </a:t>
            </a:r>
            <a:r>
              <a:rPr lang="en-US" altLang="zh-TW" dirty="0"/>
              <a:t>&lt;input </a:t>
            </a:r>
            <a:r>
              <a:rPr lang="en-US" altLang="zh-TW" dirty="0">
                <a:solidFill>
                  <a:srgbClr val="0000FF"/>
                </a:solidFill>
              </a:rPr>
              <a:t>type</a:t>
            </a:r>
            <a:r>
              <a:rPr lang="en-US" altLang="zh-TW" dirty="0"/>
              <a:t>=</a:t>
            </a:r>
            <a:r>
              <a:rPr lang="en-US" altLang="zh-TW" dirty="0">
                <a:solidFill>
                  <a:srgbClr val="CC6600"/>
                </a:solidFill>
              </a:rPr>
              <a:t>"submit"</a:t>
            </a:r>
            <a:r>
              <a:rPr lang="en-US" altLang="zh-TW" dirty="0"/>
              <a:t>&gt;</a:t>
            </a:r>
          </a:p>
          <a:p>
            <a:r>
              <a:rPr lang="en-US" altLang="zh-TW" dirty="0"/>
              <a:t>&lt;/form&gt;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2036" y="3620130"/>
            <a:ext cx="1257300" cy="139065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260231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表單</a:t>
            </a:r>
            <a:r>
              <a:rPr lang="en-US" altLang="zh-TW" dirty="0"/>
              <a:t>(Form)</a:t>
            </a:r>
            <a:r>
              <a:rPr lang="zh-TW" altLang="en-US" dirty="0"/>
              <a:t>的</a:t>
            </a:r>
            <a:r>
              <a:rPr lang="en-US" altLang="zh-TW" dirty="0"/>
              <a:t>Submit Button</a:t>
            </a:r>
            <a:br>
              <a:rPr lang="en-US" altLang="zh-TW" dirty="0"/>
            </a:br>
            <a:r>
              <a:rPr lang="en-US" altLang="zh-TW" sz="2000" dirty="0">
                <a:solidFill>
                  <a:schemeClr val="accent6">
                    <a:lumMod val="75000"/>
                  </a:schemeClr>
                </a:solidFill>
              </a:rPr>
              <a:t>type submit</a:t>
            </a:r>
            <a:endParaRPr lang="zh-TW" altLang="en-US" sz="20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Submit Button</a:t>
            </a:r>
            <a:r>
              <a:rPr lang="zh-TW" altLang="en-US" dirty="0"/>
              <a:t>是</a:t>
            </a:r>
            <a:r>
              <a:rPr lang="en-US" altLang="zh-TW" dirty="0"/>
              <a:t>HTML</a:t>
            </a:r>
            <a:r>
              <a:rPr lang="zh-TW" altLang="en-US" dirty="0"/>
              <a:t>的提交按鈕，將表單資料</a:t>
            </a:r>
            <a:r>
              <a:rPr lang="en-US" altLang="zh-TW" dirty="0"/>
              <a:t>(form data)</a:t>
            </a:r>
            <a:r>
              <a:rPr lang="zh-TW" altLang="en-US" dirty="0"/>
              <a:t>交給表單處理者</a:t>
            </a:r>
            <a:r>
              <a:rPr lang="en-US" altLang="zh-TW" dirty="0"/>
              <a:t>(form-handler)</a:t>
            </a:r>
            <a:r>
              <a:rPr lang="zh-TW" altLang="en-US" dirty="0"/>
              <a:t>處理輸入資料</a:t>
            </a:r>
            <a:endParaRPr lang="en-US" altLang="zh-TW" dirty="0"/>
          </a:p>
          <a:p>
            <a:r>
              <a:rPr lang="zh-TW" altLang="en-US" dirty="0"/>
              <a:t>表單處理者是定義在表單的</a:t>
            </a: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action</a:t>
            </a:r>
            <a:r>
              <a:rPr lang="zh-TW" altLang="en-US" dirty="0"/>
              <a:t>屬性內，通常是可以執行程式的後端網頁</a:t>
            </a:r>
            <a:endParaRPr lang="en-US" altLang="zh-TW" dirty="0"/>
          </a:p>
          <a:p>
            <a:r>
              <a:rPr lang="zh-TW" altLang="en-US" dirty="0"/>
              <a:t>語法：</a:t>
            </a:r>
            <a:endParaRPr lang="en-US" altLang="zh-TW" dirty="0"/>
          </a:p>
          <a:p>
            <a:pPr lvl="1"/>
            <a:endParaRPr lang="en-US" altLang="zh-TW" dirty="0"/>
          </a:p>
          <a:p>
            <a:pPr lvl="1"/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value</a:t>
            </a:r>
            <a:r>
              <a:rPr lang="zh-TW" altLang="en-US" dirty="0"/>
              <a:t>屬性是設定按鈕上顯示的文字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5F801-F91F-44F6-9E20-D4B06AE8B157}" type="slidenum">
              <a:rPr lang="zh-TW" altLang="en-US" smtClean="0"/>
              <a:t>29</a:t>
            </a:fld>
            <a:endParaRPr lang="zh-TW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1145115" y="3646421"/>
            <a:ext cx="3664664" cy="360204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algn="ctr">
              <a:defRPr sz="140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/>
            <a:r>
              <a:rPr lang="en-US" altLang="zh-TW" sz="1600" dirty="0"/>
              <a:t>&lt;input type="submit" value=""&gt;</a:t>
            </a:r>
          </a:p>
        </p:txBody>
      </p:sp>
      <p:sp>
        <p:nvSpPr>
          <p:cNvPr id="8" name="向右箭號 7"/>
          <p:cNvSpPr/>
          <p:nvPr/>
        </p:nvSpPr>
        <p:spPr>
          <a:xfrm>
            <a:off x="5608926" y="4768396"/>
            <a:ext cx="479649" cy="5050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/>
          <p:cNvSpPr txBox="1"/>
          <p:nvPr/>
        </p:nvSpPr>
        <p:spPr>
          <a:xfrm>
            <a:off x="1145115" y="4444683"/>
            <a:ext cx="4245490" cy="1742698"/>
          </a:xfrm>
          <a:prstGeom prst="rect">
            <a:avLst/>
          </a:prstGeom>
          <a:solidFill>
            <a:schemeClr val="bg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>
              <a:defRPr sz="160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altLang="zh-TW" dirty="0"/>
              <a:t>&lt;form </a:t>
            </a:r>
            <a:r>
              <a:rPr lang="en-US" altLang="zh-TW" dirty="0">
                <a:solidFill>
                  <a:srgbClr val="0000FF"/>
                </a:solidFill>
              </a:rPr>
              <a:t>action</a:t>
            </a:r>
            <a:r>
              <a:rPr lang="en-US" altLang="zh-TW" dirty="0"/>
              <a:t>=</a:t>
            </a:r>
            <a:r>
              <a:rPr lang="en-US" altLang="zh-TW" dirty="0">
                <a:solidFill>
                  <a:srgbClr val="CC6600"/>
                </a:solidFill>
              </a:rPr>
              <a:t>"/</a:t>
            </a:r>
            <a:r>
              <a:rPr lang="en-US" altLang="zh-TW" dirty="0" err="1">
                <a:solidFill>
                  <a:srgbClr val="CC6600"/>
                </a:solidFill>
              </a:rPr>
              <a:t>action_page.php</a:t>
            </a:r>
            <a:r>
              <a:rPr lang="en-US" altLang="zh-TW" dirty="0">
                <a:solidFill>
                  <a:srgbClr val="CC6600"/>
                </a:solidFill>
              </a:rPr>
              <a:t>"</a:t>
            </a:r>
            <a:r>
              <a:rPr lang="en-US" altLang="zh-TW" dirty="0"/>
              <a:t>&gt;</a:t>
            </a:r>
          </a:p>
          <a:p>
            <a:r>
              <a:rPr lang="zh-TW" altLang="en-US" dirty="0"/>
              <a:t>  </a:t>
            </a:r>
            <a:r>
              <a:rPr lang="zh-TW" altLang="en-US" dirty="0">
                <a:solidFill>
                  <a:srgbClr val="000000"/>
                </a:solidFill>
              </a:rPr>
              <a:t>姓名</a:t>
            </a:r>
            <a:r>
              <a:rPr lang="en-US" altLang="zh-TW" dirty="0">
                <a:solidFill>
                  <a:srgbClr val="000000"/>
                </a:solidFill>
              </a:rPr>
              <a:t>:</a:t>
            </a:r>
            <a:r>
              <a:rPr lang="en-US" altLang="zh-TW" dirty="0"/>
              <a:t>&lt;</a:t>
            </a:r>
            <a:r>
              <a:rPr lang="en-US" altLang="zh-TW" dirty="0" err="1"/>
              <a:t>br</a:t>
            </a:r>
            <a:r>
              <a:rPr lang="en-US" altLang="zh-TW" dirty="0"/>
              <a:t>&gt;</a:t>
            </a:r>
          </a:p>
          <a:p>
            <a:r>
              <a:rPr lang="zh-TW" altLang="en-US" dirty="0"/>
              <a:t>  </a:t>
            </a:r>
            <a:r>
              <a:rPr lang="en-US" altLang="zh-TW" dirty="0"/>
              <a:t>&lt;input </a:t>
            </a:r>
            <a:r>
              <a:rPr lang="en-US" altLang="zh-TW" dirty="0">
                <a:solidFill>
                  <a:srgbClr val="0000FF"/>
                </a:solidFill>
              </a:rPr>
              <a:t>type</a:t>
            </a:r>
            <a:r>
              <a:rPr lang="en-US" altLang="zh-TW" dirty="0"/>
              <a:t>=</a:t>
            </a:r>
            <a:r>
              <a:rPr lang="en-US" altLang="zh-TW" dirty="0">
                <a:solidFill>
                  <a:srgbClr val="CC6600"/>
                </a:solidFill>
              </a:rPr>
              <a:t>"text"</a:t>
            </a:r>
            <a:r>
              <a:rPr lang="en-US" altLang="zh-TW" dirty="0"/>
              <a:t> </a:t>
            </a:r>
            <a:r>
              <a:rPr lang="en-US" altLang="zh-TW" dirty="0">
                <a:solidFill>
                  <a:srgbClr val="0000FF"/>
                </a:solidFill>
              </a:rPr>
              <a:t>name</a:t>
            </a:r>
            <a:r>
              <a:rPr lang="en-US" altLang="zh-TW" dirty="0"/>
              <a:t>=</a:t>
            </a:r>
            <a:r>
              <a:rPr lang="en-US" altLang="zh-TW" dirty="0">
                <a:solidFill>
                  <a:srgbClr val="CC6600"/>
                </a:solidFill>
              </a:rPr>
              <a:t>"name"</a:t>
            </a:r>
            <a:r>
              <a:rPr lang="en-US" altLang="zh-TW" dirty="0"/>
              <a:t>&gt;</a:t>
            </a:r>
          </a:p>
          <a:p>
            <a:r>
              <a:rPr lang="zh-TW" altLang="en-US" dirty="0"/>
              <a:t>  </a:t>
            </a:r>
            <a:r>
              <a:rPr lang="en-US" altLang="zh-TW" dirty="0"/>
              <a:t>&lt;</a:t>
            </a:r>
            <a:r>
              <a:rPr lang="en-US" altLang="zh-TW" dirty="0" err="1"/>
              <a:t>br</a:t>
            </a:r>
            <a:r>
              <a:rPr lang="en-US" altLang="zh-TW" dirty="0"/>
              <a:t>&gt;&lt;</a:t>
            </a:r>
            <a:r>
              <a:rPr lang="en-US" altLang="zh-TW" dirty="0" err="1"/>
              <a:t>br</a:t>
            </a:r>
            <a:r>
              <a:rPr lang="en-US" altLang="zh-TW" dirty="0"/>
              <a:t>&gt;</a:t>
            </a:r>
          </a:p>
          <a:p>
            <a:r>
              <a:rPr lang="zh-TW" altLang="en-US" dirty="0"/>
              <a:t>  </a:t>
            </a:r>
            <a:r>
              <a:rPr lang="en-US" altLang="zh-TW" dirty="0"/>
              <a:t>&lt;input </a:t>
            </a:r>
            <a:r>
              <a:rPr lang="en-US" altLang="zh-TW" dirty="0">
                <a:solidFill>
                  <a:srgbClr val="0000FF"/>
                </a:solidFill>
              </a:rPr>
              <a:t>type</a:t>
            </a:r>
            <a:r>
              <a:rPr lang="en-US" altLang="zh-TW" dirty="0"/>
              <a:t>=</a:t>
            </a:r>
            <a:r>
              <a:rPr lang="en-US" altLang="zh-TW" dirty="0">
                <a:solidFill>
                  <a:srgbClr val="CC6600"/>
                </a:solidFill>
              </a:rPr>
              <a:t>"submit"</a:t>
            </a:r>
            <a:r>
              <a:rPr lang="en-US" altLang="zh-TW" dirty="0"/>
              <a:t> </a:t>
            </a:r>
            <a:r>
              <a:rPr lang="en-US" altLang="zh-TW" dirty="0">
                <a:solidFill>
                  <a:srgbClr val="0000FF"/>
                </a:solidFill>
              </a:rPr>
              <a:t>value</a:t>
            </a:r>
            <a:r>
              <a:rPr lang="en-US" altLang="zh-TW" dirty="0"/>
              <a:t>=</a:t>
            </a:r>
            <a:r>
              <a:rPr lang="en-US" altLang="zh-TW" dirty="0">
                <a:solidFill>
                  <a:srgbClr val="CC6600"/>
                </a:solidFill>
              </a:rPr>
              <a:t>"</a:t>
            </a:r>
            <a:r>
              <a:rPr lang="zh-TW" altLang="en-US" dirty="0">
                <a:solidFill>
                  <a:srgbClr val="CC6600"/>
                </a:solidFill>
              </a:rPr>
              <a:t>確定</a:t>
            </a:r>
            <a:r>
              <a:rPr lang="en-US" altLang="zh-TW" dirty="0">
                <a:solidFill>
                  <a:srgbClr val="CC6600"/>
                </a:solidFill>
              </a:rPr>
              <a:t>"</a:t>
            </a:r>
            <a:r>
              <a:rPr lang="en-US" altLang="zh-TW" dirty="0"/>
              <a:t>&gt;</a:t>
            </a:r>
            <a:endParaRPr lang="zh-TW" altLang="en-US" dirty="0"/>
          </a:p>
          <a:p>
            <a:r>
              <a:rPr lang="en-US" altLang="zh-TW" dirty="0"/>
              <a:t>&lt;/form&gt;</a:t>
            </a:r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6896" y="4444683"/>
            <a:ext cx="2209800" cy="115252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5482268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Responsive Web Design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TW" altLang="en-US" dirty="0"/>
              <a:t>使網頁畫面在各式裝置上可以自動排版</a:t>
            </a:r>
          </a:p>
        </p:txBody>
      </p:sp>
    </p:spTree>
    <p:extLst>
      <p:ext uri="{BB962C8B-B14F-4D97-AF65-F5344CB8AC3E}">
        <p14:creationId xmlns:p14="http://schemas.microsoft.com/office/powerpoint/2010/main" val="3042246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表單</a:t>
            </a:r>
            <a:r>
              <a:rPr lang="en-US" altLang="zh-TW" dirty="0"/>
              <a:t>(Form)</a:t>
            </a:r>
            <a:r>
              <a:rPr lang="zh-TW" altLang="en-US" dirty="0"/>
              <a:t>的</a:t>
            </a:r>
            <a:r>
              <a:rPr lang="en-US" altLang="zh-TW" dirty="0"/>
              <a:t>Input Type Email</a:t>
            </a:r>
            <a:br>
              <a:rPr lang="en-US" altLang="zh-TW" dirty="0"/>
            </a:br>
            <a:r>
              <a:rPr lang="en-US" altLang="zh-TW" sz="2000" dirty="0">
                <a:solidFill>
                  <a:schemeClr val="accent6">
                    <a:lumMod val="75000"/>
                  </a:schemeClr>
                </a:solidFill>
              </a:rPr>
              <a:t>type email</a:t>
            </a:r>
            <a:endParaRPr lang="zh-TW" altLang="en-US" sz="20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Input Type Email</a:t>
            </a:r>
            <a:r>
              <a:rPr lang="zh-TW" altLang="en-US" dirty="0"/>
              <a:t>是</a:t>
            </a:r>
            <a:r>
              <a:rPr lang="en-US" altLang="zh-TW" dirty="0"/>
              <a:t>HTML</a:t>
            </a:r>
            <a:r>
              <a:rPr lang="zh-TW" altLang="en-US" dirty="0"/>
              <a:t>的文字輸入，告訴瀏覽器這個輸入欄位，應該要是</a:t>
            </a:r>
            <a:r>
              <a:rPr lang="en-US" altLang="zh-TW" dirty="0"/>
              <a:t>Email</a:t>
            </a:r>
          </a:p>
          <a:p>
            <a:r>
              <a:rPr lang="zh-TW" altLang="en-US" dirty="0"/>
              <a:t>基於瀏覽器支援程度，可以自動驗證</a:t>
            </a:r>
            <a:r>
              <a:rPr lang="en-US" altLang="zh-TW" dirty="0"/>
              <a:t>Email</a:t>
            </a:r>
            <a:r>
              <a:rPr lang="zh-TW" altLang="en-US" dirty="0"/>
              <a:t>格式</a:t>
            </a:r>
            <a:endParaRPr lang="en-US" altLang="zh-TW" dirty="0"/>
          </a:p>
          <a:p>
            <a:r>
              <a:rPr lang="zh-TW" altLang="en-US" dirty="0"/>
              <a:t>智慧型手機的鍵盤也可以有相關按鍵</a:t>
            </a:r>
            <a:endParaRPr lang="en-US" altLang="zh-TW" dirty="0"/>
          </a:p>
          <a:p>
            <a:r>
              <a:rPr lang="zh-TW" altLang="en-US" dirty="0"/>
              <a:t>語法：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5F801-F91F-44F6-9E20-D4B06AE8B157}" type="slidenum">
              <a:rPr lang="zh-TW" altLang="en-US" smtClean="0"/>
              <a:t>30</a:t>
            </a:fld>
            <a:endParaRPr lang="zh-TW" altLang="en-US"/>
          </a:p>
        </p:txBody>
      </p:sp>
      <p:sp>
        <p:nvSpPr>
          <p:cNvPr id="9" name="文字方塊 8"/>
          <p:cNvSpPr txBox="1"/>
          <p:nvPr/>
        </p:nvSpPr>
        <p:spPr>
          <a:xfrm>
            <a:off x="1890033" y="3641907"/>
            <a:ext cx="3936002" cy="360204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algn="ctr">
              <a:defRPr sz="140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/>
            <a:r>
              <a:rPr lang="en-US" altLang="zh-TW" sz="1600" dirty="0"/>
              <a:t>&lt;input type="email" name="email"&gt;</a:t>
            </a:r>
          </a:p>
        </p:txBody>
      </p:sp>
      <p:sp>
        <p:nvSpPr>
          <p:cNvPr id="10" name="向右箭號 9"/>
          <p:cNvSpPr/>
          <p:nvPr/>
        </p:nvSpPr>
        <p:spPr>
          <a:xfrm>
            <a:off x="5137938" y="4667856"/>
            <a:ext cx="479649" cy="5050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/>
          <p:cNvSpPr txBox="1"/>
          <p:nvPr/>
        </p:nvSpPr>
        <p:spPr>
          <a:xfrm>
            <a:off x="677334" y="4167976"/>
            <a:ext cx="4207549" cy="1504860"/>
          </a:xfrm>
          <a:prstGeom prst="rect">
            <a:avLst/>
          </a:prstGeom>
          <a:solidFill>
            <a:schemeClr val="bg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>
              <a:defRPr sz="160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altLang="zh-TW" dirty="0"/>
              <a:t>&lt;form </a:t>
            </a:r>
            <a:r>
              <a:rPr lang="en-US" altLang="zh-TW" dirty="0">
                <a:solidFill>
                  <a:srgbClr val="0000FF"/>
                </a:solidFill>
              </a:rPr>
              <a:t>action</a:t>
            </a:r>
            <a:r>
              <a:rPr lang="en-US" altLang="zh-TW" dirty="0"/>
              <a:t>=</a:t>
            </a:r>
            <a:r>
              <a:rPr lang="en-US" altLang="zh-TW" dirty="0">
                <a:solidFill>
                  <a:srgbClr val="CC6600"/>
                </a:solidFill>
              </a:rPr>
              <a:t>"/</a:t>
            </a:r>
            <a:r>
              <a:rPr lang="en-US" altLang="zh-TW" dirty="0" err="1">
                <a:solidFill>
                  <a:srgbClr val="CC6600"/>
                </a:solidFill>
              </a:rPr>
              <a:t>action_page.php</a:t>
            </a:r>
            <a:r>
              <a:rPr lang="en-US" altLang="zh-TW" dirty="0">
                <a:solidFill>
                  <a:srgbClr val="CC6600"/>
                </a:solidFill>
              </a:rPr>
              <a:t>"</a:t>
            </a:r>
            <a:r>
              <a:rPr lang="en-US" altLang="zh-TW" dirty="0"/>
              <a:t>&gt;</a:t>
            </a:r>
          </a:p>
          <a:p>
            <a:r>
              <a:rPr lang="zh-TW" altLang="en-US" dirty="0"/>
              <a:t>  </a:t>
            </a:r>
            <a:r>
              <a:rPr lang="en-US" altLang="zh-TW" dirty="0">
                <a:solidFill>
                  <a:srgbClr val="000000"/>
                </a:solidFill>
              </a:rPr>
              <a:t>Email:</a:t>
            </a:r>
          </a:p>
          <a:p>
            <a:r>
              <a:rPr lang="zh-TW" altLang="en-US" dirty="0"/>
              <a:t>  </a:t>
            </a:r>
            <a:r>
              <a:rPr lang="en-US" altLang="zh-TW" dirty="0"/>
              <a:t>&lt;input </a:t>
            </a:r>
            <a:r>
              <a:rPr lang="en-US" altLang="zh-TW" dirty="0">
                <a:solidFill>
                  <a:srgbClr val="0000FF"/>
                </a:solidFill>
              </a:rPr>
              <a:t>type</a:t>
            </a:r>
            <a:r>
              <a:rPr lang="en-US" altLang="zh-TW" dirty="0"/>
              <a:t>=</a:t>
            </a:r>
            <a:r>
              <a:rPr lang="en-US" altLang="zh-TW" dirty="0">
                <a:solidFill>
                  <a:srgbClr val="CC6600"/>
                </a:solidFill>
              </a:rPr>
              <a:t>"email"</a:t>
            </a:r>
            <a:r>
              <a:rPr lang="en-US" altLang="zh-TW" dirty="0"/>
              <a:t> </a:t>
            </a:r>
            <a:r>
              <a:rPr lang="en-US" altLang="zh-TW" dirty="0">
                <a:solidFill>
                  <a:srgbClr val="0000FF"/>
                </a:solidFill>
              </a:rPr>
              <a:t>name</a:t>
            </a:r>
            <a:r>
              <a:rPr lang="en-US" altLang="zh-TW" dirty="0"/>
              <a:t>=</a:t>
            </a:r>
            <a:r>
              <a:rPr lang="en-US" altLang="zh-TW" dirty="0">
                <a:solidFill>
                  <a:srgbClr val="CC6600"/>
                </a:solidFill>
              </a:rPr>
              <a:t>"email"</a:t>
            </a:r>
            <a:r>
              <a:rPr lang="en-US" altLang="zh-TW" dirty="0"/>
              <a:t>&gt;</a:t>
            </a:r>
          </a:p>
          <a:p>
            <a:r>
              <a:rPr lang="zh-TW" altLang="en-US" dirty="0"/>
              <a:t>  </a:t>
            </a:r>
            <a:r>
              <a:rPr lang="en-US" altLang="zh-TW" dirty="0"/>
              <a:t>&lt;input </a:t>
            </a:r>
            <a:r>
              <a:rPr lang="en-US" altLang="zh-TW" dirty="0">
                <a:solidFill>
                  <a:srgbClr val="0000FF"/>
                </a:solidFill>
              </a:rPr>
              <a:t>type</a:t>
            </a:r>
            <a:r>
              <a:rPr lang="en-US" altLang="zh-TW" dirty="0"/>
              <a:t>=</a:t>
            </a:r>
            <a:r>
              <a:rPr lang="en-US" altLang="zh-TW" dirty="0">
                <a:solidFill>
                  <a:srgbClr val="CC6600"/>
                </a:solidFill>
              </a:rPr>
              <a:t>"submit"</a:t>
            </a:r>
            <a:r>
              <a:rPr lang="en-US" altLang="zh-TW" dirty="0"/>
              <a:t>&gt;</a:t>
            </a:r>
          </a:p>
          <a:p>
            <a:r>
              <a:rPr lang="en-US" altLang="zh-TW" dirty="0"/>
              <a:t>&lt;/form&gt;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6035" y="4715618"/>
            <a:ext cx="3200400" cy="40957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6779211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7BC2F1E-7FD5-45E1-9A00-6D1E15382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表單</a:t>
            </a:r>
            <a:r>
              <a:rPr lang="en-US" altLang="zh-TW" dirty="0"/>
              <a:t>(Form)</a:t>
            </a:r>
            <a:r>
              <a:rPr lang="zh-TW" altLang="en-US" dirty="0"/>
              <a:t>的</a:t>
            </a:r>
            <a:r>
              <a:rPr lang="en-US" altLang="zh-TW" dirty="0"/>
              <a:t>Password Input</a:t>
            </a:r>
            <a:br>
              <a:rPr lang="en-US" altLang="zh-TW" dirty="0"/>
            </a:br>
            <a:r>
              <a:rPr lang="en-US" altLang="zh-TW" sz="2000" dirty="0">
                <a:solidFill>
                  <a:schemeClr val="accent6">
                    <a:lumMod val="75000"/>
                  </a:schemeClr>
                </a:solidFill>
              </a:rPr>
              <a:t>type password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B203873-33E5-4411-8E8F-BF95EAE317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8596668" cy="1149539"/>
          </a:xfrm>
        </p:spPr>
        <p:txBody>
          <a:bodyPr/>
          <a:lstStyle/>
          <a:p>
            <a:r>
              <a:rPr lang="zh-TW" altLang="en-US" dirty="0"/>
              <a:t>輸入密碼欄位，會出現顯示遮罩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56DD564-9242-490C-A8B3-9C32905D14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5F801-F91F-44F6-9E20-D4B06AE8B157}" type="slidenum">
              <a:rPr lang="zh-TW" altLang="en-US" smtClean="0"/>
              <a:t>31</a:t>
            </a:fld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8B3DF6C-6798-46B7-B491-9D8B3E272D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2850" y="814851"/>
            <a:ext cx="3095625" cy="219075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B25287C7-6854-45B4-89DF-1217DD75685C}"/>
              </a:ext>
            </a:extLst>
          </p:cNvPr>
          <p:cNvSpPr txBox="1"/>
          <p:nvPr/>
        </p:nvSpPr>
        <p:spPr>
          <a:xfrm>
            <a:off x="838472" y="2599491"/>
            <a:ext cx="4748511" cy="360204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algn="ctr">
              <a:defRPr sz="140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/>
            <a:r>
              <a:rPr lang="en-US" altLang="zh-TW" sz="1600" dirty="0"/>
              <a:t>&lt;input type="password" name="password"&gt;</a:t>
            </a:r>
          </a:p>
        </p:txBody>
      </p:sp>
      <p:sp>
        <p:nvSpPr>
          <p:cNvPr id="7" name="標題 1">
            <a:extLst>
              <a:ext uri="{FF2B5EF4-FFF2-40B4-BE49-F238E27FC236}">
                <a16:creationId xmlns:a16="http://schemas.microsoft.com/office/drawing/2014/main" id="{539E566B-72F6-4945-91A0-38C23F8815B1}"/>
              </a:ext>
            </a:extLst>
          </p:cNvPr>
          <p:cNvSpPr txBox="1">
            <a:spLocks/>
          </p:cNvSpPr>
          <p:nvPr/>
        </p:nvSpPr>
        <p:spPr>
          <a:xfrm>
            <a:off x="677334" y="3761858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zh-TW" altLang="en-US" dirty="0"/>
              <a:t>表單</a:t>
            </a:r>
            <a:r>
              <a:rPr lang="en-US" altLang="zh-TW" dirty="0"/>
              <a:t>(Form)</a:t>
            </a:r>
            <a:r>
              <a:rPr lang="zh-TW" altLang="en-US" dirty="0"/>
              <a:t>的</a:t>
            </a:r>
            <a:r>
              <a:rPr lang="en-US" altLang="zh-TW" dirty="0"/>
              <a:t>Hidden Input</a:t>
            </a:r>
            <a:br>
              <a:rPr lang="en-US" altLang="zh-TW" dirty="0"/>
            </a:br>
            <a:r>
              <a:rPr lang="en-US" altLang="zh-TW" sz="2000" dirty="0">
                <a:solidFill>
                  <a:schemeClr val="accent6">
                    <a:lumMod val="75000"/>
                  </a:schemeClr>
                </a:solidFill>
              </a:rPr>
              <a:t>type hidden</a:t>
            </a:r>
            <a:endParaRPr lang="zh-TW" altLang="en-US" dirty="0"/>
          </a:p>
        </p:txBody>
      </p:sp>
      <p:sp>
        <p:nvSpPr>
          <p:cNvPr id="8" name="內容版面配置區 2">
            <a:extLst>
              <a:ext uri="{FF2B5EF4-FFF2-40B4-BE49-F238E27FC236}">
                <a16:creationId xmlns:a16="http://schemas.microsoft.com/office/drawing/2014/main" id="{46745714-59E4-4A8F-A844-A451CD158DE8}"/>
              </a:ext>
            </a:extLst>
          </p:cNvPr>
          <p:cNvSpPr txBox="1">
            <a:spLocks/>
          </p:cNvSpPr>
          <p:nvPr/>
        </p:nvSpPr>
        <p:spPr>
          <a:xfrm>
            <a:off x="677334" y="5312847"/>
            <a:ext cx="8596668" cy="11495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/>
              <a:t>網頁上不顯示，但</a:t>
            </a:r>
            <a:r>
              <a:rPr lang="en-US" altLang="zh-TW" dirty="0"/>
              <a:t>input</a:t>
            </a:r>
            <a:r>
              <a:rPr lang="zh-TW" altLang="en-US" dirty="0"/>
              <a:t>仍會傳值至後台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21BF396E-9C36-49D4-8059-BD0723982646}"/>
              </a:ext>
            </a:extLst>
          </p:cNvPr>
          <p:cNvSpPr txBox="1"/>
          <p:nvPr/>
        </p:nvSpPr>
        <p:spPr>
          <a:xfrm>
            <a:off x="838472" y="5751749"/>
            <a:ext cx="6586456" cy="360204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algn="ctr">
              <a:defRPr sz="140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/>
            <a:r>
              <a:rPr lang="en-US" altLang="zh-TW" dirty="0"/>
              <a:t>&lt;input type="hidden" id="</a:t>
            </a:r>
            <a:r>
              <a:rPr lang="en-US" altLang="zh-TW" dirty="0" err="1"/>
              <a:t>custId</a:t>
            </a:r>
            <a:r>
              <a:rPr lang="en-US" altLang="zh-TW" dirty="0"/>
              <a:t>" name="</a:t>
            </a:r>
            <a:r>
              <a:rPr lang="en-US" altLang="zh-TW" dirty="0" err="1"/>
              <a:t>custId</a:t>
            </a:r>
            <a:r>
              <a:rPr lang="en-US" altLang="zh-TW" dirty="0"/>
              <a:t>" value="3487"&gt;</a:t>
            </a:r>
            <a:endParaRPr lang="en-US" altLang="zh-TW" sz="1600" dirty="0"/>
          </a:p>
        </p:txBody>
      </p: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E58CD2D7-542D-4E9D-9E38-992617A30B6F}"/>
              </a:ext>
            </a:extLst>
          </p:cNvPr>
          <p:cNvCxnSpPr>
            <a:cxnSpLocks/>
          </p:cNvCxnSpPr>
          <p:nvPr/>
        </p:nvCxnSpPr>
        <p:spPr>
          <a:xfrm>
            <a:off x="0" y="3429000"/>
            <a:ext cx="121920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96191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5EC2C78-832F-46BB-950C-47E580EE3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5F801-F91F-44F6-9E20-D4B06AE8B157}" type="slidenum">
              <a:rPr lang="zh-TW" altLang="en-US" smtClean="0"/>
              <a:t>32</a:t>
            </a:fld>
            <a:endParaRPr lang="zh-TW" altLang="en-US"/>
          </a:p>
        </p:txBody>
      </p:sp>
      <p:sp>
        <p:nvSpPr>
          <p:cNvPr id="9" name="標題 1">
            <a:extLst>
              <a:ext uri="{FF2B5EF4-FFF2-40B4-BE49-F238E27FC236}">
                <a16:creationId xmlns:a16="http://schemas.microsoft.com/office/drawing/2014/main" id="{683AF8F3-D1E6-4E0B-9D2E-617B8DECAF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zh-TW" altLang="en-US" dirty="0"/>
              <a:t>表單</a:t>
            </a:r>
            <a:r>
              <a:rPr lang="en-US" altLang="zh-TW" dirty="0"/>
              <a:t>(Form)</a:t>
            </a:r>
            <a:r>
              <a:rPr lang="zh-TW" altLang="en-US" dirty="0"/>
              <a:t>的</a:t>
            </a:r>
            <a:r>
              <a:rPr lang="en-US" altLang="zh-TW" dirty="0"/>
              <a:t>date Input</a:t>
            </a:r>
            <a:br>
              <a:rPr lang="en-US" altLang="zh-TW" dirty="0"/>
            </a:br>
            <a:r>
              <a:rPr lang="en-US" altLang="zh-TW" sz="2000" dirty="0">
                <a:solidFill>
                  <a:schemeClr val="accent6">
                    <a:lumMod val="75000"/>
                  </a:schemeClr>
                </a:solidFill>
              </a:rPr>
              <a:t>type date</a:t>
            </a:r>
            <a:r>
              <a:rPr lang="zh-TW" altLang="en-US" sz="2000" dirty="0">
                <a:solidFill>
                  <a:schemeClr val="accent6">
                    <a:lumMod val="75000"/>
                  </a:schemeClr>
                </a:solidFill>
              </a:rPr>
              <a:t>、</a:t>
            </a:r>
            <a:r>
              <a:rPr lang="en-US" altLang="zh-TW" sz="2000" dirty="0">
                <a:solidFill>
                  <a:schemeClr val="accent6">
                    <a:lumMod val="75000"/>
                  </a:schemeClr>
                </a:solidFill>
              </a:rPr>
              <a:t>type month</a:t>
            </a:r>
            <a:r>
              <a:rPr lang="zh-TW" altLang="en-US" sz="2000" dirty="0">
                <a:solidFill>
                  <a:schemeClr val="accent6">
                    <a:lumMod val="75000"/>
                  </a:schemeClr>
                </a:solidFill>
              </a:rPr>
              <a:t>、</a:t>
            </a:r>
            <a:r>
              <a:rPr lang="en-US" altLang="zh-TW" sz="2000" dirty="0">
                <a:solidFill>
                  <a:schemeClr val="accent6">
                    <a:lumMod val="75000"/>
                  </a:schemeClr>
                </a:solidFill>
              </a:rPr>
              <a:t>type year</a:t>
            </a:r>
            <a:endParaRPr lang="zh-TW" altLang="en-US" dirty="0"/>
          </a:p>
        </p:txBody>
      </p:sp>
      <p:sp>
        <p:nvSpPr>
          <p:cNvPr id="10" name="內容版面配置區 2">
            <a:extLst>
              <a:ext uri="{FF2B5EF4-FFF2-40B4-BE49-F238E27FC236}">
                <a16:creationId xmlns:a16="http://schemas.microsoft.com/office/drawing/2014/main" id="{42AFD5FB-A6D4-4392-A660-0125C927C1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8596668" cy="1149539"/>
          </a:xfrm>
        </p:spPr>
        <p:txBody>
          <a:bodyPr/>
          <a:lstStyle/>
          <a:p>
            <a:r>
              <a:rPr lang="zh-TW" altLang="en-US" dirty="0"/>
              <a:t>輸入日期欄位，會出現日曆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58DC606B-D138-4FD7-B675-C6E4BEDB9FD8}"/>
              </a:ext>
            </a:extLst>
          </p:cNvPr>
          <p:cNvSpPr txBox="1"/>
          <p:nvPr/>
        </p:nvSpPr>
        <p:spPr>
          <a:xfrm>
            <a:off x="838472" y="2599491"/>
            <a:ext cx="5909800" cy="360204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algn="ctr">
              <a:defRPr sz="140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/>
            <a:r>
              <a:rPr lang="en-US" altLang="zh-TW" sz="1600" dirty="0"/>
              <a:t>&lt;input type="date" id="birthday" name="birthday"&gt;</a:t>
            </a:r>
          </a:p>
        </p:txBody>
      </p:sp>
      <p:sp>
        <p:nvSpPr>
          <p:cNvPr id="13" name="標題 1">
            <a:extLst>
              <a:ext uri="{FF2B5EF4-FFF2-40B4-BE49-F238E27FC236}">
                <a16:creationId xmlns:a16="http://schemas.microsoft.com/office/drawing/2014/main" id="{6151C800-6CC7-4328-B218-86F3A9126997}"/>
              </a:ext>
            </a:extLst>
          </p:cNvPr>
          <p:cNvSpPr txBox="1">
            <a:spLocks/>
          </p:cNvSpPr>
          <p:nvPr/>
        </p:nvSpPr>
        <p:spPr>
          <a:xfrm>
            <a:off x="677334" y="3761858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zh-TW" altLang="en-US" dirty="0"/>
              <a:t>表單</a:t>
            </a:r>
            <a:r>
              <a:rPr lang="en-US" altLang="zh-TW" dirty="0"/>
              <a:t>(Form)</a:t>
            </a:r>
            <a:r>
              <a:rPr lang="zh-TW" altLang="en-US" dirty="0"/>
              <a:t>的</a:t>
            </a:r>
            <a:r>
              <a:rPr lang="en-US" altLang="zh-TW" dirty="0"/>
              <a:t>number Input</a:t>
            </a:r>
            <a:br>
              <a:rPr lang="en-US" altLang="zh-TW" dirty="0"/>
            </a:br>
            <a:r>
              <a:rPr lang="en-US" altLang="zh-TW" sz="2000" dirty="0">
                <a:solidFill>
                  <a:schemeClr val="accent6">
                    <a:lumMod val="75000"/>
                  </a:schemeClr>
                </a:solidFill>
              </a:rPr>
              <a:t>type number</a:t>
            </a:r>
            <a:endParaRPr lang="zh-TW" altLang="en-US" dirty="0"/>
          </a:p>
        </p:txBody>
      </p:sp>
      <p:sp>
        <p:nvSpPr>
          <p:cNvPr id="14" name="內容版面配置區 2">
            <a:extLst>
              <a:ext uri="{FF2B5EF4-FFF2-40B4-BE49-F238E27FC236}">
                <a16:creationId xmlns:a16="http://schemas.microsoft.com/office/drawing/2014/main" id="{E587AA84-B4CF-4FDB-82C5-C86BE89097D5}"/>
              </a:ext>
            </a:extLst>
          </p:cNvPr>
          <p:cNvSpPr txBox="1">
            <a:spLocks/>
          </p:cNvSpPr>
          <p:nvPr/>
        </p:nvSpPr>
        <p:spPr>
          <a:xfrm>
            <a:off x="677334" y="5312847"/>
            <a:ext cx="8596668" cy="11495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/>
              <a:t>數值欄位，僅能輸入數字</a:t>
            </a: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83F981CB-5836-4E10-AE36-E088AA67D4B4}"/>
              </a:ext>
            </a:extLst>
          </p:cNvPr>
          <p:cNvSpPr txBox="1"/>
          <p:nvPr/>
        </p:nvSpPr>
        <p:spPr>
          <a:xfrm>
            <a:off x="838471" y="5751749"/>
            <a:ext cx="8095217" cy="360204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algn="ctr">
              <a:defRPr sz="140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/>
            <a:r>
              <a:rPr lang="en-US" altLang="zh-TW" dirty="0"/>
              <a:t>&lt;input type="number" id="quantity" name="quantity" min="1" max="5" step="1" &gt;</a:t>
            </a:r>
            <a:endParaRPr lang="en-US" altLang="zh-TW" sz="1600" dirty="0"/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366BA3F8-B0FF-42A1-AB72-9F55A94405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9410" y="224028"/>
            <a:ext cx="2667000" cy="3086100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41AB6FFB-C345-4DD7-9329-CBE23907B6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5166" y="4873108"/>
            <a:ext cx="2781300" cy="419100"/>
          </a:xfrm>
          <a:prstGeom prst="rect">
            <a:avLst/>
          </a:prstGeom>
        </p:spPr>
      </p:pic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FA30259D-9F58-4E39-B378-5C91DE4DFB28}"/>
              </a:ext>
            </a:extLst>
          </p:cNvPr>
          <p:cNvCxnSpPr>
            <a:cxnSpLocks/>
          </p:cNvCxnSpPr>
          <p:nvPr/>
        </p:nvCxnSpPr>
        <p:spPr>
          <a:xfrm>
            <a:off x="0" y="3429000"/>
            <a:ext cx="12192000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98792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表單</a:t>
            </a:r>
            <a:r>
              <a:rPr lang="en-US" altLang="zh-TW" dirty="0"/>
              <a:t>(Form)</a:t>
            </a:r>
            <a:r>
              <a:rPr lang="zh-TW" altLang="en-US" dirty="0"/>
              <a:t>的</a:t>
            </a:r>
            <a:r>
              <a:rPr lang="en-US" altLang="zh-TW" dirty="0"/>
              <a:t>Text</a:t>
            </a:r>
            <a:r>
              <a:rPr lang="zh-TW" altLang="en-US" dirty="0"/>
              <a:t> </a:t>
            </a:r>
            <a:r>
              <a:rPr lang="en-US" altLang="zh-TW" dirty="0"/>
              <a:t>Area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77334" y="1301053"/>
            <a:ext cx="8596668" cy="3880773"/>
          </a:xfrm>
        </p:spPr>
        <p:txBody>
          <a:bodyPr>
            <a:normAutofit lnSpcReduction="10000"/>
          </a:bodyPr>
          <a:lstStyle/>
          <a:p>
            <a:r>
              <a:rPr lang="en-US" altLang="zh-TW" dirty="0"/>
              <a:t>HTML</a:t>
            </a:r>
            <a:r>
              <a:rPr lang="zh-TW" altLang="en-US" dirty="0"/>
              <a:t>可以建立多行的文字輸入，請使用</a:t>
            </a:r>
            <a:r>
              <a:rPr lang="en-US" altLang="zh-TW" dirty="0"/>
              <a:t>&lt;</a:t>
            </a:r>
            <a:r>
              <a:rPr lang="en-US" altLang="zh-TW" dirty="0" err="1"/>
              <a:t>textarea</a:t>
            </a:r>
            <a:r>
              <a:rPr lang="en-US" altLang="zh-TW" dirty="0"/>
              <a:t>&gt;</a:t>
            </a:r>
            <a:r>
              <a:rPr lang="zh-TW" altLang="en-US" dirty="0"/>
              <a:t>標籤</a:t>
            </a:r>
            <a:endParaRPr lang="en-US" altLang="zh-TW" dirty="0"/>
          </a:p>
          <a:p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textarea</a:t>
            </a: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zh-TW" altLang="en-US" dirty="0"/>
              <a:t>就是</a:t>
            </a:r>
            <a:r>
              <a:rPr lang="en-US" altLang="zh-TW" dirty="0"/>
              <a:t>text area</a:t>
            </a:r>
            <a:r>
              <a:rPr lang="zh-TW" altLang="en-US" dirty="0"/>
              <a:t>的概念</a:t>
            </a:r>
            <a:endParaRPr lang="en-US" altLang="zh-TW" dirty="0"/>
          </a:p>
          <a:p>
            <a:r>
              <a:rPr lang="zh-TW" altLang="en-US" dirty="0"/>
              <a:t>語法：</a:t>
            </a:r>
            <a:endParaRPr lang="en-US" altLang="zh-TW" dirty="0"/>
          </a:p>
          <a:p>
            <a:pPr lvl="1"/>
            <a:endParaRPr lang="en-US" altLang="zh-TW" dirty="0"/>
          </a:p>
          <a:p>
            <a:r>
              <a:rPr lang="zh-TW" altLang="en-US" dirty="0"/>
              <a:t>常用屬性：</a:t>
            </a: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Style </a:t>
            </a:r>
            <a:r>
              <a:rPr lang="en-US" altLang="zh-TW" dirty="0" err="1"/>
              <a:t>resize:none</a:t>
            </a:r>
            <a:r>
              <a:rPr lang="en-US" altLang="zh-TW" dirty="0"/>
              <a:t>  </a:t>
            </a:r>
            <a:r>
              <a:rPr lang="zh-TW" altLang="en-US" dirty="0"/>
              <a:t>鎖定寬高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5F801-F91F-44F6-9E20-D4B06AE8B157}" type="slidenum">
              <a:rPr lang="zh-TW" altLang="en-US" smtClean="0"/>
              <a:t>33</a:t>
            </a:fld>
            <a:endParaRPr lang="zh-TW" altLang="en-US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9707324"/>
              </p:ext>
            </p:extLst>
          </p:nvPr>
        </p:nvGraphicFramePr>
        <p:xfrm>
          <a:off x="677333" y="3096876"/>
          <a:ext cx="9102393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94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463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965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TW" altLang="en-US" dirty="0"/>
                        <a:t>屬性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說明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舉例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rows</a:t>
                      </a:r>
                      <a:endParaRPr lang="zh-TW" alt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/>
                        <a:t>列的數量</a:t>
                      </a:r>
                      <a:endParaRPr lang="zh-TW" altLang="en-US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US" altLang="zh-TW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&lt;</a:t>
                      </a:r>
                      <a:r>
                        <a:rPr lang="en-US" altLang="zh-TW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textarea</a:t>
                      </a:r>
                      <a:r>
                        <a:rPr lang="en-US" altLang="zh-TW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name="" rows="10" cols="30"&gt;&lt;/</a:t>
                      </a:r>
                      <a:r>
                        <a:rPr lang="en-US" altLang="zh-TW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textarea</a:t>
                      </a:r>
                      <a:r>
                        <a:rPr lang="en-US" altLang="zh-TW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&gt;</a:t>
                      </a:r>
                      <a:endParaRPr lang="zh-TW" alt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cols</a:t>
                      </a:r>
                      <a:endParaRPr lang="zh-TW" alt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行的文字長度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" name="文字方塊 5"/>
          <p:cNvSpPr txBox="1"/>
          <p:nvPr/>
        </p:nvSpPr>
        <p:spPr>
          <a:xfrm>
            <a:off x="1114970" y="2380896"/>
            <a:ext cx="2969350" cy="360204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algn="ctr">
              <a:defRPr sz="140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/>
            <a:r>
              <a:rPr lang="en-US" altLang="zh-TW" sz="1600" dirty="0"/>
              <a:t>&lt;</a:t>
            </a:r>
            <a:r>
              <a:rPr lang="en-US" altLang="zh-TW" sz="1600" dirty="0" err="1"/>
              <a:t>textarea</a:t>
            </a:r>
            <a:r>
              <a:rPr lang="en-US" altLang="zh-TW" sz="1600" dirty="0"/>
              <a:t>&gt;</a:t>
            </a:r>
            <a:r>
              <a:rPr lang="zh-TW" altLang="en-US" sz="1600" dirty="0"/>
              <a:t>文字</a:t>
            </a:r>
            <a:r>
              <a:rPr lang="en-US" altLang="zh-TW" sz="1600" dirty="0"/>
              <a:t>&lt;/</a:t>
            </a:r>
            <a:r>
              <a:rPr lang="en-US" altLang="zh-TW" sz="1600" dirty="0" err="1"/>
              <a:t>textarea</a:t>
            </a:r>
            <a:r>
              <a:rPr lang="en-US" altLang="zh-TW" sz="1600" dirty="0"/>
              <a:t>&gt;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3C1EB748-F726-4D00-A77D-BAE75ADB38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9568" y="4973380"/>
            <a:ext cx="6172200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673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B7B968D-9C14-4C7A-9C65-798885CB5F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語法：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A12EE0E-48E4-4CC7-9878-3E03795915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5F801-F91F-44F6-9E20-D4B06AE8B157}" type="slidenum">
              <a:rPr lang="zh-TW" altLang="en-US" smtClean="0"/>
              <a:t>34</a:t>
            </a:fld>
            <a:endParaRPr lang="zh-TW" altLang="en-US"/>
          </a:p>
        </p:txBody>
      </p:sp>
      <p:sp>
        <p:nvSpPr>
          <p:cNvPr id="5" name="標題 1">
            <a:extLst>
              <a:ext uri="{FF2B5EF4-FFF2-40B4-BE49-F238E27FC236}">
                <a16:creationId xmlns:a16="http://schemas.microsoft.com/office/drawing/2014/main" id="{60701B0D-4169-4F5D-B07C-D4DD6F9E5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863" y="609600"/>
            <a:ext cx="8596312" cy="1320800"/>
          </a:xfrm>
        </p:spPr>
        <p:txBody>
          <a:bodyPr/>
          <a:lstStyle/>
          <a:p>
            <a:r>
              <a:rPr lang="zh-TW" altLang="en-US" dirty="0"/>
              <a:t>表單</a:t>
            </a:r>
            <a:r>
              <a:rPr lang="en-US" altLang="zh-TW" dirty="0"/>
              <a:t>(Form)</a:t>
            </a:r>
            <a:r>
              <a:rPr lang="zh-TW" altLang="en-US" dirty="0"/>
              <a:t>的下拉選單</a:t>
            </a:r>
            <a:br>
              <a:rPr lang="en-US" altLang="zh-TW" dirty="0"/>
            </a:br>
            <a:r>
              <a:rPr lang="en-US" altLang="zh-TW" sz="2000" dirty="0">
                <a:solidFill>
                  <a:schemeClr val="accent6">
                    <a:lumMod val="75000"/>
                  </a:schemeClr>
                </a:solidFill>
              </a:rPr>
              <a:t>select option</a:t>
            </a:r>
            <a:endParaRPr lang="zh-TW" altLang="en-US" sz="2000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6542D8DD-3AD9-4D09-B901-E47820562F9F}"/>
              </a:ext>
            </a:extLst>
          </p:cNvPr>
          <p:cNvSpPr txBox="1"/>
          <p:nvPr/>
        </p:nvSpPr>
        <p:spPr>
          <a:xfrm>
            <a:off x="986954" y="2563775"/>
            <a:ext cx="5697310" cy="3041497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algn="ctr">
              <a:defRPr sz="140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/>
            <a:r>
              <a:rPr lang="en-US" altLang="zh-TW" sz="1600" dirty="0"/>
              <a:t>&lt;select name="</a:t>
            </a:r>
            <a:r>
              <a:rPr lang="en-US" altLang="zh-TW" sz="1600" dirty="0" err="1"/>
              <a:t>catordog</a:t>
            </a:r>
            <a:r>
              <a:rPr lang="en-US" altLang="zh-TW" sz="1600" dirty="0"/>
              <a:t>"&gt;</a:t>
            </a:r>
          </a:p>
          <a:p>
            <a:pPr algn="l"/>
            <a:r>
              <a:rPr lang="en-US" altLang="zh-TW" sz="1600" dirty="0"/>
              <a:t>  &lt;</a:t>
            </a:r>
            <a:r>
              <a:rPr lang="en-US" altLang="zh-TW" sz="1600" dirty="0" err="1"/>
              <a:t>optgroup</a:t>
            </a:r>
            <a:r>
              <a:rPr lang="en-US" altLang="zh-TW" sz="1600" dirty="0"/>
              <a:t> label="Cats"&gt;</a:t>
            </a:r>
          </a:p>
          <a:p>
            <a:pPr algn="l"/>
            <a:r>
              <a:rPr lang="en-US" altLang="zh-TW" sz="1600" dirty="0"/>
              <a:t>    &lt;option value='</a:t>
            </a:r>
            <a:r>
              <a:rPr lang="en-US" altLang="zh-TW" sz="1600" dirty="0" err="1"/>
              <a:t>Ti</a:t>
            </a:r>
            <a:r>
              <a:rPr lang="en-US" altLang="zh-TW" sz="1600" dirty="0"/>
              <a:t>'&gt;Tiger&lt;/option&gt;</a:t>
            </a:r>
          </a:p>
          <a:p>
            <a:pPr algn="l"/>
            <a:r>
              <a:rPr lang="en-US" altLang="zh-TW" sz="1600" dirty="0"/>
              <a:t>    &lt;option</a:t>
            </a:r>
            <a:r>
              <a:rPr lang="zh-TW" altLang="en-US" sz="1600" dirty="0"/>
              <a:t> </a:t>
            </a:r>
            <a:r>
              <a:rPr lang="en-US" altLang="zh-TW" sz="1600" dirty="0"/>
              <a:t>value='Le'&gt;Leopard&lt;/option&gt;</a:t>
            </a:r>
          </a:p>
          <a:p>
            <a:pPr algn="l"/>
            <a:r>
              <a:rPr lang="en-US" altLang="zh-TW" sz="1600" dirty="0"/>
              <a:t>    &lt;option</a:t>
            </a:r>
            <a:r>
              <a:rPr lang="zh-TW" altLang="en-US" sz="1600" dirty="0"/>
              <a:t> </a:t>
            </a:r>
            <a:r>
              <a:rPr lang="en-US" altLang="zh-TW" sz="1600" dirty="0"/>
              <a:t>value='Ly'&gt;Lynx&lt;/option&gt;</a:t>
            </a:r>
          </a:p>
          <a:p>
            <a:pPr algn="l"/>
            <a:r>
              <a:rPr lang="en-US" altLang="zh-TW" sz="1600" dirty="0"/>
              <a:t>  &lt;/</a:t>
            </a:r>
            <a:r>
              <a:rPr lang="en-US" altLang="zh-TW" sz="1600" dirty="0" err="1"/>
              <a:t>optgroup</a:t>
            </a:r>
            <a:r>
              <a:rPr lang="en-US" altLang="zh-TW" sz="1600" dirty="0"/>
              <a:t>&gt;</a:t>
            </a:r>
          </a:p>
          <a:p>
            <a:pPr algn="l"/>
            <a:r>
              <a:rPr lang="en-US" altLang="zh-TW" sz="1600" dirty="0"/>
              <a:t>  &lt;</a:t>
            </a:r>
            <a:r>
              <a:rPr lang="en-US" altLang="zh-TW" sz="1600" dirty="0" err="1"/>
              <a:t>optgroup</a:t>
            </a:r>
            <a:r>
              <a:rPr lang="en-US" altLang="zh-TW" sz="1600" dirty="0"/>
              <a:t> label="Dogs"&gt;</a:t>
            </a:r>
          </a:p>
          <a:p>
            <a:pPr algn="l"/>
            <a:r>
              <a:rPr lang="en-US" altLang="zh-TW" sz="1600" dirty="0"/>
              <a:t>    &lt;option</a:t>
            </a:r>
            <a:r>
              <a:rPr lang="zh-TW" altLang="en-US" sz="1600" dirty="0"/>
              <a:t> </a:t>
            </a:r>
            <a:r>
              <a:rPr lang="en-US" altLang="zh-TW" sz="1600" dirty="0"/>
              <a:t>value='</a:t>
            </a:r>
            <a:r>
              <a:rPr lang="en-US" altLang="zh-TW" sz="1600" dirty="0" err="1"/>
              <a:t>Gw</a:t>
            </a:r>
            <a:r>
              <a:rPr lang="en-US" altLang="zh-TW" sz="1600" dirty="0"/>
              <a:t>'&gt;Grey Wolf&lt;/option&gt;</a:t>
            </a:r>
          </a:p>
          <a:p>
            <a:pPr algn="l"/>
            <a:r>
              <a:rPr lang="en-US" altLang="zh-TW" sz="1600" dirty="0"/>
              <a:t>    &lt;option value='Rf'&gt;Red Fox&lt;/option&gt;</a:t>
            </a:r>
          </a:p>
          <a:p>
            <a:pPr algn="l"/>
            <a:r>
              <a:rPr lang="en-US" altLang="zh-TW" sz="1600" dirty="0"/>
              <a:t>    &lt;option value='Fe'&gt;Fennec&lt;/option&gt;</a:t>
            </a:r>
          </a:p>
          <a:p>
            <a:pPr algn="l"/>
            <a:r>
              <a:rPr lang="en-US" altLang="zh-TW" sz="1600" dirty="0"/>
              <a:t>  &lt;/</a:t>
            </a:r>
            <a:r>
              <a:rPr lang="en-US" altLang="zh-TW" sz="1600" dirty="0" err="1"/>
              <a:t>optgroup</a:t>
            </a:r>
            <a:r>
              <a:rPr lang="en-US" altLang="zh-TW" sz="1600" dirty="0"/>
              <a:t>&gt;</a:t>
            </a:r>
          </a:p>
          <a:p>
            <a:pPr algn="l"/>
            <a:r>
              <a:rPr lang="en-US" altLang="zh-TW" sz="1600" dirty="0"/>
              <a:t>&lt;/select&gt;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BD133BC9-05A0-4907-BAAA-7F71D6378B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3164" y="705851"/>
            <a:ext cx="1181100" cy="39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5540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footer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77334" y="1319341"/>
            <a:ext cx="8596668" cy="3880773"/>
          </a:xfrm>
        </p:spPr>
        <p:txBody>
          <a:bodyPr/>
          <a:lstStyle/>
          <a:p>
            <a:r>
              <a:rPr lang="en-US" altLang="zh-TW" dirty="0"/>
              <a:t>HTML</a:t>
            </a:r>
            <a:r>
              <a:rPr lang="zh-TW" altLang="en-US" dirty="0"/>
              <a:t>的</a:t>
            </a: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&lt;footer&gt;</a:t>
            </a:r>
            <a:r>
              <a:rPr lang="zh-TW" altLang="en-US" dirty="0"/>
              <a:t>標籤，定義</a:t>
            </a:r>
            <a:r>
              <a:rPr lang="en-US" altLang="zh-TW" dirty="0"/>
              <a:t>HTML</a:t>
            </a:r>
            <a:r>
              <a:rPr lang="zh-TW" altLang="en-US" dirty="0"/>
              <a:t>文件的結尾，通常放在</a:t>
            </a: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&lt;/body&gt;</a:t>
            </a:r>
            <a:r>
              <a:rPr lang="zh-TW" altLang="en-US" dirty="0"/>
              <a:t>之前</a:t>
            </a:r>
            <a:endParaRPr lang="en-US" altLang="zh-TW" dirty="0"/>
          </a:p>
          <a:p>
            <a:r>
              <a:rPr lang="zh-TW" altLang="en-US" dirty="0"/>
              <a:t>通常可以放著作權、聯絡資訊等</a:t>
            </a:r>
            <a:endParaRPr lang="en-US" altLang="zh-TW" dirty="0"/>
          </a:p>
          <a:p>
            <a:r>
              <a:rPr lang="zh-TW" altLang="en-US" dirty="0"/>
              <a:t>語法：</a:t>
            </a:r>
            <a:endParaRPr lang="en-US" altLang="zh-TW" dirty="0"/>
          </a:p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5F801-F91F-44F6-9E20-D4B06AE8B157}" type="slidenum">
              <a:rPr lang="zh-TW" altLang="en-US" smtClean="0"/>
              <a:t>35</a:t>
            </a:fld>
            <a:endParaRPr lang="zh-TW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1861700" y="2152769"/>
            <a:ext cx="2152951" cy="360204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algn="ctr">
              <a:defRPr sz="140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/>
            <a:r>
              <a:rPr lang="en-US" altLang="zh-TW" sz="1600" dirty="0"/>
              <a:t>&lt;footer&gt;&lt;/footer&gt;</a:t>
            </a:r>
          </a:p>
        </p:txBody>
      </p:sp>
      <p:sp>
        <p:nvSpPr>
          <p:cNvPr id="8" name="向下箭號 7"/>
          <p:cNvSpPr/>
          <p:nvPr/>
        </p:nvSpPr>
        <p:spPr>
          <a:xfrm>
            <a:off x="1841451" y="4055433"/>
            <a:ext cx="452846" cy="34319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/>
          <p:cNvSpPr txBox="1"/>
          <p:nvPr/>
        </p:nvSpPr>
        <p:spPr>
          <a:xfrm>
            <a:off x="391474" y="2719215"/>
            <a:ext cx="10365134" cy="1190369"/>
          </a:xfrm>
          <a:prstGeom prst="rect">
            <a:avLst/>
          </a:prstGeom>
          <a:solidFill>
            <a:schemeClr val="bg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>
              <a:defRPr sz="160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altLang="zh-TW" dirty="0"/>
              <a:t>&lt;footer&gt;</a:t>
            </a:r>
          </a:p>
          <a:p>
            <a:r>
              <a:rPr lang="zh-TW" altLang="en-US" dirty="0"/>
              <a:t>  </a:t>
            </a:r>
            <a:r>
              <a:rPr lang="en-US" altLang="zh-TW" dirty="0"/>
              <a:t>&lt;p&gt;</a:t>
            </a:r>
            <a:r>
              <a:rPr lang="zh-TW" altLang="en-US" dirty="0">
                <a:solidFill>
                  <a:srgbClr val="000000"/>
                </a:solidFill>
              </a:rPr>
              <a:t>台灣電力公司</a:t>
            </a:r>
            <a:r>
              <a:rPr lang="en-US" altLang="zh-TW" dirty="0"/>
              <a:t>&lt;/p&gt;</a:t>
            </a:r>
          </a:p>
          <a:p>
            <a:r>
              <a:rPr lang="zh-TW" altLang="en-US" dirty="0"/>
              <a:t>  </a:t>
            </a:r>
            <a:r>
              <a:rPr lang="en-US" altLang="zh-TW" dirty="0"/>
              <a:t>&lt;p&gt;</a:t>
            </a:r>
            <a:r>
              <a:rPr lang="zh-TW" altLang="en-US" dirty="0">
                <a:solidFill>
                  <a:srgbClr val="000000"/>
                </a:solidFill>
              </a:rPr>
              <a:t>官方網站</a:t>
            </a:r>
            <a:r>
              <a:rPr lang="en-US" altLang="zh-TW" dirty="0">
                <a:solidFill>
                  <a:srgbClr val="000000"/>
                </a:solidFill>
              </a:rPr>
              <a:t>:</a:t>
            </a:r>
            <a:r>
              <a:rPr lang="en-US" altLang="zh-TW" dirty="0"/>
              <a:t> &lt;a </a:t>
            </a:r>
            <a:r>
              <a:rPr lang="en-US" altLang="zh-TW" dirty="0" err="1">
                <a:solidFill>
                  <a:srgbClr val="0000FF"/>
                </a:solidFill>
              </a:rPr>
              <a:t>href</a:t>
            </a:r>
            <a:r>
              <a:rPr lang="en-US" altLang="zh-TW" dirty="0"/>
              <a:t>=</a:t>
            </a:r>
            <a:r>
              <a:rPr lang="en-US" altLang="zh-TW" dirty="0">
                <a:solidFill>
                  <a:srgbClr val="CC6600"/>
                </a:solidFill>
              </a:rPr>
              <a:t>"https://www.taipower.com.tw/"</a:t>
            </a:r>
            <a:r>
              <a:rPr lang="en-US" altLang="zh-TW" dirty="0"/>
              <a:t>&gt;</a:t>
            </a:r>
            <a:r>
              <a:rPr lang="en-US" altLang="zh-TW" dirty="0">
                <a:solidFill>
                  <a:schemeClr val="tx1"/>
                </a:solidFill>
              </a:rPr>
              <a:t>https://www.taipower.com.tw/</a:t>
            </a:r>
            <a:r>
              <a:rPr lang="en-US" altLang="zh-TW" dirty="0"/>
              <a:t>&lt;/a&gt;&lt;/p&gt;</a:t>
            </a:r>
          </a:p>
          <a:p>
            <a:r>
              <a:rPr lang="en-US" altLang="zh-TW" dirty="0"/>
              <a:t>&lt;/footer&gt;</a:t>
            </a:r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474" y="4544478"/>
            <a:ext cx="3352800" cy="88582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87401374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註解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HTML</a:t>
            </a:r>
            <a:r>
              <a:rPr lang="zh-TW" altLang="en-US" dirty="0"/>
              <a:t>文件可以寫註解，是瀏覽器不會執行的片段</a:t>
            </a:r>
            <a:endParaRPr lang="en-US" altLang="zh-TW" dirty="0"/>
          </a:p>
          <a:p>
            <a:r>
              <a:rPr lang="zh-TW" altLang="en-US" dirty="0"/>
              <a:t>有利於作筆記、網頁維護</a:t>
            </a:r>
            <a:endParaRPr lang="en-US" altLang="zh-TW" dirty="0"/>
          </a:p>
          <a:p>
            <a:r>
              <a:rPr lang="zh-TW" altLang="en-US" dirty="0"/>
              <a:t>使用 </a:t>
            </a: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&lt;!--</a:t>
            </a:r>
            <a:r>
              <a:rPr lang="en-US" altLang="zh-TW" dirty="0"/>
              <a:t> </a:t>
            </a:r>
            <a:r>
              <a:rPr lang="zh-TW" altLang="en-US" dirty="0"/>
              <a:t>和 </a:t>
            </a: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  <a:sym typeface="Wingdings" panose="05000000000000000000" pitchFamily="2" charset="2"/>
              </a:rPr>
              <a:t>--&gt;</a:t>
            </a:r>
            <a:r>
              <a:rPr lang="zh-TW" altLang="en-US" dirty="0">
                <a:sym typeface="Wingdings" panose="05000000000000000000" pitchFamily="2" charset="2"/>
              </a:rPr>
              <a:t> 將內容包起來</a:t>
            </a:r>
            <a:endParaRPr lang="en-US" altLang="zh-TW" dirty="0"/>
          </a:p>
          <a:p>
            <a:r>
              <a:rPr lang="zh-TW" altLang="en-US" dirty="0"/>
              <a:t>語法：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5F801-F91F-44F6-9E20-D4B06AE8B157}" type="slidenum">
              <a:rPr lang="zh-TW" altLang="en-US" smtClean="0"/>
              <a:t>36</a:t>
            </a:fld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1121471" y="3849953"/>
            <a:ext cx="2048449" cy="360204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algn="ctr">
              <a:defRPr sz="140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/>
            <a:r>
              <a:rPr lang="en-US" altLang="zh-TW" sz="1600" dirty="0"/>
              <a:t>&lt;!– </a:t>
            </a:r>
            <a:r>
              <a:rPr lang="zh-TW" altLang="en-US" sz="1600" dirty="0"/>
              <a:t>註解內容 </a:t>
            </a:r>
            <a:r>
              <a:rPr lang="en-US" altLang="zh-TW" sz="1600" dirty="0"/>
              <a:t>--&gt;</a:t>
            </a:r>
          </a:p>
        </p:txBody>
      </p:sp>
    </p:spTree>
    <p:extLst>
      <p:ext uri="{BB962C8B-B14F-4D97-AF65-F5344CB8AC3E}">
        <p14:creationId xmlns:p14="http://schemas.microsoft.com/office/powerpoint/2010/main" val="156445487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/>
              <a:t>響應式網頁設計實作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TW" altLang="en-US" dirty="0"/>
              <a:t>以旅遊網站為例</a:t>
            </a:r>
            <a:endParaRPr lang="en-US" altLang="zh-TW" dirty="0"/>
          </a:p>
          <a:p>
            <a:r>
              <a:rPr lang="en-US" altLang="zh-TW" dirty="0"/>
              <a:t>HTML5</a:t>
            </a:r>
            <a:endParaRPr lang="zh-TW" altLang="en-US" dirty="0"/>
          </a:p>
        </p:txBody>
      </p:sp>
      <p:sp>
        <p:nvSpPr>
          <p:cNvPr id="4" name="內容版面配置區 2">
            <a:extLst>
              <a:ext uri="{FF2B5EF4-FFF2-40B4-BE49-F238E27FC236}">
                <a16:creationId xmlns:a16="http://schemas.microsoft.com/office/drawing/2014/main" id="{BD77E4E2-62BB-47AA-81F7-596F0364B835}"/>
              </a:ext>
            </a:extLst>
          </p:cNvPr>
          <p:cNvSpPr txBox="1">
            <a:spLocks/>
          </p:cNvSpPr>
          <p:nvPr/>
        </p:nvSpPr>
        <p:spPr>
          <a:xfrm>
            <a:off x="677334" y="5697135"/>
            <a:ext cx="8596668" cy="344227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TW" altLang="en-US" dirty="0"/>
              <a:t>實作課程將教導學員，如何建立一個響應式旅遊網站</a:t>
            </a:r>
            <a:endParaRPr lang="en-US" altLang="zh-TW" dirty="0"/>
          </a:p>
          <a:p>
            <a:pPr algn="l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8311504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內容版面配置區 2"/>
          <p:cNvSpPr>
            <a:spLocks noGrp="1"/>
          </p:cNvSpPr>
          <p:nvPr>
            <p:ph idx="1"/>
          </p:nvPr>
        </p:nvSpPr>
        <p:spPr>
          <a:xfrm>
            <a:off x="677334" y="1715590"/>
            <a:ext cx="8596668" cy="920720"/>
          </a:xfrm>
        </p:spPr>
        <p:txBody>
          <a:bodyPr/>
          <a:lstStyle/>
          <a:p>
            <a:r>
              <a:rPr lang="zh-TW" altLang="en-US" dirty="0"/>
              <a:t>首先，建立一個新的</a:t>
            </a:r>
            <a:r>
              <a:rPr lang="en-US" altLang="zh-TW" dirty="0"/>
              <a:t>.html</a:t>
            </a:r>
            <a:r>
              <a:rPr lang="zh-TW" altLang="en-US" dirty="0"/>
              <a:t>檔案，並輸入</a:t>
            </a:r>
            <a:r>
              <a:rPr lang="en-US" altLang="zh-TW" dirty="0"/>
              <a:t>HTML</a:t>
            </a:r>
            <a:r>
              <a:rPr lang="zh-TW" altLang="en-US" dirty="0"/>
              <a:t>的基本網頁架構</a:t>
            </a:r>
            <a:endParaRPr lang="en-US" altLang="zh-TW" dirty="0"/>
          </a:p>
          <a:p>
            <a:r>
              <a:rPr lang="zh-TW" altLang="en-US" dirty="0"/>
              <a:t>本旅遊網站的檔案名稱為</a:t>
            </a:r>
            <a:r>
              <a:rPr lang="en-US" altLang="zh-TW" dirty="0"/>
              <a:t>iPowerTravel.html</a:t>
            </a:r>
            <a:r>
              <a:rPr lang="zh-TW" altLang="en-US" dirty="0"/>
              <a:t> </a:t>
            </a:r>
            <a:r>
              <a:rPr lang="en-US" altLang="zh-TW" dirty="0"/>
              <a:t>(</a:t>
            </a:r>
            <a:r>
              <a:rPr lang="zh-TW" altLang="en-US" dirty="0"/>
              <a:t>可自行設定</a:t>
            </a:r>
            <a:r>
              <a:rPr lang="en-US" altLang="zh-TW" dirty="0"/>
              <a:t>)</a:t>
            </a: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建立基本架構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5F801-F91F-44F6-9E20-D4B06AE8B157}" type="slidenum">
              <a:rPr lang="zh-TW" altLang="en-US" smtClean="0"/>
              <a:t>38</a:t>
            </a:fld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3335381" y="2636310"/>
            <a:ext cx="3274423" cy="58518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accent2">
                    <a:lumMod val="50000"/>
                  </a:schemeClr>
                </a:solidFill>
              </a:rPr>
              <a:t>iPowerTravel.html</a:t>
            </a:r>
            <a:endParaRPr lang="zh-TW" alt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3335382" y="3221493"/>
            <a:ext cx="3274423" cy="2780936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&lt;!DOCTYPE html&gt;</a:t>
            </a:r>
          </a:p>
          <a:p>
            <a:r>
              <a:rPr lang="en-US" altLang="zh-TW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&lt;html&gt;</a:t>
            </a:r>
          </a:p>
          <a:p>
            <a:r>
              <a:rPr lang="en-US" altLang="zh-TW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&lt;head&gt;</a:t>
            </a:r>
          </a:p>
          <a:p>
            <a:endParaRPr lang="en-US" altLang="zh-TW" dirty="0">
              <a:solidFill>
                <a:schemeClr val="accent2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zh-TW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&lt;/head&gt;</a:t>
            </a:r>
          </a:p>
          <a:p>
            <a:r>
              <a:rPr lang="en-US" altLang="zh-TW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&lt;body&gt;</a:t>
            </a:r>
          </a:p>
          <a:p>
            <a:endParaRPr lang="en-US" altLang="zh-TW" dirty="0">
              <a:solidFill>
                <a:schemeClr val="accent2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zh-TW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&lt;/body&gt;</a:t>
            </a:r>
          </a:p>
          <a:p>
            <a:r>
              <a:rPr lang="en-US" altLang="zh-TW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&lt;/html&gt;</a:t>
            </a:r>
            <a:endParaRPr lang="zh-TW" altLang="en-US" dirty="0">
              <a:solidFill>
                <a:schemeClr val="accent2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952265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建立中繼資料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77334" y="1733007"/>
            <a:ext cx="8596668" cy="4308356"/>
          </a:xfrm>
        </p:spPr>
        <p:txBody>
          <a:bodyPr/>
          <a:lstStyle/>
          <a:p>
            <a:r>
              <a:rPr lang="zh-TW" altLang="en-US" dirty="0"/>
              <a:t>設定網頁語言為繁體中文</a:t>
            </a:r>
            <a:endParaRPr lang="en-US" altLang="zh-TW" dirty="0"/>
          </a:p>
          <a:p>
            <a:pPr lvl="1"/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&lt;html </a:t>
            </a:r>
            <a:r>
              <a:rPr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lang</a:t>
            </a: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="</a:t>
            </a:r>
            <a:r>
              <a:rPr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zh-Hant</a:t>
            </a: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"&gt;</a:t>
            </a:r>
          </a:p>
          <a:p>
            <a:r>
              <a:rPr lang="zh-TW" altLang="en-US" dirty="0"/>
              <a:t>設定文件標題</a:t>
            </a:r>
            <a:r>
              <a:rPr lang="en-US" altLang="zh-TW" dirty="0"/>
              <a:t>(</a:t>
            </a:r>
            <a:r>
              <a:rPr lang="zh-TW" altLang="en-US" dirty="0"/>
              <a:t>可自行設定</a:t>
            </a:r>
            <a:r>
              <a:rPr lang="en-US" altLang="zh-TW" dirty="0"/>
              <a:t>)</a:t>
            </a:r>
          </a:p>
          <a:p>
            <a:pPr lvl="1"/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&lt;title&gt;</a:t>
            </a:r>
            <a:r>
              <a:rPr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iPower</a:t>
            </a: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Travel&lt;/title&gt;</a:t>
            </a:r>
          </a:p>
          <a:p>
            <a:r>
              <a:rPr lang="zh-TW" altLang="en-US" dirty="0"/>
              <a:t>設定中文網頁使用的字元集：</a:t>
            </a:r>
            <a:r>
              <a:rPr lang="en-US" altLang="zh-TW" dirty="0"/>
              <a:t>UTF-8</a:t>
            </a:r>
          </a:p>
          <a:p>
            <a:pPr lvl="1"/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&lt;meta charset="UTF-8"&gt;</a:t>
            </a:r>
          </a:p>
          <a:p>
            <a:pPr lvl="1"/>
            <a:endParaRPr lang="zh-TW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5F801-F91F-44F6-9E20-D4B06AE8B157}" type="slidenum">
              <a:rPr lang="zh-TW" altLang="en-US" smtClean="0"/>
              <a:t>39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4998719" y="1733007"/>
            <a:ext cx="4127864" cy="58518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accent2">
                    <a:lumMod val="50000"/>
                  </a:schemeClr>
                </a:solidFill>
              </a:rPr>
              <a:t>iPowerTravel.html</a:t>
            </a:r>
            <a:endParaRPr lang="zh-TW" alt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4998720" y="2318189"/>
            <a:ext cx="4127863" cy="3272713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&lt;!DOCTYPE html&gt;</a:t>
            </a:r>
          </a:p>
          <a:p>
            <a:r>
              <a:rPr lang="en-US" altLang="zh-TW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&lt;html </a:t>
            </a:r>
            <a:r>
              <a:rPr lang="en-US" altLang="zh-TW" dirty="0" err="1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lang</a:t>
            </a:r>
            <a:r>
              <a:rPr lang="en-US" altLang="zh-TW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="</a:t>
            </a:r>
            <a:r>
              <a:rPr lang="en-US" altLang="zh-TW" dirty="0" err="1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zh-Hant</a:t>
            </a:r>
            <a:r>
              <a:rPr lang="en-US" altLang="zh-TW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"&gt;</a:t>
            </a:r>
          </a:p>
          <a:p>
            <a:r>
              <a:rPr lang="en-US" altLang="zh-TW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&lt;head&gt;</a:t>
            </a:r>
          </a:p>
          <a:p>
            <a:r>
              <a:rPr lang="en-US" altLang="zh-TW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&lt;title&gt;</a:t>
            </a:r>
            <a:r>
              <a:rPr lang="en-US" altLang="zh-TW" dirty="0" err="1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iPower</a:t>
            </a:r>
            <a:r>
              <a:rPr lang="en-US" altLang="zh-TW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Travel&lt;/title&gt;</a:t>
            </a:r>
          </a:p>
          <a:p>
            <a:r>
              <a:rPr lang="en-US" altLang="zh-TW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&lt;meta charset="UTF-8"&gt;</a:t>
            </a:r>
          </a:p>
          <a:p>
            <a:r>
              <a:rPr lang="en-US" altLang="zh-TW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&lt;/head&gt;</a:t>
            </a:r>
          </a:p>
          <a:p>
            <a:r>
              <a:rPr lang="en-US" altLang="zh-TW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&lt;body&gt;</a:t>
            </a:r>
          </a:p>
          <a:p>
            <a:endParaRPr lang="en-US" altLang="zh-TW" dirty="0">
              <a:solidFill>
                <a:schemeClr val="accent2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zh-TW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&lt;/body&gt;</a:t>
            </a:r>
          </a:p>
          <a:p>
            <a:r>
              <a:rPr lang="en-US" altLang="zh-TW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&lt;/html&gt;</a:t>
            </a:r>
            <a:endParaRPr lang="zh-TW" altLang="en-US" dirty="0">
              <a:solidFill>
                <a:schemeClr val="accent2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02272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響應式網頁設計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77334" y="1200469"/>
            <a:ext cx="8596668" cy="3880773"/>
          </a:xfrm>
        </p:spPr>
        <p:txBody>
          <a:bodyPr/>
          <a:lstStyle/>
          <a:p>
            <a:r>
              <a:rPr lang="zh-TW" altLang="en-US" dirty="0"/>
              <a:t>第</a:t>
            </a:r>
            <a:r>
              <a:rPr lang="en-US" altLang="zh-TW" dirty="0"/>
              <a:t>1</a:t>
            </a:r>
            <a:r>
              <a:rPr lang="zh-TW" altLang="en-US" dirty="0"/>
              <a:t>代的</a:t>
            </a:r>
            <a:r>
              <a:rPr lang="en-US" altLang="zh-TW" dirty="0"/>
              <a:t>iPhone</a:t>
            </a:r>
            <a:r>
              <a:rPr lang="zh-TW" altLang="en-US" dirty="0"/>
              <a:t>於</a:t>
            </a:r>
            <a:r>
              <a:rPr lang="en-US" altLang="zh-TW" dirty="0"/>
              <a:t>2007</a:t>
            </a:r>
            <a:r>
              <a:rPr lang="zh-TW" altLang="en-US" dirty="0"/>
              <a:t>年由蘋果的</a:t>
            </a:r>
            <a:r>
              <a:rPr lang="en-US" altLang="zh-TW" dirty="0"/>
              <a:t>Steve Jobs</a:t>
            </a:r>
            <a:r>
              <a:rPr lang="zh-TW" altLang="en-US" dirty="0"/>
              <a:t>發布，之後隨著行動裝置的蓬勃發展，行動裝置易攜帶且可隨時存取的特性，逐漸改變人們的使用習慣，而人們的使用習慣會影響網頁設計的方式</a:t>
            </a:r>
            <a:endParaRPr lang="en-US" altLang="zh-TW" dirty="0"/>
          </a:p>
          <a:p>
            <a:r>
              <a:rPr lang="zh-TW" altLang="en-US" dirty="0"/>
              <a:t>響應式網頁設計</a:t>
            </a:r>
            <a:r>
              <a:rPr lang="en-US" altLang="zh-TW" dirty="0"/>
              <a:t>(Responsive Web Design, RWD)</a:t>
            </a:r>
            <a:r>
              <a:rPr lang="zh-TW" altLang="en-US" dirty="0"/>
              <a:t>是</a:t>
            </a:r>
            <a:r>
              <a:rPr lang="en-US" altLang="zh-TW" dirty="0"/>
              <a:t>Ethan </a:t>
            </a:r>
            <a:r>
              <a:rPr lang="en-US" altLang="zh-TW" dirty="0" err="1"/>
              <a:t>Marcotte</a:t>
            </a:r>
            <a:r>
              <a:rPr lang="zh-TW" altLang="en-US" dirty="0"/>
              <a:t>於</a:t>
            </a:r>
            <a:r>
              <a:rPr lang="en-US" altLang="zh-TW" dirty="0"/>
              <a:t>2011</a:t>
            </a:r>
            <a:r>
              <a:rPr lang="zh-TW" altLang="en-US" dirty="0"/>
              <a:t>年提出的概念，是網頁設計的趨勢，讓網頁可以適應各種不同的裝置，依據不同的螢幕寬度，自動改變網頁排版，提供最佳的視覺體驗</a:t>
            </a:r>
            <a:endParaRPr lang="en-US" altLang="zh-TW" dirty="0"/>
          </a:p>
          <a:p>
            <a:r>
              <a:rPr lang="zh-TW" altLang="en-US" dirty="0"/>
              <a:t>響應式網頁設計是使用</a:t>
            </a:r>
            <a:r>
              <a:rPr lang="en-US" altLang="zh-TW" dirty="0"/>
              <a:t>HTML5</a:t>
            </a:r>
            <a:r>
              <a:rPr lang="zh-TW" altLang="en-US" dirty="0"/>
              <a:t>與</a:t>
            </a:r>
            <a:r>
              <a:rPr lang="en-US" altLang="zh-TW" dirty="0"/>
              <a:t>CSS3</a:t>
            </a:r>
            <a:r>
              <a:rPr lang="zh-TW" altLang="en-US" dirty="0"/>
              <a:t>開發前端網頁，和後端無關</a:t>
            </a:r>
            <a:endParaRPr lang="en-US" altLang="zh-TW" dirty="0"/>
          </a:p>
          <a:p>
            <a:r>
              <a:rPr lang="zh-TW" altLang="en-US" dirty="0"/>
              <a:t>響應式網頁設計讓使用者不需要動手指頭縮放網頁，提升操作體驗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5F801-F91F-44F6-9E20-D4B06AE8B157}" type="slidenum">
              <a:rPr lang="zh-TW" altLang="en-US" smtClean="0"/>
              <a:t>4</a:t>
            </a:fld>
            <a:endParaRPr lang="zh-TW" altLang="en-US"/>
          </a:p>
        </p:txBody>
      </p:sp>
      <p:sp>
        <p:nvSpPr>
          <p:cNvPr id="5" name="標題 1">
            <a:extLst>
              <a:ext uri="{FF2B5EF4-FFF2-40B4-BE49-F238E27FC236}">
                <a16:creationId xmlns:a16="http://schemas.microsoft.com/office/drawing/2014/main" id="{ED75AB7E-3FEF-4E33-915A-8A413E3ED245}"/>
              </a:ext>
            </a:extLst>
          </p:cNvPr>
          <p:cNvSpPr txBox="1">
            <a:spLocks/>
          </p:cNvSpPr>
          <p:nvPr/>
        </p:nvSpPr>
        <p:spPr>
          <a:xfrm>
            <a:off x="677334" y="4038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zh-TW" altLang="en-US" dirty="0"/>
              <a:t>行動優先</a:t>
            </a:r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36C086E7-514F-4172-8919-8B4E5808CFA3}"/>
              </a:ext>
            </a:extLst>
          </p:cNvPr>
          <p:cNvSpPr txBox="1">
            <a:spLocks/>
          </p:cNvSpPr>
          <p:nvPr/>
        </p:nvSpPr>
        <p:spPr>
          <a:xfrm>
            <a:off x="677334" y="4666045"/>
            <a:ext cx="8596668" cy="18993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/>
              <a:t>行動優先</a:t>
            </a:r>
            <a:r>
              <a:rPr lang="en-US" altLang="zh-TW" dirty="0"/>
              <a:t>(Mobile First)</a:t>
            </a:r>
            <a:r>
              <a:rPr lang="zh-TW" altLang="en-US" dirty="0"/>
              <a:t>是</a:t>
            </a:r>
            <a:r>
              <a:rPr lang="en-US" altLang="zh-TW" dirty="0"/>
              <a:t>Luke </a:t>
            </a:r>
            <a:r>
              <a:rPr lang="en-US" altLang="zh-TW" dirty="0" err="1"/>
              <a:t>Wroblewski</a:t>
            </a:r>
            <a:r>
              <a:rPr lang="zh-TW" altLang="en-US" dirty="0"/>
              <a:t>於</a:t>
            </a:r>
            <a:r>
              <a:rPr lang="en-US" altLang="zh-TW" dirty="0"/>
              <a:t>2009</a:t>
            </a:r>
            <a:r>
              <a:rPr lang="zh-TW" altLang="en-US" dirty="0"/>
              <a:t>年提出的網頁設計理念，前端開發人員應該先設計在行動裝置上的操作體驗，再設計電腦的操作體驗</a:t>
            </a:r>
            <a:endParaRPr lang="en-US" altLang="zh-TW" dirty="0"/>
          </a:p>
          <a:p>
            <a:r>
              <a:rPr lang="zh-TW" altLang="en-US" dirty="0"/>
              <a:t>手機的螢幕寬度比較小，需要仔細設計如何將重要的內容，適當的擺放及佈置</a:t>
            </a:r>
            <a:endParaRPr lang="en-US" altLang="zh-TW" dirty="0"/>
          </a:p>
          <a:p>
            <a:r>
              <a:rPr lang="zh-TW" altLang="en-US" dirty="0"/>
              <a:t>手機常常是使用行動網路，需要考量如何縮小網頁的大小，以節省流量及加快網頁載入速度</a:t>
            </a:r>
          </a:p>
        </p:txBody>
      </p:sp>
    </p:spTree>
    <p:extLst>
      <p:ext uri="{BB962C8B-B14F-4D97-AF65-F5344CB8AC3E}">
        <p14:creationId xmlns:p14="http://schemas.microsoft.com/office/powerpoint/2010/main" val="235557425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建立「九大秘境」介紹 </a:t>
            </a:r>
            <a:r>
              <a:rPr lang="en-US" altLang="zh-TW" dirty="0"/>
              <a:t>#1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77334" y="1628503"/>
            <a:ext cx="8596668" cy="4412859"/>
          </a:xfrm>
        </p:spPr>
        <p:txBody>
          <a:bodyPr/>
          <a:lstStyle/>
          <a:p>
            <a:r>
              <a:rPr lang="zh-TW" altLang="en-US" dirty="0"/>
              <a:t>旅遊網站就是要介紹旅遊景點！</a:t>
            </a:r>
            <a:endParaRPr lang="en-US" altLang="zh-TW" dirty="0"/>
          </a:p>
          <a:p>
            <a:pPr lvl="1"/>
            <a:r>
              <a:rPr lang="zh-TW" altLang="en-US" dirty="0"/>
              <a:t>本範例會介紹</a:t>
            </a:r>
            <a:r>
              <a:rPr lang="en-US" altLang="zh-TW" dirty="0"/>
              <a:t>9</a:t>
            </a:r>
            <a:r>
              <a:rPr lang="zh-TW" altLang="en-US" dirty="0"/>
              <a:t>個台灣神祕美景</a:t>
            </a:r>
            <a:endParaRPr lang="en-US" altLang="zh-TW" dirty="0"/>
          </a:p>
          <a:p>
            <a:r>
              <a:rPr lang="zh-TW" altLang="en-US" dirty="0"/>
              <a:t>在</a:t>
            </a:r>
            <a:r>
              <a:rPr lang="en-US" altLang="zh-TW" sz="1600" dirty="0">
                <a:latin typeface="Consolas" panose="020B0609020204030204" pitchFamily="49" charset="0"/>
                <a:cs typeface="Consolas" panose="020B0609020204030204" pitchFamily="49" charset="0"/>
              </a:rPr>
              <a:t>&lt;body&gt;&lt;/body&gt;</a:t>
            </a:r>
            <a:r>
              <a:rPr lang="zh-TW" altLang="en-US" dirty="0"/>
              <a:t>內，建立</a:t>
            </a:r>
            <a:r>
              <a:rPr lang="en-US" altLang="zh-TW" dirty="0"/>
              <a:t>1</a:t>
            </a:r>
            <a:r>
              <a:rPr lang="zh-TW" altLang="en-US" dirty="0"/>
              <a:t>個</a:t>
            </a:r>
            <a:r>
              <a:rPr lang="en-US" altLang="zh-TW" sz="1600" dirty="0">
                <a:latin typeface="Consolas" panose="020B0609020204030204" pitchFamily="49" charset="0"/>
                <a:cs typeface="Consolas" panose="020B0609020204030204" pitchFamily="49" charset="0"/>
              </a:rPr>
              <a:t>div</a:t>
            </a:r>
            <a:r>
              <a:rPr lang="zh-TW" altLang="en-US" dirty="0"/>
              <a:t>區塊</a:t>
            </a:r>
            <a:endParaRPr lang="en-US" altLang="zh-TW" dirty="0"/>
          </a:p>
          <a:p>
            <a:pPr lvl="1"/>
            <a:r>
              <a:rPr lang="zh-TW" altLang="en-US" dirty="0"/>
              <a:t>設定</a:t>
            </a: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div</a:t>
            </a:r>
            <a:r>
              <a:rPr lang="zh-TW" altLang="en-US" dirty="0"/>
              <a:t>的</a:t>
            </a: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id</a:t>
            </a:r>
            <a:r>
              <a:rPr lang="zh-TW" altLang="en-US" dirty="0"/>
              <a:t>為</a:t>
            </a: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secret</a:t>
            </a:r>
            <a:r>
              <a:rPr lang="zh-TW" altLang="en-US" dirty="0"/>
              <a:t>，以利後續網頁設計</a:t>
            </a:r>
            <a:endParaRPr lang="en-US" altLang="zh-TW" dirty="0"/>
          </a:p>
          <a:p>
            <a:r>
              <a:rPr lang="zh-TW" altLang="en-US" dirty="0"/>
              <a:t>在</a:t>
            </a:r>
            <a:r>
              <a:rPr lang="en-US" altLang="zh-TW" sz="1600" dirty="0">
                <a:latin typeface="Consolas" panose="020B0609020204030204" pitchFamily="49" charset="0"/>
                <a:cs typeface="Consolas" panose="020B0609020204030204" pitchFamily="49" charset="0"/>
              </a:rPr>
              <a:t>&lt;div&gt;&lt;/div&gt;</a:t>
            </a:r>
            <a:r>
              <a:rPr lang="zh-TW" altLang="en-US" dirty="0"/>
              <a:t>內，加入標題「九大秘境」</a:t>
            </a:r>
            <a:endParaRPr lang="en-US" altLang="zh-TW" dirty="0"/>
          </a:p>
          <a:p>
            <a:pPr lvl="1"/>
            <a:r>
              <a:rPr lang="zh-TW" altLang="en-US" dirty="0"/>
              <a:t>使用</a:t>
            </a: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&lt;h1&gt;</a:t>
            </a:r>
            <a:r>
              <a:rPr lang="zh-TW" altLang="en-US" dirty="0"/>
              <a:t>大標題並且設定粗體</a:t>
            </a: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&lt;b&gt;</a:t>
            </a:r>
          </a:p>
          <a:p>
            <a:r>
              <a:rPr lang="zh-TW" altLang="en-US" dirty="0"/>
              <a:t>有標題之後，就可以放上圖片囉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5F801-F91F-44F6-9E20-D4B06AE8B157}" type="slidenum">
              <a:rPr lang="zh-TW" altLang="en-US" smtClean="0"/>
              <a:t>40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5442229" y="1689463"/>
            <a:ext cx="4267828" cy="58518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accent2">
                    <a:lumMod val="50000"/>
                  </a:schemeClr>
                </a:solidFill>
              </a:rPr>
              <a:t>iPowerTravel.html</a:t>
            </a:r>
            <a:endParaRPr lang="zh-TW" alt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5442230" y="2274646"/>
            <a:ext cx="4267827" cy="1888051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&lt;body&gt;</a:t>
            </a:r>
          </a:p>
          <a:p>
            <a:r>
              <a:rPr lang="en-US" altLang="zh-TW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&lt;div id="secret"&gt;</a:t>
            </a:r>
          </a:p>
          <a:p>
            <a:r>
              <a:rPr lang="en-US" altLang="zh-TW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&lt;h1&gt;&lt;b&gt;</a:t>
            </a:r>
            <a:r>
              <a:rPr lang="zh-TW" altLang="en-US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九大秘境</a:t>
            </a:r>
            <a:r>
              <a:rPr lang="en-US" altLang="zh-TW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&lt;/b&gt;&lt;/h1&gt;</a:t>
            </a:r>
          </a:p>
          <a:p>
            <a:r>
              <a:rPr lang="en-US" altLang="zh-TW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&lt;/div&gt;</a:t>
            </a:r>
          </a:p>
          <a:p>
            <a:r>
              <a:rPr lang="en-US" altLang="zh-TW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&lt;/body&gt;</a:t>
            </a:r>
          </a:p>
        </p:txBody>
      </p:sp>
    </p:spTree>
    <p:extLst>
      <p:ext uri="{BB962C8B-B14F-4D97-AF65-F5344CB8AC3E}">
        <p14:creationId xmlns:p14="http://schemas.microsoft.com/office/powerpoint/2010/main" val="347601423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建立「九大秘境」介紹 </a:t>
            </a:r>
            <a:r>
              <a:rPr lang="en-US" altLang="zh-TW" dirty="0"/>
              <a:t>#2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77334" y="1628503"/>
            <a:ext cx="8596668" cy="4412859"/>
          </a:xfrm>
        </p:spPr>
        <p:txBody>
          <a:bodyPr/>
          <a:lstStyle/>
          <a:p>
            <a:r>
              <a:rPr lang="zh-TW" altLang="en-US" dirty="0"/>
              <a:t>在「九大秘境」區塊中，放美景的照片，還有說明</a:t>
            </a:r>
            <a:endParaRPr lang="en-US" altLang="zh-TW" dirty="0"/>
          </a:p>
          <a:p>
            <a:pPr lvl="1"/>
            <a:r>
              <a:rPr lang="zh-TW" altLang="en-US" dirty="0"/>
              <a:t>講師會提供圖片，可以新建立</a:t>
            </a:r>
            <a:r>
              <a:rPr lang="en-US" altLang="zh-TW" dirty="0"/>
              <a:t>images</a:t>
            </a:r>
            <a:r>
              <a:rPr lang="zh-TW" altLang="en-US" dirty="0"/>
              <a:t>資料夾放圖片</a:t>
            </a:r>
            <a:endParaRPr lang="en-US" altLang="zh-TW" dirty="0"/>
          </a:p>
          <a:p>
            <a:r>
              <a:rPr lang="zh-TW" altLang="en-US" dirty="0"/>
              <a:t>在</a:t>
            </a: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&lt;h1&gt;</a:t>
            </a:r>
            <a:r>
              <a:rPr lang="zh-TW" altLang="en-US" dirty="0"/>
              <a:t>標題下面，使用</a:t>
            </a: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img</a:t>
            </a: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zh-TW" altLang="en-US" dirty="0"/>
              <a:t>標籤放圖片</a:t>
            </a:r>
            <a:endParaRPr lang="en-US" altLang="zh-TW" dirty="0"/>
          </a:p>
          <a:p>
            <a:pPr lvl="1"/>
            <a:r>
              <a:rPr lang="zh-TW" altLang="en-US" dirty="0"/>
              <a:t>因為每個圖片的尺寸不同，可以使用</a:t>
            </a:r>
            <a:r>
              <a:rPr lang="en-US" altLang="zh-TW" sz="1800" dirty="0">
                <a:latin typeface="Consolas" panose="020B0609020204030204" pitchFamily="49" charset="0"/>
                <a:cs typeface="Consolas" panose="020B0609020204030204" pitchFamily="49" charset="0"/>
              </a:rPr>
              <a:t>height</a:t>
            </a:r>
            <a:r>
              <a:rPr lang="zh-TW" altLang="en-US" dirty="0"/>
              <a:t>及</a:t>
            </a:r>
            <a:r>
              <a:rPr lang="en-US" altLang="zh-TW" sz="1800" dirty="0">
                <a:latin typeface="Consolas" panose="020B0609020204030204" pitchFamily="49" charset="0"/>
                <a:cs typeface="Consolas" panose="020B0609020204030204" pitchFamily="49" charset="0"/>
              </a:rPr>
              <a:t>width</a:t>
            </a:r>
            <a:r>
              <a:rPr lang="zh-TW" altLang="en-US" dirty="0"/>
              <a:t>屬性設定圖片大小</a:t>
            </a:r>
            <a:endParaRPr lang="en-US" altLang="zh-TW" dirty="0"/>
          </a:p>
          <a:p>
            <a:r>
              <a:rPr lang="zh-TW" altLang="en-US" dirty="0"/>
              <a:t>在每個圖片下方，使用</a:t>
            </a: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&lt;h6&gt;</a:t>
            </a:r>
            <a:r>
              <a:rPr lang="zh-TW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標題的</a:t>
            </a:r>
            <a:r>
              <a:rPr lang="zh-TW" altLang="en-US" dirty="0"/>
              <a:t>標籤打上景點說明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5F801-F91F-44F6-9E20-D4B06AE8B157}" type="slidenum">
              <a:rPr lang="zh-TW" altLang="en-US" smtClean="0"/>
              <a:t>41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677333" y="3682016"/>
            <a:ext cx="10286757" cy="58518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accent2">
                    <a:lumMod val="50000"/>
                  </a:schemeClr>
                </a:solidFill>
              </a:rPr>
              <a:t>iPowerTravel.html</a:t>
            </a:r>
            <a:endParaRPr lang="zh-TW" alt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677335" y="4267199"/>
            <a:ext cx="10286756" cy="1619795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&lt;div id="secret"&gt;</a:t>
            </a:r>
          </a:p>
          <a:p>
            <a:r>
              <a:rPr lang="en-US" altLang="zh-TW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&lt;h1&gt;&lt;b&gt;</a:t>
            </a:r>
            <a:r>
              <a:rPr lang="zh-TW" altLang="en-US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九大秘境</a:t>
            </a:r>
            <a:r>
              <a:rPr lang="en-US" altLang="zh-TW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&lt;/b&gt;&lt;/h1&gt;</a:t>
            </a:r>
          </a:p>
          <a:p>
            <a:r>
              <a:rPr lang="en-US" altLang="zh-TW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&lt;</a:t>
            </a:r>
            <a:r>
              <a:rPr lang="en-US" altLang="zh-TW" dirty="0" err="1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img</a:t>
            </a:r>
            <a:r>
              <a:rPr lang="en-US" altLang="zh-TW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dirty="0" err="1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src</a:t>
            </a:r>
            <a:r>
              <a:rPr lang="en-US" altLang="zh-TW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="images/ja-ming-lake.jpg" alt="</a:t>
            </a:r>
            <a:r>
              <a:rPr lang="zh-TW" altLang="en-US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嘉明湖</a:t>
            </a:r>
            <a:r>
              <a:rPr lang="en-US" altLang="zh-TW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 height="300" width="300"&gt;</a:t>
            </a:r>
          </a:p>
          <a:p>
            <a:r>
              <a:rPr lang="en-US" altLang="zh-TW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&lt;h6&gt;</a:t>
            </a:r>
            <a:r>
              <a:rPr lang="zh-TW" altLang="en-US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「天使的眼淚」嘉明湖 </a:t>
            </a:r>
            <a:r>
              <a:rPr lang="en-US" altLang="zh-TW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@ </a:t>
            </a:r>
            <a:r>
              <a:rPr lang="zh-TW" altLang="en-US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台東 海端</a:t>
            </a:r>
            <a:r>
              <a:rPr lang="en-US" altLang="zh-TW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&lt;/h6&gt;</a:t>
            </a:r>
          </a:p>
          <a:p>
            <a:r>
              <a:rPr lang="en-US" altLang="zh-TW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&lt;/div&gt;</a:t>
            </a:r>
          </a:p>
        </p:txBody>
      </p:sp>
    </p:spTree>
    <p:extLst>
      <p:ext uri="{BB962C8B-B14F-4D97-AF65-F5344CB8AC3E}">
        <p14:creationId xmlns:p14="http://schemas.microsoft.com/office/powerpoint/2010/main" val="118327475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建立「九大秘境」介紹 </a:t>
            </a:r>
            <a:r>
              <a:rPr lang="en-US" altLang="zh-TW" dirty="0"/>
              <a:t>#3</a:t>
            </a:r>
            <a:endParaRPr lang="zh-TW" altLang="en-US" dirty="0"/>
          </a:p>
        </p:txBody>
      </p:sp>
      <p:sp>
        <p:nvSpPr>
          <p:cNvPr id="6" name="矩形 5"/>
          <p:cNvSpPr/>
          <p:nvPr/>
        </p:nvSpPr>
        <p:spPr>
          <a:xfrm>
            <a:off x="677334" y="1930400"/>
            <a:ext cx="9253055" cy="4728756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&lt;div id="secret"&gt;</a:t>
            </a:r>
          </a:p>
          <a:p>
            <a:r>
              <a:rPr lang="en-US" altLang="zh-TW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&lt;h1&gt;&lt;b&gt;</a:t>
            </a:r>
            <a:r>
              <a:rPr lang="zh-TW" altLang="en-US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九大秘境</a:t>
            </a:r>
            <a:r>
              <a:rPr lang="en-US" altLang="zh-TW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&lt;/b&gt;&lt;/h1&gt;</a:t>
            </a:r>
          </a:p>
          <a:p>
            <a:r>
              <a:rPr lang="en-US" altLang="zh-TW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&lt;</a:t>
            </a:r>
            <a:r>
              <a:rPr lang="en-US" altLang="zh-TW" sz="1400" dirty="0" err="1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img</a:t>
            </a:r>
            <a:r>
              <a:rPr lang="en-US" altLang="zh-TW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sz="1400" dirty="0" err="1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src</a:t>
            </a:r>
            <a:r>
              <a:rPr lang="en-US" altLang="zh-TW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="images/ja-ming-lake.jpg" alt="</a:t>
            </a:r>
            <a:r>
              <a:rPr lang="zh-TW" altLang="en-US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嘉明湖</a:t>
            </a:r>
            <a:r>
              <a:rPr lang="en-US" altLang="zh-TW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 height="300" width="300"&gt;</a:t>
            </a:r>
          </a:p>
          <a:p>
            <a:r>
              <a:rPr lang="en-US" altLang="zh-TW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&lt;h6&gt;</a:t>
            </a:r>
            <a:r>
              <a:rPr lang="zh-TW" altLang="en-US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「天使的眼淚」嘉明湖 </a:t>
            </a:r>
            <a:r>
              <a:rPr lang="en-US" altLang="zh-TW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@ </a:t>
            </a:r>
            <a:r>
              <a:rPr lang="zh-TW" altLang="en-US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台東 海端</a:t>
            </a:r>
            <a:r>
              <a:rPr lang="en-US" altLang="zh-TW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&lt;/h6&gt;</a:t>
            </a:r>
          </a:p>
          <a:p>
            <a:r>
              <a:rPr lang="en-US" altLang="zh-TW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&lt;</a:t>
            </a:r>
            <a:r>
              <a:rPr lang="en-US" altLang="zh-TW" sz="1400" dirty="0" err="1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img</a:t>
            </a:r>
            <a:r>
              <a:rPr lang="en-US" altLang="zh-TW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sz="1400" dirty="0" err="1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src</a:t>
            </a:r>
            <a:r>
              <a:rPr lang="en-US" altLang="zh-TW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="images/lao-me.jpg" alt="</a:t>
            </a:r>
            <a:r>
              <a:rPr lang="zh-TW" altLang="en-US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老梅綠石槽</a:t>
            </a:r>
            <a:r>
              <a:rPr lang="en-US" altLang="zh-TW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 height="300" width="300"&gt;</a:t>
            </a:r>
          </a:p>
          <a:p>
            <a:r>
              <a:rPr lang="en-US" altLang="zh-TW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&lt;h6&gt;</a:t>
            </a:r>
            <a:r>
              <a:rPr lang="zh-TW" altLang="en-US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老梅綠石槽 </a:t>
            </a:r>
            <a:r>
              <a:rPr lang="en-US" altLang="zh-TW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@ </a:t>
            </a:r>
            <a:r>
              <a:rPr lang="zh-TW" altLang="en-US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新北 石門</a:t>
            </a:r>
            <a:r>
              <a:rPr lang="en-US" altLang="zh-TW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&lt;/h6&gt;</a:t>
            </a:r>
          </a:p>
          <a:p>
            <a:r>
              <a:rPr lang="en-US" altLang="zh-TW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&lt;</a:t>
            </a:r>
            <a:r>
              <a:rPr lang="en-US" altLang="zh-TW" sz="1400" dirty="0" err="1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img</a:t>
            </a:r>
            <a:r>
              <a:rPr lang="en-US" altLang="zh-TW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sz="1400" dirty="0" err="1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src</a:t>
            </a:r>
            <a:r>
              <a:rPr lang="en-US" altLang="zh-TW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="images/ali.jpg" alt="</a:t>
            </a:r>
            <a:r>
              <a:rPr lang="zh-TW" altLang="en-US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阿里山隙頂</a:t>
            </a:r>
            <a:r>
              <a:rPr lang="en-US" altLang="zh-TW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 height="300" width="300"&gt;</a:t>
            </a:r>
          </a:p>
          <a:p>
            <a:r>
              <a:rPr lang="en-US" altLang="zh-TW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&lt;h6&gt;</a:t>
            </a:r>
            <a:r>
              <a:rPr lang="zh-TW" altLang="en-US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阿里山隙頂 </a:t>
            </a:r>
            <a:r>
              <a:rPr lang="en-US" altLang="zh-TW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@ </a:t>
            </a:r>
            <a:r>
              <a:rPr lang="zh-TW" altLang="en-US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嘉義 阿里山</a:t>
            </a:r>
            <a:r>
              <a:rPr lang="en-US" altLang="zh-TW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&lt;/h6&gt;</a:t>
            </a:r>
          </a:p>
          <a:p>
            <a:r>
              <a:rPr lang="en-US" altLang="zh-TW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&lt;</a:t>
            </a:r>
            <a:r>
              <a:rPr lang="en-US" altLang="zh-TW" sz="1400" dirty="0" err="1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img</a:t>
            </a:r>
            <a:r>
              <a:rPr lang="en-US" altLang="zh-TW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sz="1400" dirty="0" err="1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src</a:t>
            </a:r>
            <a:r>
              <a:rPr lang="en-US" altLang="zh-TW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="images/jofeng.jpg" alt="</a:t>
            </a:r>
            <a:r>
              <a:rPr lang="zh-TW" altLang="en-US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「天空之城」十三層遺址</a:t>
            </a:r>
            <a:r>
              <a:rPr lang="en-US" altLang="zh-TW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 height="300" width="300"&gt;</a:t>
            </a:r>
          </a:p>
          <a:p>
            <a:r>
              <a:rPr lang="en-US" altLang="zh-TW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&lt;h6&gt;</a:t>
            </a:r>
            <a:r>
              <a:rPr lang="zh-TW" altLang="en-US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「天空之城」十三層遺址 </a:t>
            </a:r>
            <a:r>
              <a:rPr lang="en-US" altLang="zh-TW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@ </a:t>
            </a:r>
            <a:r>
              <a:rPr lang="zh-TW" altLang="en-US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新北 九份</a:t>
            </a:r>
            <a:r>
              <a:rPr lang="en-US" altLang="zh-TW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&lt;/h6&gt;</a:t>
            </a:r>
          </a:p>
          <a:p>
            <a:r>
              <a:rPr lang="en-US" altLang="zh-TW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&lt;</a:t>
            </a:r>
            <a:r>
              <a:rPr lang="en-US" altLang="zh-TW" sz="1400" dirty="0" err="1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img</a:t>
            </a:r>
            <a:r>
              <a:rPr lang="en-US" altLang="zh-TW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sz="1400" dirty="0" err="1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src</a:t>
            </a:r>
            <a:r>
              <a:rPr lang="en-US" altLang="zh-TW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="images/li-song-hotspring.jpg" alt="</a:t>
            </a:r>
            <a:r>
              <a:rPr lang="zh-TW" altLang="en-US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栗松溫泉</a:t>
            </a:r>
            <a:r>
              <a:rPr lang="en-US" altLang="zh-TW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 height="300" width="300"&gt;</a:t>
            </a:r>
          </a:p>
          <a:p>
            <a:r>
              <a:rPr lang="en-US" altLang="zh-TW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&lt;h6&gt;</a:t>
            </a:r>
            <a:r>
              <a:rPr lang="zh-TW" altLang="en-US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栗松溫泉 </a:t>
            </a:r>
            <a:r>
              <a:rPr lang="en-US" altLang="zh-TW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@ </a:t>
            </a:r>
            <a:r>
              <a:rPr lang="zh-TW" altLang="en-US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台東 海端</a:t>
            </a:r>
            <a:r>
              <a:rPr lang="en-US" altLang="zh-TW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&lt;/h6&gt;</a:t>
            </a:r>
          </a:p>
          <a:p>
            <a:r>
              <a:rPr lang="en-US" altLang="zh-TW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&lt;</a:t>
            </a:r>
            <a:r>
              <a:rPr lang="en-US" altLang="zh-TW" sz="1400" dirty="0" err="1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img</a:t>
            </a:r>
            <a:r>
              <a:rPr lang="en-US" altLang="zh-TW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sz="1400" dirty="0" err="1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src</a:t>
            </a:r>
            <a:r>
              <a:rPr lang="en-US" altLang="zh-TW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="images/eagle-stone.jpg" alt="</a:t>
            </a:r>
            <a:r>
              <a:rPr lang="zh-TW" altLang="en-US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鷹石尖</a:t>
            </a:r>
            <a:r>
              <a:rPr lang="en-US" altLang="zh-TW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 height="300" width="300"&gt;</a:t>
            </a:r>
          </a:p>
          <a:p>
            <a:r>
              <a:rPr lang="en-US" altLang="zh-TW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&lt;h6&gt;</a:t>
            </a:r>
            <a:r>
              <a:rPr lang="zh-TW" altLang="en-US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鷹石尖 </a:t>
            </a:r>
            <a:r>
              <a:rPr lang="en-US" altLang="zh-TW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@ </a:t>
            </a:r>
            <a:r>
              <a:rPr lang="zh-TW" altLang="en-US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宜蘭 頭城</a:t>
            </a:r>
            <a:r>
              <a:rPr lang="en-US" altLang="zh-TW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&lt;/h6&gt;</a:t>
            </a:r>
          </a:p>
          <a:p>
            <a:r>
              <a:rPr lang="en-US" altLang="zh-TW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&lt;</a:t>
            </a:r>
            <a:r>
              <a:rPr lang="en-US" altLang="zh-TW" sz="1400" dirty="0" err="1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img</a:t>
            </a:r>
            <a:r>
              <a:rPr lang="en-US" altLang="zh-TW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sz="1400" dirty="0" err="1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src</a:t>
            </a:r>
            <a:r>
              <a:rPr lang="en-US" altLang="zh-TW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="images/high-grassland.jpg" alt="</a:t>
            </a:r>
            <a:r>
              <a:rPr lang="zh-TW" altLang="en-US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能高安東軍</a:t>
            </a:r>
            <a:r>
              <a:rPr lang="en-US" altLang="zh-TW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 height="300" width="300"&gt;</a:t>
            </a:r>
          </a:p>
          <a:p>
            <a:r>
              <a:rPr lang="en-US" altLang="zh-TW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&lt;h6&gt;</a:t>
            </a:r>
            <a:r>
              <a:rPr lang="zh-TW" altLang="en-US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能高安東軍 </a:t>
            </a:r>
            <a:r>
              <a:rPr lang="en-US" altLang="zh-TW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@ </a:t>
            </a:r>
            <a:r>
              <a:rPr lang="zh-TW" altLang="en-US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南投 花蓮</a:t>
            </a:r>
            <a:r>
              <a:rPr lang="en-US" altLang="zh-TW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&lt;/h6&gt;</a:t>
            </a:r>
          </a:p>
          <a:p>
            <a:r>
              <a:rPr lang="en-US" altLang="zh-TW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&lt;</a:t>
            </a:r>
            <a:r>
              <a:rPr lang="en-US" altLang="zh-TW" sz="1400" dirty="0" err="1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img</a:t>
            </a:r>
            <a:r>
              <a:rPr lang="en-US" altLang="zh-TW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sz="1400" dirty="0" err="1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src</a:t>
            </a:r>
            <a:r>
              <a:rPr lang="en-US" altLang="zh-TW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="images/wonyo-forest.jpg" alt="</a:t>
            </a:r>
            <a:r>
              <a:rPr lang="zh-TW" altLang="en-US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忘憂森林</a:t>
            </a:r>
            <a:r>
              <a:rPr lang="en-US" altLang="zh-TW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 height="300" width="300"&gt;</a:t>
            </a:r>
          </a:p>
          <a:p>
            <a:r>
              <a:rPr lang="en-US" altLang="zh-TW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&lt;h6&gt;</a:t>
            </a:r>
            <a:r>
              <a:rPr lang="zh-TW" altLang="en-US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忘憂森林 </a:t>
            </a:r>
            <a:r>
              <a:rPr lang="en-US" altLang="zh-TW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@ </a:t>
            </a:r>
            <a:r>
              <a:rPr lang="zh-TW" altLang="en-US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南投 竹山</a:t>
            </a:r>
            <a:r>
              <a:rPr lang="en-US" altLang="zh-TW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&lt;/h6&gt;</a:t>
            </a:r>
          </a:p>
          <a:p>
            <a:r>
              <a:rPr lang="en-US" altLang="zh-TW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&lt;</a:t>
            </a:r>
            <a:r>
              <a:rPr lang="en-US" altLang="zh-TW" sz="1400" dirty="0" err="1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img</a:t>
            </a:r>
            <a:r>
              <a:rPr lang="en-US" altLang="zh-TW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sz="1400" dirty="0" err="1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src</a:t>
            </a:r>
            <a:r>
              <a:rPr lang="en-US" altLang="zh-TW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="images/Gaomei.jpg" alt="</a:t>
            </a:r>
            <a:r>
              <a:rPr lang="zh-TW" altLang="en-US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高美濕地</a:t>
            </a:r>
            <a:r>
              <a:rPr lang="en-US" altLang="zh-TW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 height="300" width="300"&gt;</a:t>
            </a:r>
          </a:p>
          <a:p>
            <a:r>
              <a:rPr lang="en-US" altLang="zh-TW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&lt;h6&gt;</a:t>
            </a:r>
            <a:r>
              <a:rPr lang="zh-TW" altLang="en-US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高美濕地 </a:t>
            </a:r>
            <a:r>
              <a:rPr lang="en-US" altLang="zh-TW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@ </a:t>
            </a:r>
            <a:r>
              <a:rPr lang="zh-TW" altLang="en-US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台中 清水</a:t>
            </a:r>
            <a:r>
              <a:rPr lang="en-US" altLang="zh-TW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&lt;/h6&gt;</a:t>
            </a:r>
          </a:p>
          <a:p>
            <a:r>
              <a:rPr lang="en-US" altLang="zh-TW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&lt;/div&gt;</a:t>
            </a:r>
          </a:p>
        </p:txBody>
      </p:sp>
      <p:sp>
        <p:nvSpPr>
          <p:cNvPr id="8" name="內容版面配置區 2"/>
          <p:cNvSpPr>
            <a:spLocks noGrp="1"/>
          </p:cNvSpPr>
          <p:nvPr>
            <p:ph idx="1"/>
          </p:nvPr>
        </p:nvSpPr>
        <p:spPr>
          <a:xfrm>
            <a:off x="599636" y="1481321"/>
            <a:ext cx="8596668" cy="449080"/>
          </a:xfrm>
        </p:spPr>
        <p:txBody>
          <a:bodyPr/>
          <a:lstStyle/>
          <a:p>
            <a:r>
              <a:rPr lang="zh-TW" altLang="en-US" dirty="0"/>
              <a:t>連續加入</a:t>
            </a:r>
            <a:r>
              <a:rPr lang="en-US" altLang="zh-TW" dirty="0"/>
              <a:t>9</a:t>
            </a:r>
            <a:r>
              <a:rPr lang="zh-TW" altLang="en-US" dirty="0"/>
              <a:t>個秘境圖片，以及說明，範例如下：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5F801-F91F-44F6-9E20-D4B06AE8B157}" type="slidenum">
              <a:rPr lang="zh-TW" altLang="en-US" smtClean="0"/>
              <a:t>42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906921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建立「九大秘境」介紹 </a:t>
            </a:r>
            <a:r>
              <a:rPr lang="en-US" altLang="zh-TW" dirty="0"/>
              <a:t>#4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5F801-F91F-44F6-9E20-D4B06AE8B157}" type="slidenum">
              <a:rPr lang="zh-TW" altLang="en-US" smtClean="0"/>
              <a:t>43</a:t>
            </a:fld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356642"/>
            <a:ext cx="3418645" cy="504984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20238694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加入報名表單 </a:t>
            </a:r>
            <a:r>
              <a:rPr lang="en-US" altLang="zh-TW" dirty="0"/>
              <a:t>#1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77333" y="1706881"/>
            <a:ext cx="9128517" cy="4334482"/>
          </a:xfrm>
        </p:spPr>
        <p:txBody>
          <a:bodyPr/>
          <a:lstStyle/>
          <a:p>
            <a:r>
              <a:rPr lang="zh-TW" altLang="en-US" dirty="0"/>
              <a:t>作為旅遊網站，可以讓客戶填寫資料，報名行程</a:t>
            </a:r>
            <a:endParaRPr lang="en-US" altLang="zh-TW" dirty="0"/>
          </a:p>
          <a:p>
            <a:r>
              <a:rPr lang="zh-TW" altLang="en-US" dirty="0"/>
              <a:t>再建立一個</a:t>
            </a: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&lt;div&gt;</a:t>
            </a:r>
            <a:r>
              <a:rPr lang="zh-TW" altLang="en-US" dirty="0"/>
              <a:t>區塊</a:t>
            </a:r>
            <a:endParaRPr lang="en-US" altLang="zh-TW" dirty="0"/>
          </a:p>
          <a:p>
            <a:pPr lvl="1"/>
            <a:r>
              <a:rPr lang="zh-TW" altLang="en-US" dirty="0"/>
              <a:t>設定</a:t>
            </a: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div</a:t>
            </a:r>
            <a:r>
              <a:rPr lang="zh-TW" altLang="en-US" dirty="0"/>
              <a:t>的</a:t>
            </a: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id</a:t>
            </a:r>
            <a:r>
              <a:rPr lang="zh-TW" altLang="en-US" dirty="0"/>
              <a:t>為</a:t>
            </a:r>
            <a:r>
              <a:rPr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reg</a:t>
            </a:r>
            <a:r>
              <a:rPr lang="zh-TW" altLang="en-US" dirty="0"/>
              <a:t>，也就是</a:t>
            </a:r>
            <a:r>
              <a:rPr lang="en-US" altLang="zh-TW" dirty="0"/>
              <a:t>register</a:t>
            </a:r>
            <a:r>
              <a:rPr lang="zh-TW" altLang="en-US" dirty="0"/>
              <a:t>的意思</a:t>
            </a:r>
            <a:endParaRPr lang="en-US" altLang="zh-TW" dirty="0"/>
          </a:p>
          <a:p>
            <a:r>
              <a:rPr lang="zh-TW" altLang="en-US" dirty="0"/>
              <a:t>加入大標題「貼心服務」以及小標題「請填寫資料，我們樂意為您服務」</a:t>
            </a:r>
            <a:endParaRPr lang="en-US" altLang="zh-TW" dirty="0"/>
          </a:p>
          <a:p>
            <a:pPr lvl="1"/>
            <a:r>
              <a:rPr lang="zh-TW" altLang="en-US" dirty="0"/>
              <a:t>大標題使用</a:t>
            </a: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&lt;h1&gt;</a:t>
            </a:r>
            <a:r>
              <a:rPr lang="zh-TW" altLang="en-US" dirty="0"/>
              <a:t>並且設定粗體</a:t>
            </a:r>
            <a:endParaRPr lang="en-US" altLang="zh-TW" dirty="0"/>
          </a:p>
          <a:p>
            <a:pPr lvl="1"/>
            <a:r>
              <a:rPr lang="zh-TW" altLang="en-US" dirty="0"/>
              <a:t>小標題使用</a:t>
            </a: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&lt;h4&gt;</a:t>
            </a:r>
            <a:r>
              <a:rPr lang="zh-TW" altLang="en-US" dirty="0"/>
              <a:t>作為區塊說明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5F801-F91F-44F6-9E20-D4B06AE8B157}" type="slidenum">
              <a:rPr lang="zh-TW" altLang="en-US" smtClean="0"/>
              <a:t>44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677332" y="4047776"/>
            <a:ext cx="8674366" cy="58518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accent2">
                    <a:lumMod val="50000"/>
                  </a:schemeClr>
                </a:solidFill>
              </a:rPr>
              <a:t>iPowerTravel.html</a:t>
            </a:r>
            <a:endParaRPr lang="zh-TW" alt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677333" y="4632959"/>
            <a:ext cx="8674365" cy="1494853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&lt;div id="</a:t>
            </a:r>
            <a:r>
              <a:rPr lang="en-US" altLang="zh-TW" dirty="0" err="1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reg</a:t>
            </a:r>
            <a:r>
              <a:rPr lang="en-US" altLang="zh-TW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"&gt;</a:t>
            </a:r>
          </a:p>
          <a:p>
            <a:r>
              <a:rPr lang="en-US" altLang="zh-TW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&lt;h1&gt;&lt;b&gt;</a:t>
            </a:r>
            <a:r>
              <a:rPr lang="zh-TW" altLang="en-US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貼心服務</a:t>
            </a:r>
            <a:r>
              <a:rPr lang="en-US" altLang="zh-TW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&lt;/b&gt;&lt;/h1&gt;</a:t>
            </a:r>
          </a:p>
          <a:p>
            <a:r>
              <a:rPr lang="en-US" altLang="zh-TW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&lt;h4&gt;</a:t>
            </a:r>
            <a:r>
              <a:rPr lang="zh-TW" altLang="en-US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請填寫資料，我們樂意為您服務</a:t>
            </a:r>
            <a:r>
              <a:rPr lang="en-US" altLang="zh-TW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&lt;/h4&gt;&lt;</a:t>
            </a:r>
            <a:r>
              <a:rPr lang="en-US" altLang="zh-TW" dirty="0" err="1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br</a:t>
            </a:r>
            <a:r>
              <a:rPr lang="en-US" altLang="zh-TW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altLang="zh-TW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&lt;/div&gt;</a:t>
            </a:r>
          </a:p>
        </p:txBody>
      </p:sp>
    </p:spTree>
    <p:extLst>
      <p:ext uri="{BB962C8B-B14F-4D97-AF65-F5344CB8AC3E}">
        <p14:creationId xmlns:p14="http://schemas.microsoft.com/office/powerpoint/2010/main" val="297472238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320282" y="2908663"/>
            <a:ext cx="10469638" cy="3413760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6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&lt;div id="</a:t>
            </a:r>
            <a:r>
              <a:rPr lang="en-US" altLang="zh-TW" sz="1600" dirty="0" err="1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reg</a:t>
            </a:r>
            <a:r>
              <a:rPr lang="en-US" altLang="zh-TW" sz="16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"&gt;</a:t>
            </a:r>
          </a:p>
          <a:p>
            <a:r>
              <a:rPr lang="en-US" altLang="zh-TW" sz="16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&lt;h1&gt;&lt;b&gt;</a:t>
            </a:r>
            <a:r>
              <a:rPr lang="zh-TW" altLang="en-US" sz="16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貼心服務</a:t>
            </a:r>
            <a:r>
              <a:rPr lang="en-US" altLang="zh-TW" sz="16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&lt;/b&gt;&lt;/h1&gt;</a:t>
            </a:r>
          </a:p>
          <a:p>
            <a:r>
              <a:rPr lang="en-US" altLang="zh-TW" sz="16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&lt;h4&gt;</a:t>
            </a:r>
            <a:r>
              <a:rPr lang="zh-TW" altLang="en-US" sz="16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請填寫資料，我們樂意為您服務</a:t>
            </a:r>
            <a:r>
              <a:rPr lang="en-US" altLang="zh-TW" sz="16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&lt;/h4&gt;&lt;</a:t>
            </a:r>
            <a:r>
              <a:rPr lang="en-US" altLang="zh-TW" sz="1600" dirty="0" err="1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br</a:t>
            </a:r>
            <a:r>
              <a:rPr lang="en-US" altLang="zh-TW" sz="16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altLang="zh-TW" sz="16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&lt;form action="#" method="post"&gt;</a:t>
            </a:r>
          </a:p>
          <a:p>
            <a:r>
              <a:rPr lang="en-US" altLang="zh-TW" sz="16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&lt;input type="text" id="</a:t>
            </a:r>
            <a:r>
              <a:rPr lang="en-US" altLang="zh-TW" sz="1600" dirty="0" err="1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usr_name</a:t>
            </a:r>
            <a:r>
              <a:rPr lang="en-US" altLang="zh-TW" sz="16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 placeholder="</a:t>
            </a:r>
            <a:r>
              <a:rPr lang="zh-TW" altLang="en-US" sz="16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姓名</a:t>
            </a:r>
            <a:r>
              <a:rPr lang="en-US" altLang="zh-TW" sz="16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"&gt;</a:t>
            </a:r>
          </a:p>
          <a:p>
            <a:r>
              <a:rPr lang="en-US" altLang="zh-TW" sz="16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&lt;input type="radio" id="</a:t>
            </a:r>
            <a:r>
              <a:rPr lang="en-US" altLang="zh-TW" sz="1600" dirty="0" err="1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usr_male</a:t>
            </a:r>
            <a:r>
              <a:rPr lang="en-US" altLang="zh-TW" sz="16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 name="</a:t>
            </a:r>
            <a:r>
              <a:rPr lang="en-US" altLang="zh-TW" sz="1600" dirty="0" err="1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usr_gender</a:t>
            </a:r>
            <a:r>
              <a:rPr lang="en-US" altLang="zh-TW" sz="16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 value="male" checked&gt; </a:t>
            </a:r>
            <a:r>
              <a:rPr lang="zh-TW" altLang="en-US" sz="16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先生</a:t>
            </a:r>
          </a:p>
          <a:p>
            <a:r>
              <a:rPr lang="zh-TW" altLang="en-US" sz="16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altLang="zh-TW" sz="16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&lt;input type="radio" id="</a:t>
            </a:r>
            <a:r>
              <a:rPr lang="en-US" altLang="zh-TW" sz="1600" dirty="0" err="1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usr_female</a:t>
            </a:r>
            <a:r>
              <a:rPr lang="en-US" altLang="zh-TW" sz="16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 name="</a:t>
            </a:r>
            <a:r>
              <a:rPr lang="en-US" altLang="zh-TW" sz="1600" dirty="0" err="1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usr_gender</a:t>
            </a:r>
            <a:r>
              <a:rPr lang="en-US" altLang="zh-TW" sz="16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 value="female"&gt; </a:t>
            </a:r>
            <a:r>
              <a:rPr lang="zh-TW" altLang="en-US" sz="16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小姐</a:t>
            </a:r>
          </a:p>
          <a:p>
            <a:r>
              <a:rPr lang="zh-TW" altLang="en-US" sz="16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altLang="zh-TW" sz="16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&lt;input type="email" id="</a:t>
            </a:r>
            <a:r>
              <a:rPr lang="en-US" altLang="zh-TW" sz="1600" dirty="0" err="1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usr_email</a:t>
            </a:r>
            <a:r>
              <a:rPr lang="en-US" altLang="zh-TW" sz="16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 placeholder="</a:t>
            </a:r>
            <a:r>
              <a:rPr lang="zh-TW" altLang="en-US" sz="16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電子信箱</a:t>
            </a:r>
            <a:r>
              <a:rPr lang="en-US" altLang="zh-TW" sz="16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"&gt;</a:t>
            </a:r>
          </a:p>
          <a:p>
            <a:r>
              <a:rPr lang="en-US" altLang="zh-TW" sz="16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&lt;input type="text" id="</a:t>
            </a:r>
            <a:r>
              <a:rPr lang="en-US" altLang="zh-TW" sz="1600" dirty="0" err="1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usr_phone</a:t>
            </a:r>
            <a:r>
              <a:rPr lang="en-US" altLang="zh-TW" sz="16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 placeholder="</a:t>
            </a:r>
            <a:r>
              <a:rPr lang="zh-TW" altLang="en-US" sz="16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聯絡電話</a:t>
            </a:r>
            <a:r>
              <a:rPr lang="en-US" altLang="zh-TW" sz="16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"&gt;</a:t>
            </a:r>
          </a:p>
          <a:p>
            <a:r>
              <a:rPr lang="en-US" altLang="zh-TW" sz="16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&lt;</a:t>
            </a:r>
            <a:r>
              <a:rPr lang="en-US" altLang="zh-TW" sz="1600" dirty="0" err="1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textarea</a:t>
            </a:r>
            <a:r>
              <a:rPr lang="en-US" altLang="zh-TW" sz="16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id="</a:t>
            </a:r>
            <a:r>
              <a:rPr lang="en-US" altLang="zh-TW" sz="1600" dirty="0" err="1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usr_note</a:t>
            </a:r>
            <a:r>
              <a:rPr lang="en-US" altLang="zh-TW" sz="16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 rows="3" placeholder="</a:t>
            </a:r>
            <a:r>
              <a:rPr lang="zh-TW" altLang="en-US" sz="16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備註</a:t>
            </a:r>
            <a:r>
              <a:rPr lang="en-US" altLang="zh-TW" sz="16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"&gt;&lt;/</a:t>
            </a:r>
            <a:r>
              <a:rPr lang="en-US" altLang="zh-TW" sz="1600" dirty="0" err="1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textarea</a:t>
            </a:r>
            <a:r>
              <a:rPr lang="en-US" altLang="zh-TW" sz="16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altLang="zh-TW" sz="16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&lt;input type="submit" value="</a:t>
            </a:r>
            <a:r>
              <a:rPr lang="zh-TW" altLang="en-US" sz="16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請聯絡我</a:t>
            </a:r>
            <a:r>
              <a:rPr lang="en-US" altLang="zh-TW" sz="16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"&gt;</a:t>
            </a:r>
          </a:p>
          <a:p>
            <a:r>
              <a:rPr lang="en-US" altLang="zh-TW" sz="16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&lt;/form&gt;</a:t>
            </a:r>
          </a:p>
          <a:p>
            <a:r>
              <a:rPr lang="en-US" altLang="zh-TW" sz="16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&lt;/div&gt;</a:t>
            </a: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加入報名表單 </a:t>
            </a:r>
            <a:r>
              <a:rPr lang="en-US" altLang="zh-TW" dirty="0"/>
              <a:t>#2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77333" y="1306286"/>
            <a:ext cx="9128517" cy="4735077"/>
          </a:xfrm>
        </p:spPr>
        <p:txBody>
          <a:bodyPr/>
          <a:lstStyle/>
          <a:p>
            <a:r>
              <a:rPr lang="zh-TW" altLang="en-US" dirty="0"/>
              <a:t>使用</a:t>
            </a: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&lt;form&gt;&lt;/form&gt;</a:t>
            </a:r>
            <a:r>
              <a:rPr lang="zh-TW" altLang="en-US" dirty="0"/>
              <a:t>標籤建立表單，並在表單內建立需要的</a:t>
            </a:r>
            <a:r>
              <a:rPr lang="en-US" altLang="zh-TW" dirty="0"/>
              <a:t>HTML Input</a:t>
            </a:r>
            <a:r>
              <a:rPr lang="zh-TW" altLang="en-US" dirty="0"/>
              <a:t>元件</a:t>
            </a:r>
            <a:endParaRPr lang="en-US" altLang="zh-TW" dirty="0"/>
          </a:p>
          <a:p>
            <a:r>
              <a:rPr lang="zh-TW" altLang="en-US" dirty="0"/>
              <a:t>使用</a:t>
            </a:r>
            <a:r>
              <a:rPr lang="en-US" altLang="zh-TW" dirty="0"/>
              <a:t>Text Input</a:t>
            </a:r>
            <a:r>
              <a:rPr lang="zh-TW" altLang="en-US" dirty="0"/>
              <a:t>建立姓名及電話欄位、</a:t>
            </a:r>
            <a:r>
              <a:rPr lang="en-US" altLang="zh-TW" dirty="0"/>
              <a:t>Radio Button</a:t>
            </a:r>
            <a:r>
              <a:rPr lang="zh-TW" altLang="en-US" dirty="0"/>
              <a:t>建立性別選項、</a:t>
            </a:r>
            <a:r>
              <a:rPr lang="en-US" altLang="zh-TW" dirty="0"/>
              <a:t>Email Input</a:t>
            </a:r>
            <a:r>
              <a:rPr lang="zh-TW" altLang="en-US" dirty="0"/>
              <a:t>建立電子信箱、</a:t>
            </a:r>
            <a:r>
              <a:rPr lang="en-US" altLang="zh-TW" dirty="0" err="1"/>
              <a:t>Textarea</a:t>
            </a:r>
            <a:r>
              <a:rPr lang="zh-TW" altLang="en-US" dirty="0"/>
              <a:t>建立備註、</a:t>
            </a:r>
            <a:r>
              <a:rPr lang="en-US" altLang="zh-TW" dirty="0"/>
              <a:t>Submit</a:t>
            </a:r>
            <a:r>
              <a:rPr lang="zh-TW" altLang="en-US" dirty="0"/>
              <a:t>建立遞交表單按鈕等</a:t>
            </a:r>
            <a:endParaRPr lang="en-US" altLang="zh-TW" dirty="0"/>
          </a:p>
        </p:txBody>
      </p:sp>
      <p:sp>
        <p:nvSpPr>
          <p:cNvPr id="5" name="矩形 4"/>
          <p:cNvSpPr/>
          <p:nvPr/>
        </p:nvSpPr>
        <p:spPr>
          <a:xfrm>
            <a:off x="320282" y="2368731"/>
            <a:ext cx="10469638" cy="5399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accent2">
                    <a:lumMod val="50000"/>
                  </a:schemeClr>
                </a:solidFill>
              </a:rPr>
              <a:t>iPowerTravel.html</a:t>
            </a:r>
            <a:endParaRPr lang="zh-TW" alt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5F801-F91F-44F6-9E20-D4B06AE8B157}" type="slidenum">
              <a:rPr lang="zh-TW" altLang="en-US" smtClean="0"/>
              <a:t>45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3565897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加入報名表單 </a:t>
            </a:r>
            <a:r>
              <a:rPr lang="en-US" altLang="zh-TW" dirty="0"/>
              <a:t>#3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目前只有</a:t>
            </a:r>
            <a:r>
              <a:rPr lang="en-US" altLang="zh-TW" dirty="0"/>
              <a:t>HTML</a:t>
            </a:r>
            <a:r>
              <a:rPr lang="zh-TW" altLang="en-US" dirty="0"/>
              <a:t>，需要加入</a:t>
            </a:r>
            <a:r>
              <a:rPr lang="en-US" altLang="zh-TW" dirty="0"/>
              <a:t>CSS</a:t>
            </a:r>
            <a:r>
              <a:rPr lang="zh-TW" altLang="en-US" dirty="0"/>
              <a:t>才能有好看的網頁設計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5F801-F91F-44F6-9E20-D4B06AE8B157}" type="slidenum">
              <a:rPr lang="zh-TW" altLang="en-US" smtClean="0"/>
              <a:t>46</a:t>
            </a:fld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2635704"/>
            <a:ext cx="8610600" cy="184785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95289368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加入網頁頁尾 </a:t>
            </a:r>
            <a:r>
              <a:rPr lang="en-US" altLang="zh-TW" dirty="0"/>
              <a:t>#1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在網頁加入</a:t>
            </a:r>
            <a:r>
              <a:rPr lang="en-US" altLang="zh-TW" dirty="0"/>
              <a:t>Footer</a:t>
            </a:r>
            <a:r>
              <a:rPr lang="zh-TW" altLang="en-US" dirty="0"/>
              <a:t>，可以放著作權宣告以及聯絡資訊</a:t>
            </a:r>
            <a:endParaRPr lang="en-US" altLang="zh-TW" dirty="0"/>
          </a:p>
          <a:p>
            <a:r>
              <a:rPr lang="zh-TW" altLang="en-US" dirty="0"/>
              <a:t>在</a:t>
            </a: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&lt;/body&gt;</a:t>
            </a:r>
            <a:r>
              <a:rPr lang="zh-TW" altLang="en-US" dirty="0"/>
              <a:t>標籤之前，代表網頁主體的最後，加入</a:t>
            </a: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&lt;footer&gt;&lt;/footer&gt;</a:t>
            </a:r>
            <a:r>
              <a:rPr lang="zh-TW" altLang="en-US" dirty="0"/>
              <a:t>標籤</a:t>
            </a:r>
            <a:endParaRPr lang="en-US" altLang="zh-TW" dirty="0"/>
          </a:p>
          <a:p>
            <a:r>
              <a:rPr lang="zh-TW" altLang="en-US" dirty="0"/>
              <a:t>在</a:t>
            </a: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&lt;footer&gt;</a:t>
            </a:r>
            <a:r>
              <a:rPr lang="zh-TW" altLang="en-US" dirty="0"/>
              <a:t>內使用</a:t>
            </a: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&lt;p&gt;</a:t>
            </a:r>
            <a:r>
              <a:rPr lang="zh-TW" altLang="en-US" dirty="0"/>
              <a:t>標籤加入著作權宣告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5F801-F91F-44F6-9E20-D4B06AE8B157}" type="slidenum">
              <a:rPr lang="zh-TW" altLang="en-US" smtClean="0"/>
              <a:t>47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677334" y="3507844"/>
            <a:ext cx="8858552" cy="58518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accent2">
                    <a:lumMod val="50000"/>
                  </a:schemeClr>
                </a:solidFill>
              </a:rPr>
              <a:t>iPowerTravel.html</a:t>
            </a:r>
            <a:endParaRPr lang="zh-TW" alt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677335" y="4093028"/>
            <a:ext cx="8858551" cy="1227910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6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&lt;footer&gt;</a:t>
            </a:r>
          </a:p>
          <a:p>
            <a:r>
              <a:rPr lang="en-US" altLang="zh-TW" sz="16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&lt;p&gt;Copyright </a:t>
            </a:r>
            <a:r>
              <a:rPr lang="en-US" altLang="zh-TW" sz="16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ea typeface="Arial Unicode MS" panose="020B0604020202020204" pitchFamily="34" charset="-120"/>
                <a:cs typeface="Consolas" panose="020B0609020204030204" pitchFamily="49" charset="0"/>
              </a:rPr>
              <a:t>&amp;</a:t>
            </a:r>
            <a:r>
              <a:rPr lang="en-US" altLang="zh-TW" sz="16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copy; 2021 </a:t>
            </a:r>
            <a:r>
              <a:rPr lang="en-US" altLang="zh-TW" sz="1600" dirty="0" err="1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iPower</a:t>
            </a:r>
            <a:r>
              <a:rPr lang="en-US" altLang="zh-TW" sz="16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Travel Inc. All rights reserved.&lt;/p&gt;</a:t>
            </a:r>
          </a:p>
          <a:p>
            <a:r>
              <a:rPr lang="en-US" altLang="zh-TW" sz="16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&lt;/footer&gt;</a:t>
            </a:r>
          </a:p>
        </p:txBody>
      </p:sp>
    </p:spTree>
    <p:extLst>
      <p:ext uri="{BB962C8B-B14F-4D97-AF65-F5344CB8AC3E}">
        <p14:creationId xmlns:p14="http://schemas.microsoft.com/office/powerpoint/2010/main" val="28719275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加入網頁頁尾 </a:t>
            </a:r>
            <a:r>
              <a:rPr lang="en-US" altLang="zh-TW" dirty="0"/>
              <a:t>#2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成功加入網頁頁尾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5F801-F91F-44F6-9E20-D4B06AE8B157}" type="slidenum">
              <a:rPr lang="zh-TW" altLang="en-US" smtClean="0"/>
              <a:t>48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2662237"/>
            <a:ext cx="8705850" cy="210502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55576181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CSS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TW" altLang="en-US" dirty="0"/>
              <a:t>設定網頁外觀樣式的語法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1643427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響應式網頁設計與</a:t>
            </a:r>
            <a:r>
              <a:rPr lang="en-US" altLang="zh-TW" dirty="0"/>
              <a:t>App</a:t>
            </a:r>
            <a:r>
              <a:rPr lang="zh-TW" altLang="en-US" dirty="0"/>
              <a:t>比較</a:t>
            </a:r>
          </a:p>
        </p:txBody>
      </p:sp>
      <p:graphicFrame>
        <p:nvGraphicFramePr>
          <p:cNvPr id="5" name="內容版面配置區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7561267"/>
              </p:ext>
            </p:extLst>
          </p:nvPr>
        </p:nvGraphicFramePr>
        <p:xfrm>
          <a:off x="677863" y="2160588"/>
          <a:ext cx="10634571" cy="3235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7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936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942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RWD</a:t>
                      </a:r>
                      <a:r>
                        <a:rPr lang="zh-TW" altLang="en-US" dirty="0"/>
                        <a:t>網站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App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dirty="0"/>
                        <a:t>成本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較低，就是網站開發費用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較高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dirty="0"/>
                        <a:t>使用方式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使用瀏覽器開啟網頁即可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需要下載</a:t>
                      </a:r>
                      <a:r>
                        <a:rPr lang="en-US" altLang="zh-TW" dirty="0"/>
                        <a:t>App</a:t>
                      </a:r>
                      <a:r>
                        <a:rPr lang="zh-TW" altLang="en-US" dirty="0"/>
                        <a:t>並安裝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dirty="0"/>
                        <a:t>更新方式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開發人員在伺服器端修改網頁即可，確保使用者是使用新版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開發人員更新</a:t>
                      </a:r>
                      <a:r>
                        <a:rPr lang="en-US" altLang="zh-TW" dirty="0"/>
                        <a:t>App</a:t>
                      </a:r>
                      <a:r>
                        <a:rPr lang="zh-TW" altLang="en-US" dirty="0"/>
                        <a:t>後，需審核上架，且請求使用者更新</a:t>
                      </a:r>
                      <a:r>
                        <a:rPr lang="en-US" altLang="zh-TW" dirty="0"/>
                        <a:t>App</a:t>
                      </a:r>
                      <a:r>
                        <a:rPr lang="zh-TW" altLang="en-US" dirty="0"/>
                        <a:t>，使用者不更新，就還是舊版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dirty="0"/>
                        <a:t>手機資源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不會占用手機空間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占用手機空間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dirty="0"/>
                        <a:t>開發平台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</a:t>
                      </a:r>
                      <a:r>
                        <a:rPr lang="zh-TW" altLang="en-US" dirty="0"/>
                        <a:t>個網站可以跨平台使用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需要設計</a:t>
                      </a:r>
                      <a:r>
                        <a:rPr lang="en-US" altLang="zh-TW" dirty="0"/>
                        <a:t>Android App</a:t>
                      </a:r>
                      <a:r>
                        <a:rPr lang="zh-TW" altLang="en-US" dirty="0"/>
                        <a:t>與</a:t>
                      </a:r>
                      <a:r>
                        <a:rPr lang="en-US" altLang="zh-TW" dirty="0"/>
                        <a:t>iOS App</a:t>
                      </a:r>
                      <a:r>
                        <a:rPr lang="zh-TW" altLang="en-US" dirty="0"/>
                        <a:t>且分別上架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dirty="0"/>
                        <a:t>手機功能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只有</a:t>
                      </a:r>
                      <a:r>
                        <a:rPr lang="en-US" altLang="zh-TW" dirty="0"/>
                        <a:t>HTML5</a:t>
                      </a:r>
                      <a:r>
                        <a:rPr lang="zh-TW" altLang="en-US" dirty="0"/>
                        <a:t>的功能，例如：定位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可以推播、定位、打電話、相機等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dirty="0"/>
                        <a:t>評分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不會被評分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Google Play Store</a:t>
                      </a:r>
                      <a:r>
                        <a:rPr lang="zh-TW" altLang="en-US" dirty="0"/>
                        <a:t>和</a:t>
                      </a:r>
                      <a:r>
                        <a:rPr lang="en-US" altLang="zh-TW" dirty="0"/>
                        <a:t>App Store</a:t>
                      </a:r>
                      <a:r>
                        <a:rPr lang="zh-TW" altLang="en-US" dirty="0"/>
                        <a:t>都會對</a:t>
                      </a:r>
                      <a:r>
                        <a:rPr lang="en-US" altLang="zh-TW" dirty="0"/>
                        <a:t>App</a:t>
                      </a:r>
                      <a:r>
                        <a:rPr lang="zh-TW" altLang="en-US" dirty="0"/>
                        <a:t>評分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5F801-F91F-44F6-9E20-D4B06AE8B157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8755130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CSS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CSS</a:t>
            </a:r>
            <a:r>
              <a:rPr lang="zh-TW" altLang="en-US" dirty="0"/>
              <a:t>的全名是</a:t>
            </a:r>
            <a:r>
              <a:rPr lang="en-US" altLang="zh-TW" dirty="0"/>
              <a:t>Cascading Style Sheets</a:t>
            </a:r>
            <a:r>
              <a:rPr lang="zh-TW" altLang="en-US" dirty="0"/>
              <a:t> </a:t>
            </a:r>
            <a:r>
              <a:rPr lang="en-US" altLang="zh-TW" dirty="0"/>
              <a:t>(</a:t>
            </a:r>
            <a:r>
              <a:rPr lang="zh-TW" altLang="en-US" dirty="0"/>
              <a:t>中文：層疊樣式表</a:t>
            </a:r>
            <a:r>
              <a:rPr lang="en-US" altLang="zh-TW" dirty="0"/>
              <a:t>)</a:t>
            </a:r>
          </a:p>
          <a:p>
            <a:r>
              <a:rPr lang="en-US" altLang="zh-TW" dirty="0"/>
              <a:t>CSS</a:t>
            </a:r>
            <a:r>
              <a:rPr lang="zh-TW" altLang="en-US" dirty="0"/>
              <a:t>描述</a:t>
            </a:r>
            <a:r>
              <a:rPr lang="en-US" altLang="zh-TW" dirty="0"/>
              <a:t>HTML</a:t>
            </a:r>
            <a:r>
              <a:rPr lang="zh-TW" altLang="en-US" dirty="0"/>
              <a:t>文件如何呈現網頁、設計網頁的外觀樣式</a:t>
            </a:r>
            <a:endParaRPr lang="en-US" altLang="zh-TW" dirty="0"/>
          </a:p>
          <a:p>
            <a:r>
              <a:rPr lang="en-US" altLang="zh-TW" dirty="0"/>
              <a:t>CSS</a:t>
            </a:r>
            <a:r>
              <a:rPr lang="zh-TW" altLang="en-US" dirty="0"/>
              <a:t>可以讓多個不同的網頁，套用相同的</a:t>
            </a:r>
            <a:r>
              <a:rPr lang="en-US" altLang="zh-TW" dirty="0"/>
              <a:t>CSS</a:t>
            </a:r>
            <a:r>
              <a:rPr lang="zh-TW" altLang="en-US" dirty="0"/>
              <a:t>類別，就可以擁有相同的樣式，如需修改也可以一次修改完成，降低前端開發成本</a:t>
            </a:r>
            <a:endParaRPr lang="en-US" altLang="zh-TW" dirty="0"/>
          </a:p>
          <a:p>
            <a:r>
              <a:rPr lang="en-US" altLang="zh-TW" dirty="0"/>
              <a:t>CSS</a:t>
            </a:r>
            <a:r>
              <a:rPr lang="zh-TW" altLang="en-US" dirty="0"/>
              <a:t>內容，可以外部儲存為</a:t>
            </a:r>
            <a:r>
              <a:rPr lang="en-US" altLang="zh-TW" dirty="0"/>
              <a:t>.</a:t>
            </a:r>
            <a:r>
              <a:rPr lang="en-US" altLang="zh-TW" dirty="0" err="1"/>
              <a:t>css</a:t>
            </a:r>
            <a:r>
              <a:rPr lang="zh-TW" altLang="en-US" dirty="0"/>
              <a:t>檔案</a:t>
            </a:r>
            <a:endParaRPr lang="en-US" altLang="zh-TW" dirty="0"/>
          </a:p>
          <a:p>
            <a:r>
              <a:rPr lang="zh-TW" altLang="en-US" dirty="0"/>
              <a:t>現在的最新版為</a:t>
            </a:r>
            <a:r>
              <a:rPr lang="en-US" altLang="zh-TW" dirty="0"/>
              <a:t>CSS3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5F801-F91F-44F6-9E20-D4B06AE8B157}" type="slidenum">
              <a:rPr lang="zh-TW" altLang="en-US" smtClean="0"/>
              <a:t>50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547811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CSS</a:t>
            </a:r>
            <a:r>
              <a:rPr lang="zh-TW" altLang="en-US" dirty="0"/>
              <a:t>語法 </a:t>
            </a:r>
            <a:r>
              <a:rPr lang="en-US" altLang="zh-TW" dirty="0"/>
              <a:t>#1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CSS</a:t>
            </a:r>
            <a:r>
              <a:rPr lang="zh-TW" altLang="en-US" dirty="0"/>
              <a:t>的語法規則，包含選擇器</a:t>
            </a:r>
            <a:r>
              <a:rPr lang="en-US" altLang="zh-TW" dirty="0"/>
              <a:t>(selector)</a:t>
            </a:r>
            <a:r>
              <a:rPr lang="zh-TW" altLang="en-US" dirty="0"/>
              <a:t>和宣告區塊</a:t>
            </a:r>
            <a:r>
              <a:rPr lang="en-US" altLang="zh-TW" dirty="0"/>
              <a:t>(declaration block)</a:t>
            </a:r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選擇器是指定要套用</a:t>
            </a:r>
            <a:r>
              <a:rPr lang="en-US" altLang="zh-TW" dirty="0"/>
              <a:t>CSS</a:t>
            </a:r>
            <a:r>
              <a:rPr lang="zh-TW" altLang="en-US" dirty="0"/>
              <a:t>的</a:t>
            </a:r>
            <a:r>
              <a:rPr lang="en-US" altLang="zh-TW" dirty="0"/>
              <a:t>HTML</a:t>
            </a:r>
            <a:r>
              <a:rPr lang="zh-TW" altLang="en-US" dirty="0"/>
              <a:t>元件</a:t>
            </a:r>
            <a:endParaRPr lang="en-US" altLang="zh-TW" dirty="0"/>
          </a:p>
          <a:p>
            <a:r>
              <a:rPr lang="zh-TW" altLang="en-US" dirty="0"/>
              <a:t>宣告區塊包含</a:t>
            </a:r>
            <a:r>
              <a:rPr lang="en-US" altLang="zh-TW" dirty="0"/>
              <a:t>CSS</a:t>
            </a:r>
            <a:r>
              <a:rPr lang="zh-TW" altLang="en-US" dirty="0"/>
              <a:t>屬性</a:t>
            </a:r>
            <a:r>
              <a:rPr lang="en-US" altLang="zh-TW" dirty="0"/>
              <a:t>(Property)</a:t>
            </a:r>
            <a:r>
              <a:rPr lang="zh-TW" altLang="en-US" dirty="0"/>
              <a:t>，以及要設定的數值</a:t>
            </a:r>
            <a:r>
              <a:rPr lang="en-US" altLang="zh-TW" dirty="0"/>
              <a:t>(Value)</a:t>
            </a:r>
            <a:r>
              <a:rPr lang="zh-TW" altLang="en-US" dirty="0"/>
              <a:t>，一定要用分號結束</a:t>
            </a:r>
            <a:endParaRPr lang="en-US" altLang="zh-TW" dirty="0"/>
          </a:p>
          <a:p>
            <a:r>
              <a:rPr lang="zh-TW" altLang="en-US" dirty="0"/>
              <a:t>宣告區塊使用大括號括起來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5F801-F91F-44F6-9E20-D4B06AE8B157}" type="slidenum">
              <a:rPr lang="zh-TW" altLang="en-US" smtClean="0"/>
              <a:t>51</a:t>
            </a:fld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232" y="2516914"/>
            <a:ext cx="6679790" cy="1523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75976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CSS</a:t>
            </a:r>
            <a:r>
              <a:rPr lang="zh-TW" altLang="en-US" dirty="0"/>
              <a:t>語法 </a:t>
            </a:r>
            <a:r>
              <a:rPr lang="en-US" altLang="zh-TW" dirty="0"/>
              <a:t>#2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77334" y="1489167"/>
            <a:ext cx="8596668" cy="4552196"/>
          </a:xfrm>
        </p:spPr>
        <p:txBody>
          <a:bodyPr/>
          <a:lstStyle/>
          <a:p>
            <a:r>
              <a:rPr lang="zh-TW" altLang="en-US" dirty="0"/>
              <a:t>選擇器可以指定是</a:t>
            </a:r>
            <a:r>
              <a:rPr lang="en-US" altLang="zh-TW" dirty="0"/>
              <a:t>HTML</a:t>
            </a:r>
            <a:r>
              <a:rPr lang="zh-TW" altLang="en-US" dirty="0"/>
              <a:t>元件的</a:t>
            </a:r>
            <a:r>
              <a:rPr lang="en-US" altLang="zh-TW" dirty="0"/>
              <a:t>element name</a:t>
            </a:r>
            <a:r>
              <a:rPr lang="zh-TW" altLang="en-US" dirty="0"/>
              <a:t>、</a:t>
            </a:r>
            <a:r>
              <a:rPr lang="en-US" altLang="zh-TW" dirty="0"/>
              <a:t>id</a:t>
            </a:r>
            <a:r>
              <a:rPr lang="zh-TW" altLang="en-US" dirty="0"/>
              <a:t>、</a:t>
            </a:r>
            <a:r>
              <a:rPr lang="en-US" altLang="zh-TW" dirty="0"/>
              <a:t>class</a:t>
            </a:r>
          </a:p>
          <a:p>
            <a:r>
              <a:rPr lang="en-US" altLang="zh-TW" dirty="0"/>
              <a:t>Element name</a:t>
            </a:r>
          </a:p>
          <a:p>
            <a:pPr lvl="1"/>
            <a:r>
              <a:rPr lang="zh-TW" altLang="en-US" dirty="0"/>
              <a:t>選擇</a:t>
            </a:r>
            <a:r>
              <a:rPr lang="en-US" altLang="zh-TW" dirty="0"/>
              <a:t>HTML</a:t>
            </a:r>
            <a:r>
              <a:rPr lang="zh-TW" altLang="en-US" dirty="0"/>
              <a:t>元件名稱</a:t>
            </a:r>
            <a:endParaRPr lang="en-US" altLang="zh-TW" dirty="0"/>
          </a:p>
          <a:p>
            <a:pPr lvl="1"/>
            <a:endParaRPr lang="en-US" altLang="zh-TW" dirty="0"/>
          </a:p>
          <a:p>
            <a:r>
              <a:rPr lang="en-US" altLang="zh-TW" dirty="0"/>
              <a:t>Id</a:t>
            </a:r>
          </a:p>
          <a:p>
            <a:pPr lvl="1"/>
            <a:r>
              <a:rPr lang="zh-TW" altLang="en-US" dirty="0"/>
              <a:t>選擇</a:t>
            </a:r>
            <a:r>
              <a:rPr lang="en-US" altLang="zh-TW" dirty="0"/>
              <a:t>HTML</a:t>
            </a:r>
            <a:r>
              <a:rPr lang="zh-TW" altLang="en-US" dirty="0"/>
              <a:t>元件的</a:t>
            </a:r>
            <a:r>
              <a:rPr lang="en-US" altLang="zh-TW" dirty="0"/>
              <a:t>id</a:t>
            </a:r>
            <a:r>
              <a:rPr lang="zh-TW" altLang="en-US" dirty="0"/>
              <a:t>屬性的值，使用</a:t>
            </a:r>
            <a:r>
              <a:rPr lang="en-US" altLang="zh-TW" dirty="0"/>
              <a:t>#</a:t>
            </a:r>
            <a:r>
              <a:rPr lang="zh-TW" altLang="en-US" dirty="0"/>
              <a:t>號加上</a:t>
            </a:r>
            <a:r>
              <a:rPr lang="en-US" altLang="zh-TW" dirty="0"/>
              <a:t>id</a:t>
            </a:r>
          </a:p>
          <a:p>
            <a:pPr lvl="1"/>
            <a:endParaRPr lang="en-US" altLang="zh-TW" dirty="0"/>
          </a:p>
          <a:p>
            <a:r>
              <a:rPr lang="en-US" altLang="zh-TW" dirty="0"/>
              <a:t>Class</a:t>
            </a:r>
          </a:p>
          <a:p>
            <a:pPr lvl="1"/>
            <a:r>
              <a:rPr lang="zh-TW" altLang="en-US" dirty="0"/>
              <a:t>選擇有套用特定</a:t>
            </a:r>
            <a:r>
              <a:rPr lang="en-US" altLang="zh-TW" dirty="0"/>
              <a:t>class</a:t>
            </a:r>
            <a:r>
              <a:rPr lang="zh-TW" altLang="en-US" dirty="0"/>
              <a:t>屬性的</a:t>
            </a:r>
            <a:r>
              <a:rPr lang="en-US" altLang="zh-TW" dirty="0"/>
              <a:t>HTML</a:t>
            </a:r>
            <a:r>
              <a:rPr lang="zh-TW" altLang="en-US" dirty="0"/>
              <a:t>元件，使用</a:t>
            </a:r>
            <a:r>
              <a:rPr lang="en-US" altLang="zh-TW" dirty="0"/>
              <a:t>.</a:t>
            </a:r>
            <a:r>
              <a:rPr lang="zh-TW" altLang="en-US" dirty="0"/>
              <a:t>號加上</a:t>
            </a:r>
            <a:r>
              <a:rPr lang="en-US" altLang="zh-TW" dirty="0"/>
              <a:t>class</a:t>
            </a:r>
            <a:r>
              <a:rPr lang="zh-TW" altLang="en-US" dirty="0"/>
              <a:t>名稱</a:t>
            </a:r>
            <a:endParaRPr lang="en-US" altLang="zh-TW" dirty="0"/>
          </a:p>
          <a:p>
            <a:pPr lvl="1"/>
            <a:endParaRPr lang="en-US" altLang="zh-TW" dirty="0"/>
          </a:p>
          <a:p>
            <a:pPr lvl="1"/>
            <a:r>
              <a:rPr lang="zh-TW" altLang="en-US" dirty="0"/>
              <a:t>也可以只選擇特定</a:t>
            </a:r>
            <a:r>
              <a:rPr lang="en-US" altLang="zh-TW" dirty="0"/>
              <a:t>HTML</a:t>
            </a:r>
            <a:r>
              <a:rPr lang="zh-TW" altLang="en-US" dirty="0"/>
              <a:t>元件使用特定</a:t>
            </a:r>
            <a:r>
              <a:rPr lang="en-US" altLang="zh-TW" dirty="0"/>
              <a:t>class</a:t>
            </a:r>
            <a:r>
              <a:rPr lang="zh-TW" altLang="en-US" dirty="0"/>
              <a:t>屬性者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5F801-F91F-44F6-9E20-D4B06AE8B157}" type="slidenum">
              <a:rPr lang="zh-TW" altLang="en-US" smtClean="0"/>
              <a:t>52</a:t>
            </a:fld>
            <a:endParaRPr lang="zh-TW" altLang="en-US"/>
          </a:p>
        </p:txBody>
      </p:sp>
      <p:sp>
        <p:nvSpPr>
          <p:cNvPr id="9" name="文字方塊 8"/>
          <p:cNvSpPr txBox="1"/>
          <p:nvPr/>
        </p:nvSpPr>
        <p:spPr>
          <a:xfrm>
            <a:off x="1225594" y="2646462"/>
            <a:ext cx="5244874" cy="367732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algn="ctr">
              <a:defRPr sz="140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/>
            <a:r>
              <a:rPr lang="en-US" altLang="zh-TW" sz="1600" dirty="0"/>
              <a:t>p { text-align: center; color: red; }</a:t>
            </a:r>
          </a:p>
        </p:txBody>
      </p:sp>
      <p:sp>
        <p:nvSpPr>
          <p:cNvPr id="10" name="文字方塊 9"/>
          <p:cNvSpPr txBox="1"/>
          <p:nvPr/>
        </p:nvSpPr>
        <p:spPr>
          <a:xfrm>
            <a:off x="1225594" y="3810723"/>
            <a:ext cx="5244874" cy="367732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algn="ctr">
              <a:defRPr sz="140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/>
            <a:r>
              <a:rPr lang="es-ES" altLang="zh-TW" sz="1600" dirty="0"/>
              <a:t>#para1 { text-align: center; color: red; }</a:t>
            </a:r>
          </a:p>
        </p:txBody>
      </p:sp>
      <p:sp>
        <p:nvSpPr>
          <p:cNvPr id="11" name="文字方塊 10"/>
          <p:cNvSpPr txBox="1"/>
          <p:nvPr/>
        </p:nvSpPr>
        <p:spPr>
          <a:xfrm>
            <a:off x="1225594" y="4926043"/>
            <a:ext cx="5244874" cy="367732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algn="ctr">
              <a:defRPr sz="140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/>
            <a:r>
              <a:rPr lang="en-US" altLang="zh-TW" sz="1600" dirty="0"/>
              <a:t>.center { text-align: center; color: red; }</a:t>
            </a:r>
          </a:p>
        </p:txBody>
      </p:sp>
      <p:sp>
        <p:nvSpPr>
          <p:cNvPr id="12" name="文字方塊 11"/>
          <p:cNvSpPr txBox="1"/>
          <p:nvPr/>
        </p:nvSpPr>
        <p:spPr>
          <a:xfrm>
            <a:off x="1225594" y="5691046"/>
            <a:ext cx="5244874" cy="367732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algn="ctr">
              <a:defRPr sz="140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/>
            <a:r>
              <a:rPr lang="en-US" altLang="zh-TW" sz="1600" dirty="0" err="1"/>
              <a:t>p.center</a:t>
            </a:r>
            <a:r>
              <a:rPr lang="en-US" altLang="zh-TW" sz="1600" dirty="0"/>
              <a:t> { text-align: center; color: red; }</a:t>
            </a:r>
          </a:p>
        </p:txBody>
      </p:sp>
    </p:spTree>
    <p:extLst>
      <p:ext uri="{BB962C8B-B14F-4D97-AF65-F5344CB8AC3E}">
        <p14:creationId xmlns:p14="http://schemas.microsoft.com/office/powerpoint/2010/main" val="31224304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CSS</a:t>
            </a:r>
            <a:r>
              <a:rPr lang="zh-TW" altLang="en-US" dirty="0"/>
              <a:t>使用方法 </a:t>
            </a:r>
            <a:r>
              <a:rPr lang="en-US" altLang="zh-TW" dirty="0"/>
              <a:t>#1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在</a:t>
            </a:r>
            <a:r>
              <a:rPr lang="en-US" altLang="zh-TW" dirty="0"/>
              <a:t>HTML</a:t>
            </a:r>
            <a:r>
              <a:rPr lang="zh-TW" altLang="en-US" dirty="0"/>
              <a:t>文件插入</a:t>
            </a:r>
            <a:r>
              <a:rPr lang="en-US" altLang="zh-TW" dirty="0"/>
              <a:t>CSS</a:t>
            </a:r>
            <a:r>
              <a:rPr lang="zh-TW" altLang="en-US" dirty="0"/>
              <a:t>語法的方式，有</a:t>
            </a:r>
            <a:r>
              <a:rPr lang="en-US" altLang="zh-TW" dirty="0"/>
              <a:t>3</a:t>
            </a:r>
            <a:r>
              <a:rPr lang="zh-TW" altLang="en-US" dirty="0"/>
              <a:t>種：</a:t>
            </a:r>
            <a:endParaRPr lang="en-US" altLang="zh-TW" dirty="0"/>
          </a:p>
          <a:p>
            <a:r>
              <a:rPr lang="zh-TW" altLang="en-US" dirty="0"/>
              <a:t>外部</a:t>
            </a:r>
            <a:r>
              <a:rPr lang="en-US" altLang="zh-TW" dirty="0"/>
              <a:t>CSS(External style sheet)</a:t>
            </a:r>
          </a:p>
          <a:p>
            <a:r>
              <a:rPr lang="zh-TW" altLang="en-US" dirty="0"/>
              <a:t>內部</a:t>
            </a:r>
            <a:r>
              <a:rPr lang="en-US" altLang="zh-TW" dirty="0"/>
              <a:t>CSS(Internal style sheet)</a:t>
            </a:r>
          </a:p>
          <a:p>
            <a:r>
              <a:rPr lang="zh-TW" altLang="en-US" dirty="0"/>
              <a:t>直排樣式</a:t>
            </a:r>
            <a:r>
              <a:rPr lang="en-US" altLang="zh-TW" dirty="0"/>
              <a:t>(Inline style)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5F801-F91F-44F6-9E20-D4B06AE8B157}" type="slidenum">
              <a:rPr lang="zh-TW" altLang="en-US" smtClean="0"/>
              <a:t>53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8373529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CSS</a:t>
            </a:r>
            <a:r>
              <a:rPr lang="zh-TW" altLang="en-US" dirty="0"/>
              <a:t>使用方法 </a:t>
            </a:r>
            <a:r>
              <a:rPr lang="en-US" altLang="zh-TW" dirty="0"/>
              <a:t>#2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77334" y="1685101"/>
            <a:ext cx="8596668" cy="3880773"/>
          </a:xfrm>
        </p:spPr>
        <p:txBody>
          <a:bodyPr/>
          <a:lstStyle/>
          <a:p>
            <a:r>
              <a:rPr lang="zh-TW" altLang="en-US" dirty="0"/>
              <a:t>外部</a:t>
            </a:r>
            <a:r>
              <a:rPr lang="en-US" altLang="zh-TW" dirty="0"/>
              <a:t>CSS</a:t>
            </a:r>
          </a:p>
          <a:p>
            <a:pPr lvl="1"/>
            <a:r>
              <a:rPr lang="zh-TW" altLang="en-US" dirty="0"/>
              <a:t>將</a:t>
            </a:r>
            <a:r>
              <a:rPr lang="en-US" altLang="zh-TW" dirty="0"/>
              <a:t>CSS</a:t>
            </a:r>
            <a:r>
              <a:rPr lang="zh-TW" altLang="en-US" dirty="0"/>
              <a:t>寫在</a:t>
            </a:r>
            <a:r>
              <a:rPr lang="en-US" altLang="zh-TW" dirty="0"/>
              <a:t>.</a:t>
            </a:r>
            <a:r>
              <a:rPr lang="en-US" altLang="zh-TW" dirty="0" err="1"/>
              <a:t>css</a:t>
            </a:r>
            <a:r>
              <a:rPr lang="zh-TW" altLang="en-US" dirty="0"/>
              <a:t>的檔案裡，然後在</a:t>
            </a:r>
            <a:r>
              <a:rPr lang="en-US" altLang="zh-TW" dirty="0"/>
              <a:t>HTML</a:t>
            </a:r>
            <a:r>
              <a:rPr lang="zh-TW" altLang="en-US" dirty="0"/>
              <a:t>文件使用</a:t>
            </a: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&lt;link&gt;</a:t>
            </a:r>
            <a:r>
              <a:rPr lang="zh-TW" altLang="en-US" dirty="0"/>
              <a:t>標籤，讓瀏覽器知道要連結外部的</a:t>
            </a:r>
            <a:r>
              <a:rPr lang="en-US" altLang="zh-TW" dirty="0"/>
              <a:t>CSS</a:t>
            </a:r>
            <a:r>
              <a:rPr lang="zh-TW" altLang="en-US" dirty="0"/>
              <a:t>檔案</a:t>
            </a:r>
            <a:endParaRPr lang="en-US" altLang="zh-TW" dirty="0"/>
          </a:p>
          <a:p>
            <a:pPr lvl="1"/>
            <a:r>
              <a:rPr lang="zh-TW" altLang="en-US" dirty="0"/>
              <a:t>使用外部</a:t>
            </a:r>
            <a:r>
              <a:rPr lang="en-US" altLang="zh-TW" dirty="0"/>
              <a:t>CSS</a:t>
            </a:r>
            <a:r>
              <a:rPr lang="zh-TW" altLang="en-US" dirty="0"/>
              <a:t>的方式，可以達到修改單一</a:t>
            </a:r>
            <a:r>
              <a:rPr lang="en-US" altLang="zh-TW" dirty="0"/>
              <a:t>CSS</a:t>
            </a:r>
            <a:r>
              <a:rPr lang="zh-TW" altLang="en-US" dirty="0"/>
              <a:t>檔案，就修改整個網站的效果</a:t>
            </a:r>
            <a:endParaRPr lang="en-US" altLang="zh-TW" dirty="0"/>
          </a:p>
          <a:p>
            <a:pPr lvl="1"/>
            <a:r>
              <a:rPr lang="zh-TW" altLang="en-US" dirty="0"/>
              <a:t>範例：</a:t>
            </a:r>
            <a:endParaRPr lang="en-US" altLang="zh-TW" dirty="0"/>
          </a:p>
          <a:p>
            <a:pPr lvl="1"/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5F801-F91F-44F6-9E20-D4B06AE8B157}" type="slidenum">
              <a:rPr lang="zh-TW" altLang="en-US" smtClean="0"/>
              <a:t>54</a:t>
            </a:fld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677334" y="3493648"/>
            <a:ext cx="6986591" cy="977333"/>
          </a:xfrm>
          <a:prstGeom prst="rect">
            <a:avLst/>
          </a:prstGeom>
          <a:solidFill>
            <a:schemeClr val="bg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>
              <a:defRPr sz="160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altLang="zh-TW" dirty="0"/>
              <a:t>&lt;head&gt;</a:t>
            </a:r>
          </a:p>
          <a:p>
            <a:r>
              <a:rPr lang="zh-TW" altLang="en-US" dirty="0"/>
              <a:t>  </a:t>
            </a:r>
            <a:r>
              <a:rPr lang="en-US" altLang="zh-TW" dirty="0"/>
              <a:t>&lt;link </a:t>
            </a:r>
            <a:r>
              <a:rPr lang="en-US" altLang="zh-TW" dirty="0" err="1">
                <a:solidFill>
                  <a:srgbClr val="0000FF"/>
                </a:solidFill>
              </a:rPr>
              <a:t>rel</a:t>
            </a:r>
            <a:r>
              <a:rPr lang="en-US" altLang="zh-TW" dirty="0"/>
              <a:t>=</a:t>
            </a:r>
            <a:r>
              <a:rPr lang="en-US" altLang="zh-TW" dirty="0">
                <a:solidFill>
                  <a:srgbClr val="CC6600"/>
                </a:solidFill>
              </a:rPr>
              <a:t>"stylesheet"</a:t>
            </a:r>
            <a:r>
              <a:rPr lang="en-US" altLang="zh-TW" dirty="0"/>
              <a:t> </a:t>
            </a:r>
            <a:r>
              <a:rPr lang="en-US" altLang="zh-TW" dirty="0">
                <a:solidFill>
                  <a:srgbClr val="0000FF"/>
                </a:solidFill>
              </a:rPr>
              <a:t>type</a:t>
            </a:r>
            <a:r>
              <a:rPr lang="en-US" altLang="zh-TW" dirty="0"/>
              <a:t>=</a:t>
            </a:r>
            <a:r>
              <a:rPr lang="en-US" altLang="zh-TW" dirty="0">
                <a:solidFill>
                  <a:srgbClr val="CC6600"/>
                </a:solidFill>
              </a:rPr>
              <a:t>"text/</a:t>
            </a:r>
            <a:r>
              <a:rPr lang="en-US" altLang="zh-TW" dirty="0" err="1">
                <a:solidFill>
                  <a:srgbClr val="CC6600"/>
                </a:solidFill>
              </a:rPr>
              <a:t>css</a:t>
            </a:r>
            <a:r>
              <a:rPr lang="en-US" altLang="zh-TW" dirty="0">
                <a:solidFill>
                  <a:srgbClr val="CC6600"/>
                </a:solidFill>
              </a:rPr>
              <a:t>"</a:t>
            </a:r>
            <a:r>
              <a:rPr lang="en-US" altLang="zh-TW" dirty="0"/>
              <a:t> </a:t>
            </a:r>
            <a:r>
              <a:rPr lang="en-US" altLang="zh-TW" dirty="0" err="1">
                <a:solidFill>
                  <a:srgbClr val="0000FF"/>
                </a:solidFill>
              </a:rPr>
              <a:t>href</a:t>
            </a:r>
            <a:r>
              <a:rPr lang="en-US" altLang="zh-TW" dirty="0"/>
              <a:t>=</a:t>
            </a:r>
            <a:r>
              <a:rPr lang="en-US" altLang="zh-TW" dirty="0">
                <a:solidFill>
                  <a:srgbClr val="CC6600"/>
                </a:solidFill>
              </a:rPr>
              <a:t>"mystyle.css"</a:t>
            </a:r>
            <a:r>
              <a:rPr lang="en-US" altLang="zh-TW" dirty="0"/>
              <a:t>&gt;</a:t>
            </a:r>
          </a:p>
          <a:p>
            <a:r>
              <a:rPr lang="en-US" altLang="zh-TW" dirty="0"/>
              <a:t>&lt;/head&gt;</a:t>
            </a:r>
          </a:p>
        </p:txBody>
      </p:sp>
    </p:spTree>
    <p:extLst>
      <p:ext uri="{BB962C8B-B14F-4D97-AF65-F5344CB8AC3E}">
        <p14:creationId xmlns:p14="http://schemas.microsoft.com/office/powerpoint/2010/main" val="259628088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CSS</a:t>
            </a:r>
            <a:r>
              <a:rPr lang="zh-TW" altLang="en-US" dirty="0"/>
              <a:t>使用方法 </a:t>
            </a:r>
            <a:r>
              <a:rPr lang="en-US" altLang="zh-TW" dirty="0"/>
              <a:t>#3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77334" y="1685101"/>
            <a:ext cx="8596668" cy="3880773"/>
          </a:xfrm>
        </p:spPr>
        <p:txBody>
          <a:bodyPr/>
          <a:lstStyle/>
          <a:p>
            <a:r>
              <a:rPr lang="zh-TW" altLang="en-US" dirty="0"/>
              <a:t>內部</a:t>
            </a:r>
            <a:r>
              <a:rPr lang="en-US" altLang="zh-TW" dirty="0"/>
              <a:t>CSS</a:t>
            </a:r>
          </a:p>
          <a:p>
            <a:pPr lvl="1"/>
            <a:r>
              <a:rPr lang="zh-TW" altLang="en-US" dirty="0"/>
              <a:t>在</a:t>
            </a:r>
            <a:r>
              <a:rPr lang="en-US" altLang="zh-TW" dirty="0"/>
              <a:t>HTML</a:t>
            </a:r>
            <a:r>
              <a:rPr lang="zh-TW" altLang="en-US" dirty="0"/>
              <a:t>文件使用</a:t>
            </a: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&lt;style&gt;</a:t>
            </a:r>
            <a:r>
              <a:rPr lang="zh-TW" altLang="en-US" dirty="0"/>
              <a:t>標籤，撰寫</a:t>
            </a:r>
            <a:r>
              <a:rPr lang="en-US" altLang="zh-TW" dirty="0"/>
              <a:t>CSS</a:t>
            </a:r>
            <a:r>
              <a:rPr lang="zh-TW" altLang="en-US" dirty="0"/>
              <a:t>，只有該</a:t>
            </a:r>
            <a:r>
              <a:rPr lang="en-US" altLang="zh-TW" dirty="0"/>
              <a:t>HTML</a:t>
            </a:r>
            <a:r>
              <a:rPr lang="zh-TW" altLang="en-US" dirty="0"/>
              <a:t>文件適用</a:t>
            </a:r>
            <a:endParaRPr lang="en-US" altLang="zh-TW" dirty="0"/>
          </a:p>
          <a:p>
            <a:pPr lvl="1"/>
            <a:r>
              <a:rPr lang="zh-TW" altLang="en-US" dirty="0"/>
              <a:t>用於某個</a:t>
            </a:r>
            <a:r>
              <a:rPr lang="en-US" altLang="zh-TW" dirty="0"/>
              <a:t>HTML</a:t>
            </a:r>
            <a:r>
              <a:rPr lang="zh-TW" altLang="en-US" dirty="0"/>
              <a:t>網頁有獨特的</a:t>
            </a:r>
            <a:r>
              <a:rPr lang="en-US" altLang="zh-TW" dirty="0"/>
              <a:t>CSS</a:t>
            </a:r>
            <a:r>
              <a:rPr lang="zh-TW" altLang="en-US" dirty="0"/>
              <a:t>樣式設定的情境</a:t>
            </a:r>
            <a:endParaRPr lang="en-US" altLang="zh-TW" dirty="0"/>
          </a:p>
          <a:p>
            <a:pPr lvl="1"/>
            <a:r>
              <a:rPr lang="zh-TW" altLang="en-US" dirty="0"/>
              <a:t>範例：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5F801-F91F-44F6-9E20-D4B06AE8B157}" type="slidenum">
              <a:rPr lang="zh-TW" altLang="en-US" smtClean="0"/>
              <a:t>55</a:t>
            </a:fld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677334" y="3251781"/>
            <a:ext cx="5187235" cy="1837644"/>
          </a:xfrm>
          <a:prstGeom prst="rect">
            <a:avLst/>
          </a:prstGeom>
          <a:solidFill>
            <a:schemeClr val="bg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>
              <a:defRPr sz="160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altLang="zh-TW" dirty="0"/>
              <a:t>&lt;head&gt;</a:t>
            </a:r>
          </a:p>
          <a:p>
            <a:r>
              <a:rPr lang="zh-TW" altLang="en-US" dirty="0"/>
              <a:t>  </a:t>
            </a:r>
            <a:r>
              <a:rPr lang="en-US" altLang="zh-TW" dirty="0"/>
              <a:t>&lt;style&gt;</a:t>
            </a:r>
          </a:p>
          <a:p>
            <a:r>
              <a:rPr lang="zh-TW" altLang="en-US" dirty="0"/>
              <a:t>    </a:t>
            </a:r>
            <a:r>
              <a:rPr lang="en-US" altLang="zh-TW" dirty="0"/>
              <a:t>body {</a:t>
            </a:r>
            <a:r>
              <a:rPr lang="zh-TW" altLang="en-US" dirty="0"/>
              <a:t> </a:t>
            </a:r>
            <a:r>
              <a:rPr lang="en-US" altLang="zh-TW" dirty="0">
                <a:solidFill>
                  <a:srgbClr val="0000FF"/>
                </a:solidFill>
              </a:rPr>
              <a:t>background-color</a:t>
            </a:r>
            <a:r>
              <a:rPr lang="en-US" altLang="zh-TW" dirty="0"/>
              <a:t>: </a:t>
            </a:r>
            <a:r>
              <a:rPr lang="en-US" altLang="zh-TW" dirty="0">
                <a:solidFill>
                  <a:schemeClr val="tx1"/>
                </a:solidFill>
              </a:rPr>
              <a:t>linen</a:t>
            </a:r>
            <a:r>
              <a:rPr lang="en-US" altLang="zh-TW" dirty="0"/>
              <a:t>;</a:t>
            </a:r>
            <a:r>
              <a:rPr lang="zh-TW" altLang="en-US" dirty="0"/>
              <a:t> </a:t>
            </a:r>
            <a:r>
              <a:rPr lang="en-US" altLang="zh-TW" dirty="0"/>
              <a:t>}</a:t>
            </a:r>
          </a:p>
          <a:p>
            <a:r>
              <a:rPr lang="zh-TW" altLang="en-US" dirty="0"/>
              <a:t>    </a:t>
            </a:r>
            <a:r>
              <a:rPr lang="en-US" altLang="zh-TW" dirty="0"/>
              <a:t>h1 {</a:t>
            </a:r>
            <a:r>
              <a:rPr lang="zh-TW" altLang="en-US" dirty="0"/>
              <a:t> </a:t>
            </a:r>
            <a:r>
              <a:rPr lang="en-US" altLang="zh-TW" dirty="0">
                <a:solidFill>
                  <a:srgbClr val="0000FF"/>
                </a:solidFill>
              </a:rPr>
              <a:t>color</a:t>
            </a:r>
            <a:r>
              <a:rPr lang="en-US" altLang="zh-TW" dirty="0"/>
              <a:t>: </a:t>
            </a:r>
            <a:r>
              <a:rPr lang="en-US" altLang="zh-TW" dirty="0">
                <a:solidFill>
                  <a:schemeClr val="tx1"/>
                </a:solidFill>
              </a:rPr>
              <a:t>maroon</a:t>
            </a:r>
            <a:r>
              <a:rPr lang="en-US" altLang="zh-TW" dirty="0"/>
              <a:t>;</a:t>
            </a:r>
            <a:r>
              <a:rPr lang="zh-TW" altLang="en-US" dirty="0"/>
              <a:t> </a:t>
            </a:r>
            <a:r>
              <a:rPr lang="en-US" altLang="zh-TW" dirty="0">
                <a:solidFill>
                  <a:srgbClr val="0000FF"/>
                </a:solidFill>
              </a:rPr>
              <a:t>margin-left</a:t>
            </a:r>
            <a:r>
              <a:rPr lang="en-US" altLang="zh-TW" dirty="0"/>
              <a:t>: </a:t>
            </a:r>
            <a:r>
              <a:rPr lang="en-US" altLang="zh-TW" dirty="0">
                <a:solidFill>
                  <a:schemeClr val="tx1"/>
                </a:solidFill>
              </a:rPr>
              <a:t>40px</a:t>
            </a:r>
            <a:r>
              <a:rPr lang="en-US" altLang="zh-TW" dirty="0"/>
              <a:t>;</a:t>
            </a:r>
            <a:r>
              <a:rPr lang="zh-TW" altLang="en-US" dirty="0"/>
              <a:t> </a:t>
            </a:r>
            <a:r>
              <a:rPr lang="en-US" altLang="zh-TW" dirty="0"/>
              <a:t>}</a:t>
            </a:r>
          </a:p>
          <a:p>
            <a:r>
              <a:rPr lang="zh-TW" altLang="en-US" dirty="0"/>
              <a:t>  </a:t>
            </a:r>
            <a:r>
              <a:rPr lang="en-US" altLang="zh-TW" dirty="0"/>
              <a:t>&lt;/style&gt;</a:t>
            </a:r>
          </a:p>
          <a:p>
            <a:r>
              <a:rPr lang="en-US" altLang="zh-TW" dirty="0"/>
              <a:t>&lt;/head&gt;</a:t>
            </a:r>
          </a:p>
        </p:txBody>
      </p:sp>
    </p:spTree>
    <p:extLst>
      <p:ext uri="{BB962C8B-B14F-4D97-AF65-F5344CB8AC3E}">
        <p14:creationId xmlns:p14="http://schemas.microsoft.com/office/powerpoint/2010/main" val="272576169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CSS</a:t>
            </a:r>
            <a:r>
              <a:rPr lang="zh-TW" altLang="en-US" dirty="0"/>
              <a:t>使用方法 </a:t>
            </a:r>
            <a:r>
              <a:rPr lang="en-US" altLang="zh-TW" dirty="0"/>
              <a:t>#4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77334" y="1520509"/>
            <a:ext cx="8596668" cy="3880773"/>
          </a:xfrm>
        </p:spPr>
        <p:txBody>
          <a:bodyPr/>
          <a:lstStyle/>
          <a:p>
            <a:r>
              <a:rPr lang="zh-TW" altLang="en-US" dirty="0"/>
              <a:t>直排樣式</a:t>
            </a:r>
            <a:endParaRPr lang="en-US" altLang="zh-TW" dirty="0"/>
          </a:p>
          <a:p>
            <a:pPr lvl="1"/>
            <a:r>
              <a:rPr lang="zh-TW" altLang="en-US" dirty="0"/>
              <a:t>用在只有特定的</a:t>
            </a:r>
            <a:r>
              <a:rPr lang="en-US" altLang="zh-TW" dirty="0"/>
              <a:t>HTML</a:t>
            </a:r>
            <a:r>
              <a:rPr lang="zh-TW" altLang="en-US" dirty="0"/>
              <a:t>元件，要特別設定</a:t>
            </a:r>
            <a:r>
              <a:rPr lang="en-US" altLang="zh-TW" dirty="0"/>
              <a:t>CSS</a:t>
            </a:r>
            <a:r>
              <a:rPr lang="zh-TW" altLang="en-US" dirty="0"/>
              <a:t>樣式的時候</a:t>
            </a:r>
            <a:endParaRPr lang="en-US" altLang="zh-TW" dirty="0"/>
          </a:p>
          <a:p>
            <a:pPr lvl="1"/>
            <a:r>
              <a:rPr lang="zh-TW" altLang="en-US" dirty="0"/>
              <a:t>在</a:t>
            </a:r>
            <a:r>
              <a:rPr lang="en-US" altLang="zh-TW" dirty="0"/>
              <a:t>HTML</a:t>
            </a:r>
            <a:r>
              <a:rPr lang="zh-TW" altLang="en-US" dirty="0"/>
              <a:t>元件的</a:t>
            </a: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style</a:t>
            </a:r>
            <a:r>
              <a:rPr lang="zh-TW" altLang="en-US" dirty="0"/>
              <a:t>屬性，寫入該</a:t>
            </a:r>
            <a:r>
              <a:rPr lang="en-US" altLang="zh-TW" dirty="0"/>
              <a:t>HTML</a:t>
            </a:r>
            <a:r>
              <a:rPr lang="zh-TW" altLang="en-US" dirty="0"/>
              <a:t>元件要使用的</a:t>
            </a:r>
            <a:r>
              <a:rPr lang="en-US" altLang="zh-TW" dirty="0"/>
              <a:t>CSS</a:t>
            </a:r>
            <a:r>
              <a:rPr lang="zh-TW" altLang="en-US" dirty="0"/>
              <a:t>語法</a:t>
            </a:r>
            <a:endParaRPr lang="en-US" altLang="zh-TW" dirty="0"/>
          </a:p>
          <a:p>
            <a:pPr lvl="1"/>
            <a:r>
              <a:rPr lang="zh-TW" altLang="en-US" dirty="0"/>
              <a:t>範例：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5F801-F91F-44F6-9E20-D4B06AE8B157}" type="slidenum">
              <a:rPr lang="zh-TW" altLang="en-US" smtClean="0"/>
              <a:t>56</a:t>
            </a:fld>
            <a:endParaRPr lang="zh-TW" altLang="en-US"/>
          </a:p>
        </p:txBody>
      </p:sp>
      <p:sp>
        <p:nvSpPr>
          <p:cNvPr id="8" name="向下箭號 7"/>
          <p:cNvSpPr/>
          <p:nvPr/>
        </p:nvSpPr>
        <p:spPr>
          <a:xfrm>
            <a:off x="2141598" y="4199952"/>
            <a:ext cx="452846" cy="34319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/>
          <p:cNvSpPr txBox="1"/>
          <p:nvPr/>
        </p:nvSpPr>
        <p:spPr>
          <a:xfrm>
            <a:off x="677334" y="3159003"/>
            <a:ext cx="7543557" cy="860003"/>
          </a:xfrm>
          <a:prstGeom prst="rect">
            <a:avLst/>
          </a:prstGeom>
          <a:solidFill>
            <a:schemeClr val="bg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>
              <a:defRPr sz="160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altLang="zh-TW" dirty="0"/>
              <a:t>&lt;h1 </a:t>
            </a:r>
            <a:r>
              <a:rPr lang="en-US" altLang="zh-TW" dirty="0">
                <a:solidFill>
                  <a:srgbClr val="0000FF"/>
                </a:solidFill>
              </a:rPr>
              <a:t>style</a:t>
            </a:r>
            <a:r>
              <a:rPr lang="en-US" altLang="zh-TW" dirty="0"/>
              <a:t>=</a:t>
            </a:r>
            <a:r>
              <a:rPr lang="en-US" altLang="zh-TW" dirty="0">
                <a:solidFill>
                  <a:srgbClr val="CC6600"/>
                </a:solidFill>
              </a:rPr>
              <a:t>"</a:t>
            </a:r>
            <a:r>
              <a:rPr lang="en-US" altLang="zh-TW" dirty="0" err="1">
                <a:solidFill>
                  <a:srgbClr val="CC6600"/>
                </a:solidFill>
              </a:rPr>
              <a:t>color:blue</a:t>
            </a:r>
            <a:r>
              <a:rPr lang="en-US" altLang="zh-TW" dirty="0">
                <a:solidFill>
                  <a:srgbClr val="CC6600"/>
                </a:solidFill>
              </a:rPr>
              <a:t>; margin-left: 30px"</a:t>
            </a:r>
            <a:r>
              <a:rPr lang="en-US" altLang="zh-TW" dirty="0"/>
              <a:t>&gt;</a:t>
            </a:r>
            <a:r>
              <a:rPr lang="en-US" altLang="zh-TW" dirty="0">
                <a:solidFill>
                  <a:schemeClr val="tx1"/>
                </a:solidFill>
              </a:rPr>
              <a:t>This is a heading</a:t>
            </a:r>
            <a:r>
              <a:rPr lang="en-US" altLang="zh-TW" dirty="0"/>
              <a:t>&lt;/h1&gt;</a:t>
            </a:r>
          </a:p>
          <a:p>
            <a:r>
              <a:rPr lang="en-US" altLang="zh-TW" dirty="0"/>
              <a:t>&lt;h2 </a:t>
            </a:r>
            <a:r>
              <a:rPr lang="en-US" altLang="zh-TW" dirty="0">
                <a:solidFill>
                  <a:srgbClr val="0000FF"/>
                </a:solidFill>
              </a:rPr>
              <a:t>style</a:t>
            </a:r>
            <a:r>
              <a:rPr lang="en-US" altLang="zh-TW" dirty="0"/>
              <a:t>=</a:t>
            </a:r>
            <a:r>
              <a:rPr lang="en-US" altLang="zh-TW" dirty="0">
                <a:solidFill>
                  <a:srgbClr val="CC6600"/>
                </a:solidFill>
              </a:rPr>
              <a:t>"</a:t>
            </a:r>
            <a:r>
              <a:rPr lang="en-US" altLang="zh-TW" dirty="0" err="1">
                <a:solidFill>
                  <a:srgbClr val="CC6600"/>
                </a:solidFill>
              </a:rPr>
              <a:t>color:green</a:t>
            </a:r>
            <a:r>
              <a:rPr lang="en-US" altLang="zh-TW" dirty="0">
                <a:solidFill>
                  <a:srgbClr val="CC6600"/>
                </a:solidFill>
              </a:rPr>
              <a:t>"</a:t>
            </a:r>
            <a:r>
              <a:rPr lang="en-US" altLang="zh-TW" dirty="0"/>
              <a:t>&gt;</a:t>
            </a:r>
            <a:r>
              <a:rPr lang="en-US" altLang="zh-TW" dirty="0">
                <a:solidFill>
                  <a:schemeClr val="tx1"/>
                </a:solidFill>
              </a:rPr>
              <a:t>This is another heading</a:t>
            </a:r>
            <a:r>
              <a:rPr lang="en-US" altLang="zh-TW" dirty="0"/>
              <a:t>&lt;/h2&gt;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624" y="4724094"/>
            <a:ext cx="3381375" cy="12192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0168282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HTML</a:t>
            </a:r>
            <a:r>
              <a:rPr lang="zh-TW" altLang="en-US" dirty="0"/>
              <a:t>的</a:t>
            </a:r>
            <a:r>
              <a:rPr lang="en-US" altLang="zh-TW" dirty="0"/>
              <a:t>class</a:t>
            </a:r>
            <a:r>
              <a:rPr lang="zh-TW" altLang="en-US" dirty="0"/>
              <a:t>屬性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HTML</a:t>
            </a:r>
            <a:r>
              <a:rPr lang="zh-TW" altLang="en-US" dirty="0"/>
              <a:t>元件有</a:t>
            </a: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zh-TW" altLang="en-US" dirty="0"/>
              <a:t>屬性，可以設定該</a:t>
            </a:r>
            <a:r>
              <a:rPr lang="en-US" altLang="zh-TW" dirty="0"/>
              <a:t>HTML</a:t>
            </a:r>
            <a:r>
              <a:rPr lang="zh-TW" altLang="en-US" dirty="0"/>
              <a:t>元件的類別名稱</a:t>
            </a:r>
            <a:endParaRPr lang="en-US" altLang="zh-TW" dirty="0"/>
          </a:p>
          <a:p>
            <a:r>
              <a:rPr lang="en-US" altLang="zh-TW" dirty="0"/>
              <a:t>CSS</a:t>
            </a:r>
            <a:r>
              <a:rPr lang="zh-TW" altLang="en-US" dirty="0"/>
              <a:t>樣式可以將選擇器設定為類別</a:t>
            </a:r>
            <a:r>
              <a:rPr lang="en-US" altLang="zh-TW" dirty="0"/>
              <a:t>(class)</a:t>
            </a:r>
            <a:r>
              <a:rPr lang="zh-TW" altLang="en-US" dirty="0"/>
              <a:t>名稱，就可以讓擁有相同類別名稱的</a:t>
            </a:r>
            <a:r>
              <a:rPr lang="en-US" altLang="zh-TW" dirty="0"/>
              <a:t>HTML</a:t>
            </a:r>
            <a:r>
              <a:rPr lang="zh-TW" altLang="en-US" dirty="0"/>
              <a:t>元件，使用相同的</a:t>
            </a:r>
            <a:r>
              <a:rPr lang="en-US" altLang="zh-TW" dirty="0"/>
              <a:t>CSS</a:t>
            </a:r>
            <a:r>
              <a:rPr lang="zh-TW" altLang="en-US" dirty="0"/>
              <a:t>樣式</a:t>
            </a:r>
            <a:endParaRPr lang="en-US" altLang="zh-TW" dirty="0"/>
          </a:p>
          <a:p>
            <a:r>
              <a:rPr lang="zh-TW" altLang="en-US" dirty="0"/>
              <a:t>一個</a:t>
            </a:r>
            <a:r>
              <a:rPr lang="en-US" altLang="zh-TW" dirty="0"/>
              <a:t>HTML</a:t>
            </a:r>
            <a:r>
              <a:rPr lang="zh-TW" altLang="en-US" dirty="0"/>
              <a:t>元件，可以設定多個類別，以空白鍵區隔</a:t>
            </a:r>
            <a:endParaRPr lang="en-US" altLang="zh-TW" dirty="0"/>
          </a:p>
          <a:p>
            <a:pPr lvl="1"/>
            <a:r>
              <a:rPr lang="zh-TW" altLang="en-US" dirty="0"/>
              <a:t>如果不同類別名稱，卻有設定相同屬性，較後套用的</a:t>
            </a:r>
            <a:r>
              <a:rPr lang="en-US" altLang="zh-TW" dirty="0"/>
              <a:t>CSS</a:t>
            </a:r>
            <a:r>
              <a:rPr lang="zh-TW" altLang="en-US" dirty="0"/>
              <a:t>樣式會覆蓋前者，其</a:t>
            </a:r>
            <a:r>
              <a:rPr lang="en-US" altLang="zh-TW" dirty="0"/>
              <a:t>CSS</a:t>
            </a:r>
            <a:r>
              <a:rPr lang="zh-TW" altLang="en-US" dirty="0"/>
              <a:t>屬性以最後設定的呈現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5F801-F91F-44F6-9E20-D4B06AE8B157}" type="slidenum">
              <a:rPr lang="zh-TW" altLang="en-US" smtClean="0"/>
              <a:t>57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3214672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顏色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HTML</a:t>
            </a:r>
            <a:r>
              <a:rPr lang="zh-TW" altLang="en-US" dirty="0"/>
              <a:t>的顏色，可以用</a:t>
            </a:r>
            <a:r>
              <a:rPr lang="en-US" altLang="zh-TW" dirty="0"/>
              <a:t>(1)</a:t>
            </a:r>
            <a:r>
              <a:rPr lang="zh-TW" altLang="en-US" dirty="0"/>
              <a:t>顏色的名稱、</a:t>
            </a:r>
            <a:r>
              <a:rPr lang="en-US" altLang="zh-TW" dirty="0"/>
              <a:t>(2)RGB</a:t>
            </a:r>
            <a:r>
              <a:rPr lang="zh-TW" altLang="en-US" dirty="0"/>
              <a:t>、以及</a:t>
            </a:r>
            <a:r>
              <a:rPr lang="en-US" altLang="zh-TW" dirty="0"/>
              <a:t>(3)16</a:t>
            </a:r>
            <a:r>
              <a:rPr lang="zh-TW" altLang="en-US" dirty="0"/>
              <a:t>進位表示</a:t>
            </a: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可以利用下面的網站，快速找到想要的顏色的數值</a:t>
            </a:r>
            <a:endParaRPr lang="en-US" altLang="zh-TW" dirty="0"/>
          </a:p>
          <a:p>
            <a:r>
              <a:rPr lang="en-US" altLang="zh-TW" dirty="0"/>
              <a:t>https://www.w3schools.com/colors/colors_picker.asp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5F801-F91F-44F6-9E20-D4B06AE8B157}" type="slidenum">
              <a:rPr lang="zh-TW" altLang="en-US" smtClean="0"/>
              <a:t>58</a:t>
            </a:fld>
            <a:endParaRPr lang="zh-TW" altLang="en-US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4725834"/>
              </p:ext>
            </p:extLst>
          </p:nvPr>
        </p:nvGraphicFramePr>
        <p:xfrm>
          <a:off x="677334" y="2753654"/>
          <a:ext cx="6306940" cy="1965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24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76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035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333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顏色名稱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RGB(</a:t>
                      </a:r>
                      <a:r>
                        <a:rPr lang="zh-TW" altLang="en-US" dirty="0"/>
                        <a:t>三原色</a:t>
                      </a:r>
                      <a:r>
                        <a:rPr lang="en-US" altLang="zh-TW" dirty="0"/>
                        <a:t>)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HEX(</a:t>
                      </a:r>
                      <a:r>
                        <a:rPr lang="zh-TW" altLang="en-US" dirty="0"/>
                        <a:t>十六進位</a:t>
                      </a:r>
                      <a:r>
                        <a:rPr lang="en-US" altLang="zh-TW" dirty="0"/>
                        <a:t>)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dirty="0"/>
                        <a:t>紅色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Red</a:t>
                      </a:r>
                      <a:endParaRPr lang="zh-TW" alt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800" b="0" i="0" kern="1200" dirty="0" err="1">
                          <a:solidFill>
                            <a:schemeClr val="dk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rgb</a:t>
                      </a:r>
                      <a:r>
                        <a:rPr lang="en-US" altLang="zh-TW" sz="1800" b="0" i="0" kern="1200" dirty="0">
                          <a:solidFill>
                            <a:schemeClr val="dk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(255, 0, 0)</a:t>
                      </a:r>
                      <a:endParaRPr lang="zh-TW" alt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800" b="0" i="0" kern="1200" dirty="0">
                          <a:solidFill>
                            <a:schemeClr val="dk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#FF0000</a:t>
                      </a:r>
                      <a:endParaRPr lang="zh-TW" alt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dirty="0"/>
                        <a:t>黃色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800" b="0" i="0" kern="1200" dirty="0">
                          <a:solidFill>
                            <a:schemeClr val="dk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Yellow</a:t>
                      </a:r>
                      <a:endParaRPr lang="zh-TW" alt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800" b="0" i="0" kern="1200" dirty="0" err="1">
                          <a:solidFill>
                            <a:schemeClr val="dk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rgb</a:t>
                      </a:r>
                      <a:r>
                        <a:rPr lang="en-US" altLang="zh-TW" sz="1800" b="0" i="0" kern="1200" dirty="0">
                          <a:solidFill>
                            <a:schemeClr val="dk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(255, 255, 0)</a:t>
                      </a:r>
                      <a:endParaRPr lang="zh-TW" alt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#FFFF00</a:t>
                      </a:r>
                    </a:p>
                  </a:txBody>
                  <a:tcPr marL="76200" marR="76200" marT="76200" marB="762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dirty="0"/>
                        <a:t>綠色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Green</a:t>
                      </a:r>
                      <a:endParaRPr lang="zh-TW" alt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800" b="0" i="0" kern="1200" dirty="0" err="1">
                          <a:solidFill>
                            <a:schemeClr val="dk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rgb</a:t>
                      </a:r>
                      <a:r>
                        <a:rPr lang="en-US" altLang="zh-TW" sz="1800" b="0" i="0" kern="1200" dirty="0">
                          <a:solidFill>
                            <a:schemeClr val="dk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(0, 255, 0)</a:t>
                      </a:r>
                      <a:endParaRPr lang="zh-TW" alt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dirty="0"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#00FF00</a:t>
                      </a:r>
                    </a:p>
                  </a:txBody>
                  <a:tcPr marL="76200" marR="76200" marT="76200" marB="762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dirty="0"/>
                        <a:t>藍色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800" b="0" i="0" kern="1200" dirty="0">
                          <a:solidFill>
                            <a:schemeClr val="dk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Blue</a:t>
                      </a:r>
                      <a:endParaRPr lang="zh-TW" alt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800" b="0" i="0" kern="1200" dirty="0" err="1">
                          <a:solidFill>
                            <a:schemeClr val="dk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rgb</a:t>
                      </a:r>
                      <a:r>
                        <a:rPr lang="en-US" altLang="zh-TW" sz="1800" b="0" i="0" kern="1200" dirty="0">
                          <a:solidFill>
                            <a:schemeClr val="dk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(0, 0, 255)</a:t>
                      </a:r>
                      <a:endParaRPr lang="zh-TW" alt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800" b="0" i="0" kern="1200" dirty="0">
                          <a:solidFill>
                            <a:schemeClr val="dk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#0000FF</a:t>
                      </a:r>
                      <a:endParaRPr lang="zh-TW" alt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5780399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背景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使用</a:t>
            </a: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background-color</a:t>
            </a:r>
            <a:r>
              <a:rPr lang="zh-TW" altLang="en-US" dirty="0"/>
              <a:t>屬性設定</a:t>
            </a:r>
            <a:r>
              <a:rPr lang="en-US" altLang="zh-TW" dirty="0"/>
              <a:t>HTML</a:t>
            </a:r>
            <a:r>
              <a:rPr lang="zh-TW" altLang="en-US" dirty="0"/>
              <a:t>元件的背景顏色</a:t>
            </a: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使用</a:t>
            </a: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background-image</a:t>
            </a:r>
            <a:r>
              <a:rPr lang="zh-TW" altLang="en-US" dirty="0"/>
              <a:t>屬性設定</a:t>
            </a:r>
            <a:r>
              <a:rPr lang="en-US" altLang="zh-TW" dirty="0"/>
              <a:t>HTML</a:t>
            </a:r>
            <a:r>
              <a:rPr lang="zh-TW" altLang="en-US" dirty="0"/>
              <a:t>元件的背景圖片</a:t>
            </a:r>
            <a:endParaRPr lang="en-US" altLang="zh-TW" dirty="0"/>
          </a:p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5F801-F91F-44F6-9E20-D4B06AE8B157}" type="slidenum">
              <a:rPr lang="zh-TW" altLang="en-US" smtClean="0"/>
              <a:t>59</a:t>
            </a:fld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1132387" y="2556373"/>
            <a:ext cx="5817476" cy="482918"/>
          </a:xfrm>
          <a:prstGeom prst="rect">
            <a:avLst/>
          </a:prstGeom>
          <a:solidFill>
            <a:schemeClr val="bg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>
              <a:defRPr sz="160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altLang="zh-TW" dirty="0"/>
              <a:t>&lt;body </a:t>
            </a:r>
            <a:r>
              <a:rPr lang="en-US" altLang="zh-TW" dirty="0">
                <a:solidFill>
                  <a:srgbClr val="0000FF"/>
                </a:solidFill>
              </a:rPr>
              <a:t>style</a:t>
            </a:r>
            <a:r>
              <a:rPr lang="en-US" altLang="zh-TW" dirty="0"/>
              <a:t>=</a:t>
            </a:r>
            <a:r>
              <a:rPr lang="en-US" altLang="zh-TW" dirty="0">
                <a:solidFill>
                  <a:srgbClr val="CC6600"/>
                </a:solidFill>
              </a:rPr>
              <a:t>"</a:t>
            </a:r>
            <a:r>
              <a:rPr lang="en-US" altLang="zh-TW" dirty="0" err="1">
                <a:solidFill>
                  <a:srgbClr val="CC6600"/>
                </a:solidFill>
              </a:rPr>
              <a:t>background-color:powderblue</a:t>
            </a:r>
            <a:r>
              <a:rPr lang="en-US" altLang="zh-TW" dirty="0">
                <a:solidFill>
                  <a:srgbClr val="CC6600"/>
                </a:solidFill>
              </a:rPr>
              <a:t>;"</a:t>
            </a:r>
            <a:r>
              <a:rPr lang="en-US" altLang="zh-TW" dirty="0"/>
              <a:t>&gt;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1132387" y="3856308"/>
            <a:ext cx="5817476" cy="456012"/>
          </a:xfrm>
          <a:prstGeom prst="rect">
            <a:avLst/>
          </a:prstGeom>
          <a:solidFill>
            <a:schemeClr val="bg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>
              <a:defRPr sz="160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altLang="zh-TW" dirty="0"/>
              <a:t>&lt;body </a:t>
            </a:r>
            <a:r>
              <a:rPr lang="en-US" altLang="zh-TW" dirty="0">
                <a:solidFill>
                  <a:srgbClr val="0000FF"/>
                </a:solidFill>
              </a:rPr>
              <a:t>style</a:t>
            </a:r>
            <a:r>
              <a:rPr lang="en-US" altLang="zh-TW" dirty="0"/>
              <a:t>=</a:t>
            </a:r>
            <a:r>
              <a:rPr lang="en-US" altLang="zh-TW" dirty="0">
                <a:solidFill>
                  <a:srgbClr val="CC6600"/>
                </a:solidFill>
              </a:rPr>
              <a:t>"</a:t>
            </a:r>
            <a:r>
              <a:rPr lang="en-US" altLang="zh-TW" dirty="0" err="1">
                <a:solidFill>
                  <a:srgbClr val="CC6600"/>
                </a:solidFill>
              </a:rPr>
              <a:t>background-image:url</a:t>
            </a:r>
            <a:r>
              <a:rPr lang="en-US" altLang="zh-TW" dirty="0">
                <a:solidFill>
                  <a:srgbClr val="CC6600"/>
                </a:solidFill>
              </a:rPr>
              <a:t>('skies.jpg')"</a:t>
            </a:r>
            <a:r>
              <a:rPr lang="en-US" altLang="zh-TW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29124411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HTML5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TW" altLang="en-US" dirty="0"/>
              <a:t>建立網頁的標準語法</a:t>
            </a:r>
          </a:p>
        </p:txBody>
      </p:sp>
    </p:spTree>
    <p:extLst>
      <p:ext uri="{BB962C8B-B14F-4D97-AF65-F5344CB8AC3E}">
        <p14:creationId xmlns:p14="http://schemas.microsoft.com/office/powerpoint/2010/main" val="271911280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字型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使用</a:t>
            </a: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color</a:t>
            </a:r>
            <a:r>
              <a:rPr lang="zh-TW" altLang="en-US" dirty="0"/>
              <a:t>屬性設定</a:t>
            </a:r>
            <a:r>
              <a:rPr lang="en-US" altLang="zh-TW" dirty="0"/>
              <a:t>HTML</a:t>
            </a:r>
            <a:r>
              <a:rPr lang="zh-TW" altLang="en-US" dirty="0"/>
              <a:t>元件的文字顏色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使用</a:t>
            </a: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font-family</a:t>
            </a:r>
            <a:r>
              <a:rPr lang="zh-TW" altLang="en-US" dirty="0"/>
              <a:t>屬性設定</a:t>
            </a:r>
            <a:r>
              <a:rPr lang="en-US" altLang="zh-TW" dirty="0"/>
              <a:t>HTML</a:t>
            </a:r>
            <a:r>
              <a:rPr lang="zh-TW" altLang="en-US" dirty="0"/>
              <a:t>元件的字體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使用</a:t>
            </a: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font-size</a:t>
            </a:r>
            <a:r>
              <a:rPr lang="zh-TW" altLang="en-US" dirty="0"/>
              <a:t>屬性設定</a:t>
            </a:r>
            <a:r>
              <a:rPr lang="en-US" altLang="zh-TW" dirty="0"/>
              <a:t>HTML</a:t>
            </a:r>
            <a:r>
              <a:rPr lang="zh-TW" altLang="en-US" dirty="0"/>
              <a:t>元件的文字大小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使用</a:t>
            </a: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text-align</a:t>
            </a:r>
            <a:r>
              <a:rPr lang="zh-TW" altLang="en-US" dirty="0"/>
              <a:t>屬性設定</a:t>
            </a:r>
            <a:r>
              <a:rPr lang="en-US" altLang="zh-TW" dirty="0"/>
              <a:t>HTML</a:t>
            </a:r>
            <a:r>
              <a:rPr lang="zh-TW" altLang="en-US" dirty="0"/>
              <a:t>元件的文字水平對齊方式</a:t>
            </a:r>
            <a:endParaRPr lang="en-US" altLang="zh-TW" dirty="0"/>
          </a:p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5F801-F91F-44F6-9E20-D4B06AE8B157}" type="slidenum">
              <a:rPr lang="zh-TW" altLang="en-US" smtClean="0"/>
              <a:t>60</a:t>
            </a:fld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1108987" y="2539750"/>
            <a:ext cx="4255493" cy="360204"/>
          </a:xfrm>
          <a:prstGeom prst="rect">
            <a:avLst/>
          </a:prstGeom>
          <a:solidFill>
            <a:schemeClr val="bg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>
              <a:defRPr sz="160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altLang="zh-TW" dirty="0"/>
              <a:t>&lt;p </a:t>
            </a:r>
            <a:r>
              <a:rPr lang="en-US" altLang="zh-TW" dirty="0">
                <a:solidFill>
                  <a:srgbClr val="0000FF"/>
                </a:solidFill>
              </a:rPr>
              <a:t>style</a:t>
            </a:r>
            <a:r>
              <a:rPr lang="en-US" altLang="zh-TW" dirty="0"/>
              <a:t>=</a:t>
            </a:r>
            <a:r>
              <a:rPr lang="en-US" altLang="zh-TW" dirty="0">
                <a:solidFill>
                  <a:srgbClr val="CC6600"/>
                </a:solidFill>
              </a:rPr>
              <a:t>"</a:t>
            </a:r>
            <a:r>
              <a:rPr lang="en-US" altLang="zh-TW" dirty="0" err="1">
                <a:solidFill>
                  <a:srgbClr val="CC6600"/>
                </a:solidFill>
              </a:rPr>
              <a:t>color:red</a:t>
            </a:r>
            <a:r>
              <a:rPr lang="en-US" altLang="zh-TW" dirty="0">
                <a:solidFill>
                  <a:srgbClr val="CC6600"/>
                </a:solidFill>
              </a:rPr>
              <a:t>;"</a:t>
            </a:r>
            <a:r>
              <a:rPr lang="en-US" altLang="zh-TW" dirty="0"/>
              <a:t>&gt;&lt;/p&gt;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1108987" y="3321002"/>
            <a:ext cx="4255493" cy="360204"/>
          </a:xfrm>
          <a:prstGeom prst="rect">
            <a:avLst/>
          </a:prstGeom>
          <a:solidFill>
            <a:schemeClr val="bg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>
              <a:defRPr sz="160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altLang="zh-TW" dirty="0"/>
              <a:t>&lt;p </a:t>
            </a:r>
            <a:r>
              <a:rPr lang="en-US" altLang="zh-TW" dirty="0">
                <a:solidFill>
                  <a:srgbClr val="0000FF"/>
                </a:solidFill>
              </a:rPr>
              <a:t>style</a:t>
            </a:r>
            <a:r>
              <a:rPr lang="en-US" altLang="zh-TW" dirty="0"/>
              <a:t>=</a:t>
            </a:r>
            <a:r>
              <a:rPr lang="en-US" altLang="zh-TW" dirty="0">
                <a:solidFill>
                  <a:srgbClr val="CC6600"/>
                </a:solidFill>
              </a:rPr>
              <a:t>"</a:t>
            </a:r>
            <a:r>
              <a:rPr lang="en-US" altLang="zh-TW" dirty="0" err="1">
                <a:solidFill>
                  <a:srgbClr val="CC6600"/>
                </a:solidFill>
              </a:rPr>
              <a:t>font-family:courier</a:t>
            </a:r>
            <a:r>
              <a:rPr lang="en-US" altLang="zh-TW" dirty="0">
                <a:solidFill>
                  <a:srgbClr val="CC6600"/>
                </a:solidFill>
              </a:rPr>
              <a:t>;"</a:t>
            </a:r>
            <a:r>
              <a:rPr lang="en-US" altLang="zh-TW" dirty="0"/>
              <a:t>&gt;&lt;/p&gt;</a:t>
            </a:r>
          </a:p>
        </p:txBody>
      </p:sp>
      <p:sp>
        <p:nvSpPr>
          <p:cNvPr id="7" name="文字方塊 6"/>
          <p:cNvSpPr txBox="1"/>
          <p:nvPr/>
        </p:nvSpPr>
        <p:spPr>
          <a:xfrm>
            <a:off x="1108987" y="4100975"/>
            <a:ext cx="4255493" cy="360204"/>
          </a:xfrm>
          <a:prstGeom prst="rect">
            <a:avLst/>
          </a:prstGeom>
          <a:solidFill>
            <a:schemeClr val="bg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>
              <a:defRPr sz="160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altLang="zh-TW" dirty="0"/>
              <a:t>&lt;p </a:t>
            </a:r>
            <a:r>
              <a:rPr lang="en-US" altLang="zh-TW" dirty="0">
                <a:solidFill>
                  <a:srgbClr val="0000FF"/>
                </a:solidFill>
              </a:rPr>
              <a:t>style</a:t>
            </a:r>
            <a:r>
              <a:rPr lang="en-US" altLang="zh-TW" dirty="0"/>
              <a:t>=</a:t>
            </a:r>
            <a:r>
              <a:rPr lang="en-US" altLang="zh-TW" dirty="0">
                <a:solidFill>
                  <a:srgbClr val="CC6600"/>
                </a:solidFill>
              </a:rPr>
              <a:t>"font-size:160%;"</a:t>
            </a:r>
            <a:r>
              <a:rPr lang="en-US" altLang="zh-TW" dirty="0"/>
              <a:t>&gt;&lt;/p&gt;</a:t>
            </a:r>
          </a:p>
        </p:txBody>
      </p:sp>
      <p:sp>
        <p:nvSpPr>
          <p:cNvPr id="10" name="文字方塊 9"/>
          <p:cNvSpPr txBox="1"/>
          <p:nvPr/>
        </p:nvSpPr>
        <p:spPr>
          <a:xfrm>
            <a:off x="1108987" y="4963123"/>
            <a:ext cx="4255493" cy="360204"/>
          </a:xfrm>
          <a:prstGeom prst="rect">
            <a:avLst/>
          </a:prstGeom>
          <a:solidFill>
            <a:schemeClr val="bg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>
              <a:defRPr sz="160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altLang="zh-TW" dirty="0"/>
              <a:t>&lt;p </a:t>
            </a:r>
            <a:r>
              <a:rPr lang="en-US" altLang="zh-TW" dirty="0">
                <a:solidFill>
                  <a:srgbClr val="0000FF"/>
                </a:solidFill>
              </a:rPr>
              <a:t>style</a:t>
            </a:r>
            <a:r>
              <a:rPr lang="en-US" altLang="zh-TW" dirty="0"/>
              <a:t>=</a:t>
            </a:r>
            <a:r>
              <a:rPr lang="en-US" altLang="zh-TW" dirty="0">
                <a:solidFill>
                  <a:srgbClr val="CC6600"/>
                </a:solidFill>
              </a:rPr>
              <a:t>"</a:t>
            </a:r>
            <a:r>
              <a:rPr lang="en-US" altLang="zh-TW" dirty="0" err="1">
                <a:solidFill>
                  <a:srgbClr val="CC6600"/>
                </a:solidFill>
              </a:rPr>
              <a:t>text-align:center</a:t>
            </a:r>
            <a:r>
              <a:rPr lang="en-US" altLang="zh-TW" dirty="0">
                <a:solidFill>
                  <a:srgbClr val="CC6600"/>
                </a:solidFill>
              </a:rPr>
              <a:t>;"</a:t>
            </a:r>
            <a:r>
              <a:rPr lang="en-US" altLang="zh-TW" dirty="0"/>
              <a:t>&gt;&lt;/p&gt;</a:t>
            </a:r>
          </a:p>
        </p:txBody>
      </p:sp>
    </p:spTree>
    <p:extLst>
      <p:ext uri="{BB962C8B-B14F-4D97-AF65-F5344CB8AC3E}">
        <p14:creationId xmlns:p14="http://schemas.microsoft.com/office/powerpoint/2010/main" val="331015141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邊距</a:t>
            </a:r>
            <a:r>
              <a:rPr lang="en-US" altLang="zh-TW" dirty="0"/>
              <a:t>(Margin)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77334" y="1428207"/>
            <a:ext cx="8596668" cy="4613156"/>
          </a:xfrm>
        </p:spPr>
        <p:txBody>
          <a:bodyPr/>
          <a:lstStyle/>
          <a:p>
            <a:r>
              <a:rPr lang="zh-TW" altLang="en-US" dirty="0"/>
              <a:t>使用</a:t>
            </a: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margin</a:t>
            </a:r>
            <a:r>
              <a:rPr lang="zh-TW" altLang="en-US" dirty="0"/>
              <a:t>屬性，在</a:t>
            </a:r>
            <a:r>
              <a:rPr lang="en-US" altLang="zh-TW" dirty="0"/>
              <a:t>HTML</a:t>
            </a:r>
            <a:r>
              <a:rPr lang="zh-TW" altLang="en-US" dirty="0"/>
              <a:t>元件的邊界</a:t>
            </a:r>
            <a:r>
              <a:rPr lang="en-US" altLang="zh-TW" dirty="0"/>
              <a:t>(border)</a:t>
            </a:r>
            <a:r>
              <a:rPr lang="zh-TW" altLang="en-US" dirty="0"/>
              <a:t>外，增加額外空間</a:t>
            </a:r>
            <a:endParaRPr lang="en-US" altLang="zh-TW" dirty="0"/>
          </a:p>
          <a:p>
            <a:r>
              <a:rPr lang="zh-TW" altLang="en-US" dirty="0"/>
              <a:t>因為</a:t>
            </a:r>
            <a:r>
              <a:rPr lang="en-US" altLang="zh-TW" dirty="0"/>
              <a:t>HTML</a:t>
            </a:r>
            <a:r>
              <a:rPr lang="zh-TW" altLang="en-US" dirty="0"/>
              <a:t>元件有</a:t>
            </a:r>
            <a:r>
              <a:rPr lang="en-US" altLang="zh-TW" dirty="0"/>
              <a:t>4</a:t>
            </a:r>
            <a:r>
              <a:rPr lang="zh-TW" altLang="en-US" dirty="0"/>
              <a:t>個邊，因此</a:t>
            </a: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margin</a:t>
            </a:r>
            <a:r>
              <a:rPr lang="zh-TW" altLang="en-US" dirty="0"/>
              <a:t>屬性可以分成</a:t>
            </a:r>
            <a:r>
              <a:rPr lang="en-US" altLang="zh-TW" dirty="0"/>
              <a:t>4</a:t>
            </a:r>
            <a:r>
              <a:rPr lang="zh-TW" altLang="en-US" dirty="0"/>
              <a:t>種：</a:t>
            </a: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可以使用</a:t>
            </a: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margin</a:t>
            </a:r>
            <a:r>
              <a:rPr lang="zh-TW" altLang="en-US" dirty="0"/>
              <a:t>屬性，一次設定</a:t>
            </a:r>
            <a:r>
              <a:rPr lang="en-US" altLang="zh-TW" dirty="0"/>
              <a:t>4</a:t>
            </a:r>
            <a:r>
              <a:rPr lang="zh-TW" altLang="en-US" dirty="0"/>
              <a:t>種，依順時鐘順序：上、右、下、左</a:t>
            </a:r>
            <a:endParaRPr lang="en-US" altLang="zh-TW" dirty="0"/>
          </a:p>
          <a:p>
            <a:r>
              <a:rPr lang="en-US" altLang="zh-TW" dirty="0" err="1"/>
              <a:t>px</a:t>
            </a:r>
            <a:r>
              <a:rPr lang="zh-TW" altLang="en-US" dirty="0"/>
              <a:t>是畫素</a:t>
            </a:r>
            <a:r>
              <a:rPr lang="en-US" altLang="zh-TW" dirty="0"/>
              <a:t>(pixel)</a:t>
            </a:r>
            <a:r>
              <a:rPr lang="zh-TW" altLang="en-US" dirty="0"/>
              <a:t>，一種</a:t>
            </a:r>
            <a:r>
              <a:rPr lang="en-US" altLang="zh-TW" dirty="0"/>
              <a:t>CSS</a:t>
            </a:r>
            <a:r>
              <a:rPr lang="zh-TW" altLang="en-US" dirty="0"/>
              <a:t>的長度單位</a:t>
            </a:r>
            <a:endParaRPr lang="en-US" altLang="zh-TW" dirty="0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4346580"/>
              </p:ext>
            </p:extLst>
          </p:nvPr>
        </p:nvGraphicFramePr>
        <p:xfrm>
          <a:off x="677336" y="2217542"/>
          <a:ext cx="6751075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04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984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522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CSS</a:t>
                      </a:r>
                      <a:r>
                        <a:rPr lang="zh-TW" altLang="en-US" dirty="0"/>
                        <a:t>屬性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說明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舉例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margin-top</a:t>
                      </a:r>
                      <a:endParaRPr lang="zh-TW" alt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上邊之外的距離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margin-top: 10px;</a:t>
                      </a:r>
                      <a:endParaRPr lang="zh-TW" alt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margin-right</a:t>
                      </a:r>
                      <a:endParaRPr lang="zh-TW" alt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右邊之外的距離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margin-right: 20px;</a:t>
                      </a:r>
                      <a:endParaRPr lang="zh-TW" alt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margin-bottom</a:t>
                      </a:r>
                      <a:endParaRPr lang="zh-TW" alt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下邊之外的距離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margin-bottom: 30px;</a:t>
                      </a:r>
                      <a:endParaRPr lang="zh-TW" alt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margin-left</a:t>
                      </a:r>
                      <a:endParaRPr lang="zh-TW" alt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左邊之外的距離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margin-left: 40px;</a:t>
                      </a:r>
                      <a:endParaRPr lang="zh-TW" alt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7" name="文字方塊 6"/>
          <p:cNvSpPr txBox="1"/>
          <p:nvPr/>
        </p:nvSpPr>
        <p:spPr>
          <a:xfrm>
            <a:off x="677334" y="4996810"/>
            <a:ext cx="3946918" cy="1147104"/>
          </a:xfrm>
          <a:prstGeom prst="rect">
            <a:avLst/>
          </a:prstGeom>
          <a:solidFill>
            <a:schemeClr val="bg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>
              <a:defRPr sz="160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altLang="zh-TW" dirty="0"/>
              <a:t>div {</a:t>
            </a:r>
          </a:p>
          <a:p>
            <a:r>
              <a:rPr lang="en-US" altLang="zh-TW" dirty="0"/>
              <a:t>    </a:t>
            </a:r>
            <a:r>
              <a:rPr lang="en-US" altLang="zh-TW" dirty="0">
                <a:solidFill>
                  <a:srgbClr val="0000FF"/>
                </a:solidFill>
              </a:rPr>
              <a:t>background-color</a:t>
            </a:r>
            <a:r>
              <a:rPr lang="en-US" altLang="zh-TW" dirty="0"/>
              <a:t>: </a:t>
            </a:r>
            <a:r>
              <a:rPr lang="en-US" altLang="zh-TW" dirty="0" err="1">
                <a:solidFill>
                  <a:schemeClr val="tx1"/>
                </a:solidFill>
              </a:rPr>
              <a:t>powderblue</a:t>
            </a:r>
            <a:r>
              <a:rPr lang="en-US" altLang="zh-TW" dirty="0"/>
              <a:t>;</a:t>
            </a:r>
          </a:p>
          <a:p>
            <a:r>
              <a:rPr lang="en-US" altLang="zh-TW" dirty="0"/>
              <a:t>    </a:t>
            </a:r>
            <a:r>
              <a:rPr lang="en-US" altLang="zh-TW" dirty="0">
                <a:solidFill>
                  <a:srgbClr val="0000FF"/>
                </a:solidFill>
              </a:rPr>
              <a:t>margin</a:t>
            </a:r>
            <a:r>
              <a:rPr lang="en-US" altLang="zh-TW" dirty="0"/>
              <a:t>: </a:t>
            </a:r>
            <a:r>
              <a:rPr lang="en-US" altLang="zh-TW" dirty="0">
                <a:solidFill>
                  <a:schemeClr val="tx1"/>
                </a:solidFill>
              </a:rPr>
              <a:t>10px 20px 30px 40px</a:t>
            </a:r>
            <a:r>
              <a:rPr lang="en-US" altLang="zh-TW" dirty="0"/>
              <a:t>;</a:t>
            </a:r>
          </a:p>
          <a:p>
            <a:r>
              <a:rPr lang="en-US" altLang="zh-TW" dirty="0"/>
              <a:t>}</a:t>
            </a:r>
          </a:p>
        </p:txBody>
      </p:sp>
      <p:sp>
        <p:nvSpPr>
          <p:cNvPr id="10" name="向下箭號 9"/>
          <p:cNvSpPr/>
          <p:nvPr/>
        </p:nvSpPr>
        <p:spPr>
          <a:xfrm rot="16200000">
            <a:off x="4714119" y="5478774"/>
            <a:ext cx="452846" cy="34319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6832" y="5645641"/>
            <a:ext cx="3790950" cy="89535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6832" y="4608877"/>
            <a:ext cx="3790950" cy="89535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5F801-F91F-44F6-9E20-D4B06AE8B157}" type="slidenum">
              <a:rPr lang="zh-TW" altLang="en-US" smtClean="0"/>
              <a:t>61</a:t>
            </a:fld>
            <a:endParaRPr lang="zh-TW" altLang="en-US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677334" y="6223923"/>
            <a:ext cx="3946918" cy="551345"/>
          </a:xfrm>
          <a:prstGeom prst="rect">
            <a:avLst/>
          </a:prstGeom>
          <a:solidFill>
            <a:schemeClr val="bg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>
              <a:defRPr sz="160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altLang="zh-TW" dirty="0"/>
              <a:t>&lt;div&gt;</a:t>
            </a:r>
            <a:r>
              <a:rPr lang="en-US" altLang="zh-TW" dirty="0">
                <a:solidFill>
                  <a:srgbClr val="0000FF"/>
                </a:solidFill>
              </a:rPr>
              <a:t>margin</a:t>
            </a:r>
            <a:r>
              <a:rPr lang="en-US" altLang="zh-TW" dirty="0"/>
              <a:t>: </a:t>
            </a:r>
            <a:r>
              <a:rPr lang="en-US" altLang="zh-TW" dirty="0">
                <a:solidFill>
                  <a:schemeClr val="tx1"/>
                </a:solidFill>
              </a:rPr>
              <a:t>10px 20px 30px 40px</a:t>
            </a:r>
            <a:r>
              <a:rPr lang="en-US" altLang="zh-TW" dirty="0"/>
              <a:t>&lt;/div&gt;</a:t>
            </a:r>
          </a:p>
        </p:txBody>
      </p:sp>
    </p:spTree>
    <p:extLst>
      <p:ext uri="{BB962C8B-B14F-4D97-AF65-F5344CB8AC3E}">
        <p14:creationId xmlns:p14="http://schemas.microsoft.com/office/powerpoint/2010/main" val="283003509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填充</a:t>
            </a:r>
            <a:r>
              <a:rPr lang="en-US" altLang="zh-TW" dirty="0"/>
              <a:t>(Padding)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77334" y="1349829"/>
            <a:ext cx="8596668" cy="4691534"/>
          </a:xfrm>
        </p:spPr>
        <p:txBody>
          <a:bodyPr/>
          <a:lstStyle/>
          <a:p>
            <a:r>
              <a:rPr lang="zh-TW" altLang="en-US" dirty="0"/>
              <a:t>使用</a:t>
            </a: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padding</a:t>
            </a:r>
            <a:r>
              <a:rPr lang="zh-TW" altLang="en-US" dirty="0"/>
              <a:t>屬性，在</a:t>
            </a:r>
            <a:r>
              <a:rPr lang="en-US" altLang="zh-TW" dirty="0"/>
              <a:t>HTML</a:t>
            </a:r>
            <a:r>
              <a:rPr lang="zh-TW" altLang="en-US" dirty="0"/>
              <a:t>元件的邊界</a:t>
            </a:r>
            <a:r>
              <a:rPr lang="en-US" altLang="zh-TW" dirty="0"/>
              <a:t>(border)</a:t>
            </a:r>
            <a:r>
              <a:rPr lang="zh-TW" altLang="en-US" dirty="0"/>
              <a:t>內，增加額外空間</a:t>
            </a:r>
            <a:endParaRPr lang="en-US" altLang="zh-TW" dirty="0"/>
          </a:p>
          <a:p>
            <a:r>
              <a:rPr lang="zh-TW" altLang="en-US" dirty="0"/>
              <a:t>因為</a:t>
            </a:r>
            <a:r>
              <a:rPr lang="en-US" altLang="zh-TW" dirty="0"/>
              <a:t>HTML</a:t>
            </a:r>
            <a:r>
              <a:rPr lang="zh-TW" altLang="en-US" dirty="0"/>
              <a:t>元件有</a:t>
            </a:r>
            <a:r>
              <a:rPr lang="en-US" altLang="zh-TW" dirty="0"/>
              <a:t>4</a:t>
            </a:r>
            <a:r>
              <a:rPr lang="zh-TW" altLang="en-US" dirty="0"/>
              <a:t>個邊，因此</a:t>
            </a: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padding</a:t>
            </a:r>
            <a:r>
              <a:rPr lang="zh-TW" altLang="en-US" dirty="0"/>
              <a:t>屬性可以分成</a:t>
            </a:r>
            <a:r>
              <a:rPr lang="en-US" altLang="zh-TW" dirty="0"/>
              <a:t>4</a:t>
            </a:r>
            <a:r>
              <a:rPr lang="zh-TW" altLang="en-US" dirty="0"/>
              <a:t>種：</a:t>
            </a: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可以使用</a:t>
            </a: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padding</a:t>
            </a:r>
            <a:r>
              <a:rPr lang="zh-TW" altLang="en-US" dirty="0"/>
              <a:t>屬性，一次設定</a:t>
            </a:r>
            <a:r>
              <a:rPr lang="en-US" altLang="zh-TW" dirty="0"/>
              <a:t>4</a:t>
            </a:r>
            <a:r>
              <a:rPr lang="zh-TW" altLang="en-US" dirty="0"/>
              <a:t>種，依順時鐘順序：上、右、下、左</a:t>
            </a:r>
            <a:endParaRPr lang="en-US" altLang="zh-TW" dirty="0"/>
          </a:p>
          <a:p>
            <a:endParaRPr lang="en-US" altLang="zh-TW" dirty="0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1202156"/>
              </p:ext>
            </p:extLst>
          </p:nvPr>
        </p:nvGraphicFramePr>
        <p:xfrm>
          <a:off x="677334" y="2179776"/>
          <a:ext cx="7473888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658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948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131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CSS</a:t>
                      </a:r>
                      <a:r>
                        <a:rPr lang="zh-TW" altLang="en-US" dirty="0"/>
                        <a:t>屬性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說明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舉例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padding-top</a:t>
                      </a:r>
                      <a:endParaRPr lang="zh-TW" alt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上邊以內的填充長度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padding-top: 10px;</a:t>
                      </a:r>
                      <a:endParaRPr lang="zh-TW" alt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padding-right</a:t>
                      </a:r>
                      <a:endParaRPr lang="zh-TW" alt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右邊以內的填充長度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padding-right: 20px;</a:t>
                      </a:r>
                      <a:endParaRPr lang="zh-TW" alt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padding-bottom</a:t>
                      </a:r>
                      <a:endParaRPr lang="zh-TW" alt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下邊以內的填充長度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padding-bottom: 30px;</a:t>
                      </a:r>
                      <a:endParaRPr lang="zh-TW" alt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padding-left</a:t>
                      </a:r>
                      <a:endParaRPr lang="zh-TW" alt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左邊以內的填充長度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padding-left: 40px;</a:t>
                      </a:r>
                      <a:endParaRPr lang="zh-TW" alt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" name="文字方塊 5"/>
          <p:cNvSpPr txBox="1"/>
          <p:nvPr/>
        </p:nvSpPr>
        <p:spPr>
          <a:xfrm>
            <a:off x="677334" y="4516455"/>
            <a:ext cx="3946918" cy="1147104"/>
          </a:xfrm>
          <a:prstGeom prst="rect">
            <a:avLst/>
          </a:prstGeom>
          <a:solidFill>
            <a:schemeClr val="bg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>
              <a:defRPr sz="160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altLang="zh-TW" dirty="0"/>
              <a:t>div {</a:t>
            </a:r>
          </a:p>
          <a:p>
            <a:r>
              <a:rPr lang="en-US" altLang="zh-TW" dirty="0"/>
              <a:t>    </a:t>
            </a:r>
            <a:r>
              <a:rPr lang="en-US" altLang="zh-TW" dirty="0">
                <a:solidFill>
                  <a:srgbClr val="0000FF"/>
                </a:solidFill>
              </a:rPr>
              <a:t>background-color</a:t>
            </a:r>
            <a:r>
              <a:rPr lang="en-US" altLang="zh-TW" dirty="0"/>
              <a:t>: </a:t>
            </a:r>
            <a:r>
              <a:rPr lang="en-US" altLang="zh-TW" dirty="0" err="1">
                <a:solidFill>
                  <a:schemeClr val="tx1"/>
                </a:solidFill>
              </a:rPr>
              <a:t>powderblue</a:t>
            </a:r>
            <a:r>
              <a:rPr lang="en-US" altLang="zh-TW" dirty="0"/>
              <a:t>;</a:t>
            </a:r>
          </a:p>
          <a:p>
            <a:r>
              <a:rPr lang="en-US" altLang="zh-TW" dirty="0"/>
              <a:t>    </a:t>
            </a:r>
            <a:r>
              <a:rPr lang="en-US" altLang="zh-TW" dirty="0">
                <a:solidFill>
                  <a:srgbClr val="0000FF"/>
                </a:solidFill>
              </a:rPr>
              <a:t>padding</a:t>
            </a:r>
            <a:r>
              <a:rPr lang="en-US" altLang="zh-TW" dirty="0"/>
              <a:t>: </a:t>
            </a:r>
            <a:r>
              <a:rPr lang="en-US" altLang="zh-TW" dirty="0">
                <a:solidFill>
                  <a:schemeClr val="tx1"/>
                </a:solidFill>
              </a:rPr>
              <a:t>10px 20px 30px 40px</a:t>
            </a:r>
            <a:r>
              <a:rPr lang="en-US" altLang="zh-TW" dirty="0"/>
              <a:t>;</a:t>
            </a:r>
          </a:p>
          <a:p>
            <a:r>
              <a:rPr lang="en-US" altLang="zh-TW" dirty="0"/>
              <a:t>}</a:t>
            </a:r>
          </a:p>
        </p:txBody>
      </p:sp>
      <p:sp>
        <p:nvSpPr>
          <p:cNvPr id="9" name="向下箭號 8"/>
          <p:cNvSpPr/>
          <p:nvPr/>
        </p:nvSpPr>
        <p:spPr>
          <a:xfrm rot="16200000">
            <a:off x="4749245" y="4918409"/>
            <a:ext cx="452846" cy="34319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5159" y="5629431"/>
            <a:ext cx="3790950" cy="9906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5159" y="4516455"/>
            <a:ext cx="3790950" cy="9906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5F801-F91F-44F6-9E20-D4B06AE8B157}" type="slidenum">
              <a:rPr lang="zh-TW" altLang="en-US" smtClean="0"/>
              <a:t>62</a:t>
            </a:fld>
            <a:endParaRPr lang="zh-TW" altLang="en-US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677334" y="5796270"/>
            <a:ext cx="3946918" cy="656921"/>
          </a:xfrm>
          <a:prstGeom prst="rect">
            <a:avLst/>
          </a:prstGeom>
          <a:solidFill>
            <a:schemeClr val="bg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>
              <a:defRPr sz="160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altLang="zh-TW" dirty="0"/>
              <a:t>&lt;div&gt;</a:t>
            </a:r>
            <a:r>
              <a:rPr lang="en-US" altLang="zh-TW" dirty="0">
                <a:solidFill>
                  <a:srgbClr val="0000FF"/>
                </a:solidFill>
              </a:rPr>
              <a:t>padding</a:t>
            </a:r>
            <a:r>
              <a:rPr lang="en-US" altLang="zh-TW" dirty="0"/>
              <a:t>: </a:t>
            </a:r>
            <a:r>
              <a:rPr lang="en-US" altLang="zh-TW" dirty="0">
                <a:solidFill>
                  <a:schemeClr val="tx1"/>
                </a:solidFill>
              </a:rPr>
              <a:t>10px 20px 30px 40px</a:t>
            </a:r>
            <a:r>
              <a:rPr lang="en-US" altLang="zh-TW" dirty="0"/>
              <a:t>&lt;/div&gt;</a:t>
            </a:r>
          </a:p>
        </p:txBody>
      </p:sp>
    </p:spTree>
    <p:extLst>
      <p:ext uri="{BB962C8B-B14F-4D97-AF65-F5344CB8AC3E}">
        <p14:creationId xmlns:p14="http://schemas.microsoft.com/office/powerpoint/2010/main" val="51041197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0708DF8-865C-4458-9606-097ECEF21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Flex </a:t>
            </a:r>
            <a:r>
              <a:rPr lang="zh-TW" altLang="en-US" dirty="0"/>
              <a:t>水平排列</a:t>
            </a:r>
            <a:br>
              <a:rPr lang="en-US" altLang="zh-TW" dirty="0"/>
            </a:br>
            <a:r>
              <a:rPr lang="en-US" altLang="zh-TW" sz="2000" dirty="0"/>
              <a:t>https://flexboxfroggy.com/</a:t>
            </a:r>
            <a:endParaRPr lang="zh-TW" altLang="en-US" sz="20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3F7A476-385B-4B28-848C-77CDB48167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5F801-F91F-44F6-9E20-D4B06AE8B157}" type="slidenum">
              <a:rPr lang="zh-TW" altLang="en-US" smtClean="0"/>
              <a:t>63</a:t>
            </a:fld>
            <a:endParaRPr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78FA9DC2-EFFF-4E53-BCE2-3E773B083101}"/>
              </a:ext>
            </a:extLst>
          </p:cNvPr>
          <p:cNvSpPr txBox="1"/>
          <p:nvPr/>
        </p:nvSpPr>
        <p:spPr>
          <a:xfrm>
            <a:off x="1837772" y="1773872"/>
            <a:ext cx="4883068" cy="4524315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TW" sz="1600" dirty="0"/>
              <a:t>&lt;style&gt;</a:t>
            </a:r>
          </a:p>
          <a:p>
            <a:r>
              <a:rPr lang="en-US" altLang="zh-TW" sz="1600" dirty="0"/>
              <a:t>        * {margin: 0;padding: 0}</a:t>
            </a:r>
          </a:p>
          <a:p>
            <a:br>
              <a:rPr lang="en-US" altLang="zh-TW" sz="1600" dirty="0"/>
            </a:br>
            <a:r>
              <a:rPr lang="en-US" altLang="zh-TW" sz="1600" dirty="0"/>
              <a:t>        div {</a:t>
            </a:r>
          </a:p>
          <a:p>
            <a:r>
              <a:rPr lang="en-US" altLang="zh-TW" sz="1600" dirty="0"/>
              <a:t>            display: flex</a:t>
            </a:r>
          </a:p>
          <a:p>
            <a:r>
              <a:rPr lang="en-US" altLang="zh-TW" sz="1600" dirty="0"/>
              <a:t>        }</a:t>
            </a:r>
          </a:p>
          <a:p>
            <a:br>
              <a:rPr lang="en-US" altLang="zh-TW" sz="1600" dirty="0"/>
            </a:br>
            <a:r>
              <a:rPr lang="en-US" altLang="zh-TW" sz="1600" dirty="0"/>
              <a:t>        </a:t>
            </a:r>
            <a:r>
              <a:rPr lang="en-US" altLang="zh-TW" sz="1600" dirty="0" err="1"/>
              <a:t>div#box</a:t>
            </a:r>
            <a:r>
              <a:rPr lang="en-US" altLang="zh-TW" sz="1600" dirty="0"/>
              <a:t>&gt;</a:t>
            </a:r>
            <a:r>
              <a:rPr lang="en-US" altLang="zh-TW" sz="1600" dirty="0" err="1"/>
              <a:t>div:first-child</a:t>
            </a:r>
            <a:r>
              <a:rPr lang="en-US" altLang="zh-TW" sz="1600" dirty="0"/>
              <a:t>,</a:t>
            </a:r>
          </a:p>
          <a:p>
            <a:r>
              <a:rPr lang="en-US" altLang="zh-TW" sz="1600" dirty="0"/>
              <a:t>        </a:t>
            </a:r>
            <a:r>
              <a:rPr lang="en-US" altLang="zh-TW" sz="1600" dirty="0" err="1"/>
              <a:t>div#box</a:t>
            </a:r>
            <a:r>
              <a:rPr lang="en-US" altLang="zh-TW" sz="1600" dirty="0"/>
              <a:t>&gt;</a:t>
            </a:r>
            <a:r>
              <a:rPr lang="en-US" altLang="zh-TW" sz="1600" dirty="0" err="1"/>
              <a:t>div:last-child</a:t>
            </a:r>
            <a:r>
              <a:rPr lang="en-US" altLang="zh-TW" sz="1600" dirty="0"/>
              <a:t> {</a:t>
            </a:r>
          </a:p>
          <a:p>
            <a:r>
              <a:rPr lang="en-US" altLang="zh-TW" sz="1600" dirty="0"/>
              <a:t>            flex: 1;</a:t>
            </a:r>
          </a:p>
          <a:p>
            <a:r>
              <a:rPr lang="en-US" altLang="zh-TW" sz="1600" dirty="0"/>
              <a:t>        }</a:t>
            </a:r>
          </a:p>
          <a:p>
            <a:br>
              <a:rPr lang="en-US" altLang="zh-TW" sz="1600" dirty="0"/>
            </a:br>
            <a:r>
              <a:rPr lang="en-US" altLang="zh-TW" sz="1600" dirty="0"/>
              <a:t>        </a:t>
            </a:r>
            <a:r>
              <a:rPr lang="en-US" altLang="zh-TW" sz="1600" dirty="0" err="1"/>
              <a:t>div#box</a:t>
            </a:r>
            <a:r>
              <a:rPr lang="en-US" altLang="zh-TW" sz="1600" dirty="0"/>
              <a:t>&gt;</a:t>
            </a:r>
            <a:r>
              <a:rPr lang="en-US" altLang="zh-TW" sz="1600" dirty="0" err="1"/>
              <a:t>div:not</a:t>
            </a:r>
            <a:r>
              <a:rPr lang="en-US" altLang="zh-TW" sz="1600" dirty="0"/>
              <a:t>(:first-child):not(:last-child) {</a:t>
            </a:r>
          </a:p>
          <a:p>
            <a:r>
              <a:rPr lang="en-US" altLang="zh-TW" sz="1600" dirty="0"/>
              <a:t>            flex: 2;</a:t>
            </a:r>
          </a:p>
          <a:p>
            <a:r>
              <a:rPr lang="en-US" altLang="zh-TW" sz="1600" dirty="0"/>
              <a:t>            background-color: #</a:t>
            </a:r>
            <a:r>
              <a:rPr lang="en-US" altLang="zh-TW" sz="1600" dirty="0" err="1"/>
              <a:t>cde</a:t>
            </a:r>
            <a:r>
              <a:rPr lang="en-US" altLang="zh-TW" sz="1600" dirty="0"/>
              <a:t>;</a:t>
            </a:r>
          </a:p>
          <a:p>
            <a:r>
              <a:rPr lang="en-US" altLang="zh-TW" sz="1600" dirty="0"/>
              <a:t>        }</a:t>
            </a:r>
          </a:p>
          <a:p>
            <a:r>
              <a:rPr lang="en-US" altLang="zh-TW" sz="1600" dirty="0"/>
              <a:t>&lt;/style&gt;</a:t>
            </a:r>
          </a:p>
          <a:p>
            <a:endParaRPr lang="zh-TW" altLang="en-US" sz="1600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D2AF2341-8FA4-47F4-BF68-0C8AD18297F4}"/>
              </a:ext>
            </a:extLst>
          </p:cNvPr>
          <p:cNvSpPr txBox="1"/>
          <p:nvPr/>
        </p:nvSpPr>
        <p:spPr>
          <a:xfrm>
            <a:off x="7030391" y="2744933"/>
            <a:ext cx="2098651" cy="2585323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TW" dirty="0"/>
              <a:t>&lt;body&gt;</a:t>
            </a:r>
          </a:p>
          <a:p>
            <a:br>
              <a:rPr lang="en-US" altLang="zh-TW" dirty="0"/>
            </a:br>
            <a:r>
              <a:rPr lang="en-US" altLang="zh-TW" dirty="0"/>
              <a:t>    &lt;div id='box'&gt;</a:t>
            </a:r>
          </a:p>
          <a:p>
            <a:r>
              <a:rPr lang="en-US" altLang="zh-TW" dirty="0"/>
              <a:t>        &lt;div&gt;A&lt;/div&gt;</a:t>
            </a:r>
          </a:p>
          <a:p>
            <a:r>
              <a:rPr lang="en-US" altLang="zh-TW" dirty="0"/>
              <a:t>        &lt;div&gt;B&lt;/div&gt;</a:t>
            </a:r>
          </a:p>
          <a:p>
            <a:r>
              <a:rPr lang="en-US" altLang="zh-TW" dirty="0"/>
              <a:t>        &lt;div&gt;C&lt;/div&gt;</a:t>
            </a:r>
          </a:p>
          <a:p>
            <a:r>
              <a:rPr lang="en-US" altLang="zh-TW" dirty="0"/>
              <a:t>    &lt;/div&gt;</a:t>
            </a:r>
          </a:p>
          <a:p>
            <a:br>
              <a:rPr lang="en-US" altLang="zh-TW" dirty="0"/>
            </a:br>
            <a:r>
              <a:rPr lang="en-US" altLang="zh-TW" dirty="0"/>
              <a:t>&lt;/body&gt;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F3A51504-8579-49FF-ABA8-2E01E5689D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7786" y="559813"/>
            <a:ext cx="6543675" cy="981075"/>
          </a:xfrm>
          <a:prstGeom prst="rect">
            <a:avLst/>
          </a:prstGeom>
          <a:ln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253657466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CSS - Media Queries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TW" altLang="en-US" dirty="0"/>
              <a:t>檢查與定義特定媒體上使用的</a:t>
            </a:r>
            <a:r>
              <a:rPr lang="en-US" altLang="zh-TW" dirty="0"/>
              <a:t>CSS</a:t>
            </a:r>
            <a:r>
              <a:rPr lang="zh-TW" altLang="en-US" dirty="0"/>
              <a:t>樣式</a:t>
            </a:r>
          </a:p>
        </p:txBody>
      </p:sp>
    </p:spTree>
    <p:extLst>
      <p:ext uri="{BB962C8B-B14F-4D97-AF65-F5344CB8AC3E}">
        <p14:creationId xmlns:p14="http://schemas.microsoft.com/office/powerpoint/2010/main" val="339722279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網頁可見區域</a:t>
            </a:r>
            <a:r>
              <a:rPr lang="en-US" altLang="zh-TW" dirty="0"/>
              <a:t>(Viewport)</a:t>
            </a:r>
            <a:r>
              <a:rPr lang="zh-TW" altLang="en-US" dirty="0"/>
              <a:t> </a:t>
            </a:r>
            <a:r>
              <a:rPr lang="en-US" altLang="zh-TW" dirty="0"/>
              <a:t>#1</a:t>
            </a:r>
            <a:r>
              <a:rPr lang="zh-TW" altLang="en-US" dirty="0"/>
              <a:t> 介紹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Viewport</a:t>
            </a:r>
            <a:r>
              <a:rPr lang="zh-TW" altLang="en-US" dirty="0"/>
              <a:t>就是一個網頁上，使用者的可見區域，因此會隨著螢幕寬度變化</a:t>
            </a:r>
            <a:endParaRPr lang="en-US" altLang="zh-TW" dirty="0"/>
          </a:p>
          <a:p>
            <a:r>
              <a:rPr lang="zh-TW" altLang="en-US" dirty="0"/>
              <a:t>在還沒有智慧型手機的時代，網頁通常是固定寬度的設計；但是在行動裝置盛行的現代，網頁寬度要能自適應裝置寬度，以呈現最佳的網頁畫面</a:t>
            </a:r>
            <a:endParaRPr lang="en-US" altLang="zh-TW" dirty="0"/>
          </a:p>
          <a:p>
            <a:r>
              <a:rPr lang="zh-TW" altLang="en-US" dirty="0"/>
              <a:t>要建立響應式網頁設計，一定要設定</a:t>
            </a:r>
            <a:r>
              <a:rPr lang="en-US" altLang="zh-TW" dirty="0"/>
              <a:t>Viewport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5F801-F91F-44F6-9E20-D4B06AE8B157}" type="slidenum">
              <a:rPr lang="zh-TW" altLang="en-US" smtClean="0"/>
              <a:t>65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6545550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網頁可見區域</a:t>
            </a:r>
            <a:r>
              <a:rPr lang="en-US" altLang="zh-TW" dirty="0"/>
              <a:t>(Viewport)</a:t>
            </a:r>
            <a:r>
              <a:rPr lang="zh-TW" altLang="en-US" dirty="0"/>
              <a:t> </a:t>
            </a:r>
            <a:r>
              <a:rPr lang="en-US" altLang="zh-TW" dirty="0"/>
              <a:t>#2 </a:t>
            </a:r>
            <a:r>
              <a:rPr lang="zh-TW" altLang="en-US" dirty="0"/>
              <a:t>設定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77334" y="1733007"/>
            <a:ext cx="8596668" cy="4308356"/>
          </a:xfrm>
        </p:spPr>
        <p:txBody>
          <a:bodyPr/>
          <a:lstStyle/>
          <a:p>
            <a:r>
              <a:rPr lang="zh-TW" altLang="en-US" dirty="0"/>
              <a:t>如何設定</a:t>
            </a:r>
            <a:r>
              <a:rPr lang="en-US" altLang="zh-TW" dirty="0"/>
              <a:t>Viewport</a:t>
            </a:r>
            <a:r>
              <a:rPr lang="zh-TW" altLang="en-US" dirty="0"/>
              <a:t>？</a:t>
            </a:r>
            <a:endParaRPr lang="en-US" altLang="zh-TW" dirty="0"/>
          </a:p>
          <a:p>
            <a:r>
              <a:rPr lang="en-US" altLang="zh-TW" dirty="0"/>
              <a:t>HTML5</a:t>
            </a:r>
            <a:r>
              <a:rPr lang="zh-TW" altLang="en-US" dirty="0"/>
              <a:t>的中繼資料，也就是</a:t>
            </a:r>
            <a:r>
              <a:rPr lang="en-US" altLang="zh-TW" sz="1600" dirty="0">
                <a:latin typeface="Consolas" panose="020B0609020204030204" pitchFamily="49" charset="0"/>
                <a:cs typeface="Consolas" panose="020B0609020204030204" pitchFamily="49" charset="0"/>
              </a:rPr>
              <a:t>&lt;meta&gt;</a:t>
            </a:r>
            <a:r>
              <a:rPr lang="zh-TW" altLang="en-US" dirty="0"/>
              <a:t>標籤，可以控制</a:t>
            </a:r>
            <a:r>
              <a:rPr lang="en-US" altLang="zh-TW" dirty="0"/>
              <a:t>Viewport</a:t>
            </a:r>
          </a:p>
          <a:p>
            <a:r>
              <a:rPr lang="zh-TW" altLang="en-US" dirty="0"/>
              <a:t>在所有的網頁上，都應該使用</a:t>
            </a:r>
            <a:r>
              <a:rPr lang="en-US" altLang="zh-TW" sz="1600" dirty="0">
                <a:latin typeface="Consolas" panose="020B0609020204030204" pitchFamily="49" charset="0"/>
                <a:cs typeface="Consolas" panose="020B0609020204030204" pitchFamily="49" charset="0"/>
              </a:rPr>
              <a:t>&lt;meta&gt;</a:t>
            </a:r>
            <a:r>
              <a:rPr lang="zh-TW" altLang="en-US" dirty="0"/>
              <a:t>標籤，加入</a:t>
            </a:r>
            <a:r>
              <a:rPr lang="en-US" altLang="zh-TW" dirty="0"/>
              <a:t>Viewport</a:t>
            </a:r>
            <a:r>
              <a:rPr lang="zh-TW" altLang="en-US" dirty="0"/>
              <a:t>控制語法：</a:t>
            </a:r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&lt;meta&gt;</a:t>
            </a:r>
            <a:r>
              <a:rPr lang="zh-TW" altLang="en-US" dirty="0"/>
              <a:t>會讓瀏覽器知道，如何控制網頁的空間、尺寸和比例</a:t>
            </a:r>
            <a:endParaRPr lang="en-US" altLang="zh-TW" dirty="0"/>
          </a:p>
          <a:p>
            <a:pPr lvl="1"/>
            <a:r>
              <a:rPr lang="zh-TW" altLang="en-US" dirty="0"/>
              <a:t>「</a:t>
            </a: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width=device-width</a:t>
            </a:r>
            <a:r>
              <a:rPr lang="zh-TW" altLang="en-US" dirty="0"/>
              <a:t>」設定「網頁寬度」和「裝置的螢幕寬度」相同</a:t>
            </a:r>
            <a:endParaRPr lang="en-US" altLang="zh-TW" dirty="0"/>
          </a:p>
          <a:p>
            <a:pPr lvl="1"/>
            <a:r>
              <a:rPr lang="zh-TW" altLang="en-US" dirty="0"/>
              <a:t>「</a:t>
            </a: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initial-scale=1.0</a:t>
            </a:r>
            <a:r>
              <a:rPr lang="zh-TW" altLang="en-US" dirty="0"/>
              <a:t>」設定網頁初始的縮放比例為</a:t>
            </a:r>
            <a:r>
              <a:rPr lang="en-US" altLang="zh-TW" dirty="0"/>
              <a:t>1.0</a:t>
            </a:r>
          </a:p>
          <a:p>
            <a:pPr lvl="1"/>
            <a:r>
              <a:rPr lang="zh-TW" altLang="en-US" dirty="0"/>
              <a:t>「</a:t>
            </a: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shrink-to-fit=no</a:t>
            </a:r>
            <a:r>
              <a:rPr lang="zh-TW" altLang="en-US" dirty="0"/>
              <a:t>」</a:t>
            </a:r>
            <a:endParaRPr lang="en-US" altLang="zh-TW" dirty="0"/>
          </a:p>
          <a:p>
            <a:pPr lvl="2"/>
            <a:r>
              <a:rPr lang="en-US" altLang="zh-TW" dirty="0"/>
              <a:t>iOS 9</a:t>
            </a:r>
            <a:r>
              <a:rPr lang="zh-TW" altLang="en-US" dirty="0"/>
              <a:t>的</a:t>
            </a:r>
            <a:r>
              <a:rPr lang="en-US" altLang="zh-TW" dirty="0"/>
              <a:t>Safari</a:t>
            </a:r>
            <a:r>
              <a:rPr lang="zh-TW" altLang="en-US" dirty="0"/>
              <a:t>瀏覽器，在網頁上有超過螢幕寬度的元件時，會整個網頁縮小以符合比例</a:t>
            </a:r>
            <a:endParaRPr lang="en-US" altLang="zh-TW" dirty="0"/>
          </a:p>
          <a:p>
            <a:pPr lvl="2"/>
            <a:r>
              <a:rPr lang="zh-TW" altLang="en-US" dirty="0"/>
              <a:t>加上</a:t>
            </a: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shrink-to-fit=no</a:t>
            </a:r>
            <a:r>
              <a:rPr lang="zh-TW" altLang="en-US" dirty="0"/>
              <a:t>以防止網頁被自動縮小，並符合螢幕寬度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5F801-F91F-44F6-9E20-D4B06AE8B157}" type="slidenum">
              <a:rPr lang="zh-TW" altLang="en-US" smtClean="0"/>
              <a:t>66</a:t>
            </a:fld>
            <a:endParaRPr lang="zh-TW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677334" y="2923437"/>
            <a:ext cx="8074780" cy="708296"/>
          </a:xfrm>
          <a:prstGeom prst="rect">
            <a:avLst/>
          </a:prstGeom>
          <a:solidFill>
            <a:schemeClr val="bg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>
              <a:defRPr sz="160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altLang="zh-TW" dirty="0"/>
              <a:t>&lt;meta </a:t>
            </a:r>
            <a:r>
              <a:rPr lang="en-US" altLang="zh-TW" dirty="0">
                <a:solidFill>
                  <a:srgbClr val="0000FF"/>
                </a:solidFill>
              </a:rPr>
              <a:t>name</a:t>
            </a:r>
            <a:r>
              <a:rPr lang="en-US" altLang="zh-TW" dirty="0"/>
              <a:t>=</a:t>
            </a:r>
            <a:r>
              <a:rPr lang="en-US" altLang="zh-TW" dirty="0">
                <a:solidFill>
                  <a:srgbClr val="CC6600"/>
                </a:solidFill>
              </a:rPr>
              <a:t>"viewport"</a:t>
            </a:r>
            <a:r>
              <a:rPr lang="en-US" altLang="zh-TW" dirty="0"/>
              <a:t> </a:t>
            </a:r>
            <a:r>
              <a:rPr lang="en-US" altLang="zh-TW" dirty="0">
                <a:solidFill>
                  <a:srgbClr val="0000FF"/>
                </a:solidFill>
              </a:rPr>
              <a:t>content</a:t>
            </a:r>
            <a:r>
              <a:rPr lang="en-US" altLang="zh-TW" dirty="0"/>
              <a:t>=</a:t>
            </a:r>
            <a:r>
              <a:rPr lang="en-US" altLang="zh-TW" dirty="0">
                <a:solidFill>
                  <a:srgbClr val="CC6600"/>
                </a:solidFill>
              </a:rPr>
              <a:t>"width=device-width, initial-scale=1.0, shrink-to-fit=no"</a:t>
            </a:r>
            <a:r>
              <a:rPr lang="en-US" altLang="zh-TW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213868629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媒體查詢</a:t>
            </a:r>
            <a:r>
              <a:rPr lang="en-US" altLang="zh-TW" dirty="0"/>
              <a:t>(Media Queries)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Media Queries</a:t>
            </a:r>
            <a:r>
              <a:rPr lang="zh-TW" altLang="en-US" dirty="0"/>
              <a:t>是</a:t>
            </a:r>
            <a:r>
              <a:rPr lang="en-US" altLang="zh-TW" dirty="0"/>
              <a:t>CSS3</a:t>
            </a:r>
            <a:r>
              <a:rPr lang="zh-TW" altLang="en-US" dirty="0"/>
              <a:t>的新技術，可以用來檢查</a:t>
            </a:r>
            <a:r>
              <a:rPr lang="en-US" altLang="zh-TW" dirty="0"/>
              <a:t>Viewport</a:t>
            </a:r>
            <a:r>
              <a:rPr lang="zh-TW" altLang="en-US" dirty="0"/>
              <a:t>的寬度及高度</a:t>
            </a:r>
            <a:endParaRPr lang="en-US" altLang="zh-TW" dirty="0"/>
          </a:p>
          <a:p>
            <a:r>
              <a:rPr lang="zh-TW" altLang="en-US" dirty="0"/>
              <a:t>使用「</a:t>
            </a:r>
            <a:r>
              <a:rPr lang="en-US" altLang="zh-TW" sz="1600" dirty="0">
                <a:latin typeface="Consolas" panose="020B0609020204030204" pitchFamily="49" charset="0"/>
                <a:cs typeface="Consolas" panose="020B0609020204030204" pitchFamily="49" charset="0"/>
              </a:rPr>
              <a:t>@media</a:t>
            </a:r>
            <a:r>
              <a:rPr lang="zh-TW" altLang="en-US" dirty="0"/>
              <a:t>」規則，包住一段</a:t>
            </a:r>
            <a:r>
              <a:rPr lang="en-US" altLang="zh-TW" dirty="0"/>
              <a:t>CSS</a:t>
            </a:r>
            <a:r>
              <a:rPr lang="zh-TW" altLang="en-US" dirty="0"/>
              <a:t>，如果符合特定規則，瀏覽器就會採用其內的</a:t>
            </a:r>
            <a:r>
              <a:rPr lang="en-US" altLang="zh-TW" dirty="0"/>
              <a:t>CSS</a:t>
            </a:r>
            <a:r>
              <a:rPr lang="zh-TW" altLang="en-US" dirty="0"/>
              <a:t>設定</a:t>
            </a:r>
            <a:endParaRPr lang="en-US" altLang="zh-TW" dirty="0"/>
          </a:p>
          <a:p>
            <a:r>
              <a:rPr lang="zh-TW" altLang="en-US" dirty="0"/>
              <a:t>只要設定好，各式螢幕寬度的網頁版面，以</a:t>
            </a:r>
            <a:r>
              <a:rPr lang="en-US" altLang="zh-TW" dirty="0"/>
              <a:t>CSS</a:t>
            </a:r>
            <a:r>
              <a:rPr lang="zh-TW" altLang="en-US" dirty="0"/>
              <a:t>設計元件比例，就是響應式網頁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範例：</a:t>
            </a:r>
            <a:endParaRPr lang="en-US" altLang="zh-TW" dirty="0"/>
          </a:p>
          <a:p>
            <a:r>
              <a:rPr lang="zh-TW" altLang="en-US" dirty="0"/>
              <a:t>如果螢幕寬度小於</a:t>
            </a:r>
            <a:r>
              <a:rPr lang="en-US" altLang="zh-TW" dirty="0"/>
              <a:t>500px(max-width: 500px)</a:t>
            </a:r>
            <a:r>
              <a:rPr lang="zh-TW" altLang="en-US" dirty="0"/>
              <a:t>，背景顏色就會更改成淺藍色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5F801-F91F-44F6-9E20-D4B06AE8B157}" type="slidenum">
              <a:rPr lang="zh-TW" altLang="en-US" smtClean="0"/>
              <a:t>67</a:t>
            </a:fld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677334" y="4926030"/>
            <a:ext cx="5152401" cy="1454332"/>
          </a:xfrm>
          <a:prstGeom prst="rect">
            <a:avLst/>
          </a:prstGeom>
          <a:solidFill>
            <a:schemeClr val="bg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>
              <a:defRPr sz="160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altLang="zh-TW" dirty="0"/>
              <a:t>@media </a:t>
            </a:r>
            <a:r>
              <a:rPr lang="en-US" altLang="zh-TW" dirty="0">
                <a:solidFill>
                  <a:schemeClr val="tx1"/>
                </a:solidFill>
              </a:rPr>
              <a:t>only screen and</a:t>
            </a:r>
            <a:r>
              <a:rPr lang="en-US" altLang="zh-TW" dirty="0"/>
              <a:t> (</a:t>
            </a:r>
            <a:r>
              <a:rPr lang="en-US" altLang="zh-TW" dirty="0">
                <a:solidFill>
                  <a:srgbClr val="0000FF"/>
                </a:solidFill>
              </a:rPr>
              <a:t>max-width</a:t>
            </a:r>
            <a:r>
              <a:rPr lang="en-US" altLang="zh-TW" dirty="0"/>
              <a:t>: </a:t>
            </a:r>
            <a:r>
              <a:rPr lang="en-US" altLang="zh-TW" dirty="0">
                <a:solidFill>
                  <a:schemeClr val="tx1"/>
                </a:solidFill>
              </a:rPr>
              <a:t>500px</a:t>
            </a:r>
            <a:r>
              <a:rPr lang="en-US" altLang="zh-TW" dirty="0"/>
              <a:t>) {</a:t>
            </a:r>
          </a:p>
          <a:p>
            <a:r>
              <a:rPr lang="zh-TW" altLang="en-US" dirty="0"/>
              <a:t>    </a:t>
            </a:r>
            <a:r>
              <a:rPr lang="en-US" altLang="zh-TW" dirty="0"/>
              <a:t>body {</a:t>
            </a:r>
          </a:p>
          <a:p>
            <a:r>
              <a:rPr lang="zh-TW" altLang="en-US" dirty="0"/>
              <a:t>        </a:t>
            </a:r>
            <a:r>
              <a:rPr lang="en-US" altLang="zh-TW" dirty="0">
                <a:solidFill>
                  <a:srgbClr val="0000FF"/>
                </a:solidFill>
              </a:rPr>
              <a:t>background-color</a:t>
            </a:r>
            <a:r>
              <a:rPr lang="en-US" altLang="zh-TW" dirty="0"/>
              <a:t>: </a:t>
            </a:r>
            <a:r>
              <a:rPr lang="en-US" altLang="zh-TW" dirty="0" err="1">
                <a:solidFill>
                  <a:schemeClr val="tx1"/>
                </a:solidFill>
              </a:rPr>
              <a:t>lightblue</a:t>
            </a:r>
            <a:r>
              <a:rPr lang="en-US" altLang="zh-TW" dirty="0"/>
              <a:t>;</a:t>
            </a:r>
          </a:p>
          <a:p>
            <a:r>
              <a:rPr lang="zh-TW" altLang="en-US" dirty="0"/>
              <a:t>    </a:t>
            </a:r>
            <a:r>
              <a:rPr lang="en-US" altLang="zh-TW" dirty="0"/>
              <a:t>}</a:t>
            </a:r>
          </a:p>
          <a:p>
            <a:r>
              <a:rPr lang="en-US" altLang="zh-TW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05282098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Bootstrap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TW" altLang="en-US" dirty="0"/>
              <a:t>建立響應式及行動優先網站的前端開發框架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68745050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Bootstrap</a:t>
            </a:r>
            <a:r>
              <a:rPr lang="zh-TW" altLang="en-US" dirty="0"/>
              <a:t>簡介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Bootstrap</a:t>
            </a:r>
            <a:r>
              <a:rPr lang="zh-TW" altLang="en-US" dirty="0"/>
              <a:t>由</a:t>
            </a:r>
            <a:r>
              <a:rPr lang="en-US" altLang="zh-TW" dirty="0"/>
              <a:t>Twitter</a:t>
            </a:r>
            <a:r>
              <a:rPr lang="zh-TW" altLang="en-US" dirty="0"/>
              <a:t>的</a:t>
            </a:r>
            <a:r>
              <a:rPr lang="en-US" altLang="zh-TW" dirty="0"/>
              <a:t>Mark Otto</a:t>
            </a:r>
            <a:r>
              <a:rPr lang="zh-TW" altLang="en-US" dirty="0"/>
              <a:t>和</a:t>
            </a:r>
            <a:r>
              <a:rPr lang="en-US" altLang="zh-TW" dirty="0"/>
              <a:t>Jacob Thornton</a:t>
            </a:r>
            <a:r>
              <a:rPr lang="zh-TW" altLang="en-US" dirty="0"/>
              <a:t>編寫，於</a:t>
            </a:r>
            <a:r>
              <a:rPr lang="en-US" altLang="zh-TW" dirty="0"/>
              <a:t>2011</a:t>
            </a:r>
            <a:r>
              <a:rPr lang="zh-TW" altLang="en-US" dirty="0"/>
              <a:t>年</a:t>
            </a:r>
            <a:r>
              <a:rPr lang="en-US" altLang="zh-TW" dirty="0"/>
              <a:t>8</a:t>
            </a:r>
            <a:r>
              <a:rPr lang="zh-TW" altLang="en-US" dirty="0"/>
              <a:t>月</a:t>
            </a:r>
            <a:r>
              <a:rPr lang="en-US" altLang="zh-TW" dirty="0"/>
              <a:t>19</a:t>
            </a:r>
            <a:r>
              <a:rPr lang="zh-TW" altLang="en-US" dirty="0"/>
              <a:t>日發佈第</a:t>
            </a:r>
            <a:r>
              <a:rPr lang="en-US" altLang="zh-TW" dirty="0"/>
              <a:t>1</a:t>
            </a:r>
            <a:r>
              <a:rPr lang="zh-TW" altLang="en-US" dirty="0"/>
              <a:t>版</a:t>
            </a:r>
            <a:endParaRPr lang="en-US" altLang="zh-TW" dirty="0"/>
          </a:p>
          <a:p>
            <a:r>
              <a:rPr lang="en-US" altLang="zh-TW" dirty="0"/>
              <a:t>Bootstrap</a:t>
            </a:r>
            <a:r>
              <a:rPr lang="zh-TW" altLang="en-US" dirty="0"/>
              <a:t>是目前很受歡迎的前端</a:t>
            </a:r>
            <a:r>
              <a:rPr lang="en-US" altLang="zh-TW" dirty="0"/>
              <a:t>(HTML</a:t>
            </a:r>
            <a:r>
              <a:rPr lang="zh-TW" altLang="en-US" dirty="0"/>
              <a:t>、</a:t>
            </a:r>
            <a:r>
              <a:rPr lang="en-US" altLang="zh-TW" dirty="0"/>
              <a:t>CSS</a:t>
            </a:r>
            <a:r>
              <a:rPr lang="zh-TW" altLang="en-US" dirty="0"/>
              <a:t>、</a:t>
            </a:r>
            <a:r>
              <a:rPr lang="en-US" altLang="zh-TW" dirty="0"/>
              <a:t>JavaScript)</a:t>
            </a:r>
            <a:r>
              <a:rPr lang="zh-TW" altLang="en-US" dirty="0"/>
              <a:t>開發框架，可以快速且簡單的開發響應式、行動優先的網站，適用於各式行動裝置且具有現代感的網頁設計</a:t>
            </a:r>
            <a:endParaRPr lang="en-US" altLang="zh-TW" dirty="0"/>
          </a:p>
          <a:p>
            <a:r>
              <a:rPr lang="en-US" altLang="zh-TW" dirty="0"/>
              <a:t>Bootstrap</a:t>
            </a:r>
            <a:r>
              <a:rPr lang="zh-TW" altLang="en-US" dirty="0"/>
              <a:t>是開放原始碼的專案，且與最新版的</a:t>
            </a:r>
            <a:r>
              <a:rPr lang="en-US" altLang="zh-TW" dirty="0"/>
              <a:t>Google Chrome</a:t>
            </a:r>
            <a:r>
              <a:rPr lang="zh-TW" altLang="en-US" dirty="0"/>
              <a:t>、</a:t>
            </a:r>
            <a:r>
              <a:rPr lang="en-US" altLang="zh-TW" dirty="0"/>
              <a:t>Firefox</a:t>
            </a:r>
            <a:r>
              <a:rPr lang="zh-TW" altLang="en-US" dirty="0"/>
              <a:t>、</a:t>
            </a:r>
            <a:r>
              <a:rPr lang="en-US" altLang="zh-TW" dirty="0"/>
              <a:t>Internet Explorer</a:t>
            </a:r>
            <a:r>
              <a:rPr lang="zh-TW" altLang="en-US" dirty="0"/>
              <a:t>、</a:t>
            </a:r>
            <a:r>
              <a:rPr lang="en-US" altLang="zh-TW" dirty="0"/>
              <a:t>Opera</a:t>
            </a:r>
            <a:r>
              <a:rPr lang="zh-TW" altLang="en-US" dirty="0"/>
              <a:t>和</a:t>
            </a:r>
            <a:r>
              <a:rPr lang="en-US" altLang="zh-TW" dirty="0"/>
              <a:t>Safari</a:t>
            </a:r>
            <a:r>
              <a:rPr lang="zh-TW" altLang="en-US" dirty="0"/>
              <a:t>瀏覽器相容</a:t>
            </a:r>
            <a:endParaRPr lang="en-US" altLang="zh-TW" dirty="0"/>
          </a:p>
          <a:p>
            <a:r>
              <a:rPr lang="en-US" altLang="zh-TW" dirty="0"/>
              <a:t>Bootstrap</a:t>
            </a:r>
            <a:r>
              <a:rPr lang="zh-TW" altLang="en-US" dirty="0"/>
              <a:t>官方網站</a:t>
            </a:r>
            <a:endParaRPr lang="en-US" altLang="zh-TW" dirty="0"/>
          </a:p>
          <a:p>
            <a:pPr lvl="1"/>
            <a:r>
              <a:rPr lang="en-US" altLang="zh-TW" dirty="0">
                <a:hlinkClick r:id="rId2"/>
              </a:rPr>
              <a:t>https://getbootstrap.com/</a:t>
            </a:r>
            <a:endParaRPr lang="en-US" altLang="zh-TW" dirty="0"/>
          </a:p>
          <a:p>
            <a:r>
              <a:rPr lang="zh-TW" altLang="en-US" dirty="0"/>
              <a:t>本教材以</a:t>
            </a:r>
            <a:r>
              <a:rPr lang="en-US" altLang="zh-TW" dirty="0"/>
              <a:t>Bootstrap v4.6.0</a:t>
            </a:r>
            <a:r>
              <a:rPr lang="zh-TW" altLang="en-US" dirty="0"/>
              <a:t>為例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5F801-F91F-44F6-9E20-D4B06AE8B157}" type="slidenum">
              <a:rPr lang="zh-TW" altLang="en-US" smtClean="0"/>
              <a:t>69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664063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主從式架構</a:t>
            </a:r>
            <a:r>
              <a:rPr lang="en-US" altLang="zh-TW" dirty="0"/>
              <a:t>(Client-Server Model)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77334" y="1474789"/>
            <a:ext cx="8596668" cy="4450523"/>
          </a:xfrm>
        </p:spPr>
        <p:txBody>
          <a:bodyPr/>
          <a:lstStyle/>
          <a:p>
            <a:r>
              <a:rPr lang="zh-TW" altLang="en-US" dirty="0"/>
              <a:t>主從式架構</a:t>
            </a:r>
            <a:r>
              <a:rPr lang="en-US" altLang="zh-TW" dirty="0"/>
              <a:t>(Client-Server Model)</a:t>
            </a:r>
            <a:r>
              <a:rPr lang="zh-TW" altLang="en-US" dirty="0"/>
              <a:t>是一種網路架構，將用戶端</a:t>
            </a:r>
            <a:r>
              <a:rPr lang="en-US" altLang="zh-TW" dirty="0"/>
              <a:t>(client)</a:t>
            </a:r>
            <a:r>
              <a:rPr lang="zh-TW" altLang="en-US" dirty="0"/>
              <a:t>和伺服器</a:t>
            </a:r>
            <a:r>
              <a:rPr lang="en-US" altLang="zh-TW" dirty="0"/>
              <a:t>(server)</a:t>
            </a:r>
            <a:r>
              <a:rPr lang="zh-TW" altLang="en-US" dirty="0"/>
              <a:t>分開，每一個用戶端軟體都可以向一個伺服器傳送請求</a:t>
            </a:r>
            <a:r>
              <a:rPr lang="en-US" altLang="zh-TW" dirty="0"/>
              <a:t>(request)</a:t>
            </a:r>
          </a:p>
          <a:p>
            <a:r>
              <a:rPr lang="zh-TW" altLang="en-US" dirty="0"/>
              <a:t>使用手機看網頁時，手機上的瀏覽器</a:t>
            </a:r>
            <a:r>
              <a:rPr lang="en-US" altLang="zh-TW" dirty="0"/>
              <a:t>(browser)</a:t>
            </a:r>
            <a:r>
              <a:rPr lang="zh-TW" altLang="en-US" dirty="0"/>
              <a:t>就是用戶端，用戶端瀏覽器依據網址，查詢網域名稱系統</a:t>
            </a:r>
            <a:r>
              <a:rPr lang="en-US" altLang="zh-TW" dirty="0"/>
              <a:t>(Domain Name System, DNS)</a:t>
            </a:r>
            <a:r>
              <a:rPr lang="zh-TW" altLang="en-US" dirty="0"/>
              <a:t>找到伺服器的</a:t>
            </a:r>
            <a:r>
              <a:rPr lang="en-US" altLang="zh-TW" dirty="0"/>
              <a:t>IP</a:t>
            </a:r>
            <a:r>
              <a:rPr lang="zh-TW" altLang="en-US" dirty="0"/>
              <a:t>位址，傳送</a:t>
            </a:r>
            <a:r>
              <a:rPr lang="en-US" altLang="zh-TW" dirty="0"/>
              <a:t>HTTP</a:t>
            </a:r>
            <a:r>
              <a:rPr lang="zh-TW" altLang="en-US" dirty="0"/>
              <a:t>請求</a:t>
            </a:r>
            <a:r>
              <a:rPr lang="en-US" altLang="zh-TW" dirty="0"/>
              <a:t>(request)</a:t>
            </a:r>
            <a:r>
              <a:rPr lang="zh-TW" altLang="en-US" dirty="0"/>
              <a:t>給伺服器，伺服器依據請求，處理及製作</a:t>
            </a:r>
            <a:r>
              <a:rPr lang="en-US" altLang="zh-TW" dirty="0"/>
              <a:t>HTML</a:t>
            </a:r>
            <a:r>
              <a:rPr lang="zh-TW" altLang="en-US" dirty="0"/>
              <a:t>文件，包在</a:t>
            </a:r>
            <a:r>
              <a:rPr lang="en-US" altLang="zh-TW" dirty="0"/>
              <a:t>HTTP</a:t>
            </a:r>
            <a:r>
              <a:rPr lang="zh-TW" altLang="en-US" dirty="0"/>
              <a:t>回應</a:t>
            </a:r>
            <a:r>
              <a:rPr lang="en-US" altLang="zh-TW" dirty="0"/>
              <a:t>(response)</a:t>
            </a:r>
            <a:r>
              <a:rPr lang="zh-TW" altLang="en-US" dirty="0"/>
              <a:t>內，傳送給用戶端瀏覽器，以呈現網頁</a:t>
            </a: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瀏覽器 </a:t>
            </a:r>
            <a:r>
              <a:rPr lang="en-US" altLang="zh-TW" dirty="0"/>
              <a:t>= </a:t>
            </a:r>
            <a:r>
              <a:rPr lang="zh-TW" altLang="en-US" dirty="0"/>
              <a:t>下載器，下載</a:t>
            </a:r>
            <a:r>
              <a:rPr lang="en-US" altLang="zh-TW" dirty="0"/>
              <a:t>Html</a:t>
            </a:r>
            <a:r>
              <a:rPr lang="zh-TW" altLang="en-US" dirty="0"/>
              <a:t>、</a:t>
            </a:r>
            <a:r>
              <a:rPr lang="en-US" altLang="zh-TW" dirty="0"/>
              <a:t>CSS</a:t>
            </a:r>
            <a:r>
              <a:rPr lang="zh-TW" altLang="en-US" dirty="0"/>
              <a:t>、</a:t>
            </a:r>
            <a:r>
              <a:rPr lang="en-US" altLang="zh-TW" dirty="0"/>
              <a:t>JS</a:t>
            </a:r>
            <a:r>
              <a:rPr lang="zh-TW" altLang="en-US" dirty="0"/>
              <a:t>檔案，圖片、語音等檔案至用戶本機上執行。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5F801-F91F-44F6-9E20-D4B06AE8B157}" type="slidenum">
              <a:rPr lang="zh-TW" altLang="en-US" smtClean="0"/>
              <a:t>7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677334" y="3694281"/>
            <a:ext cx="1804235" cy="993540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伺服器</a:t>
            </a:r>
            <a:endParaRPr lang="en-US" altLang="zh-TW" sz="1400" dirty="0">
              <a:solidFill>
                <a:schemeClr val="accent2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ctr"/>
            <a:r>
              <a:rPr lang="en-US" altLang="zh-TW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Server Side</a:t>
            </a:r>
          </a:p>
        </p:txBody>
      </p:sp>
      <p:sp>
        <p:nvSpPr>
          <p:cNvPr id="8" name="矩形 7"/>
          <p:cNvSpPr/>
          <p:nvPr/>
        </p:nvSpPr>
        <p:spPr>
          <a:xfrm>
            <a:off x="4975668" y="3694281"/>
            <a:ext cx="1804235" cy="993540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用戶端</a:t>
            </a:r>
            <a:endParaRPr lang="en-US" altLang="zh-TW" sz="1400" dirty="0">
              <a:solidFill>
                <a:schemeClr val="accent2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algn="ctr"/>
            <a:r>
              <a:rPr lang="en-US" altLang="zh-TW" sz="1400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Client Side</a:t>
            </a:r>
          </a:p>
        </p:txBody>
      </p:sp>
      <p:cxnSp>
        <p:nvCxnSpPr>
          <p:cNvPr id="10" name="直線單箭頭接點 9"/>
          <p:cNvCxnSpPr/>
          <p:nvPr/>
        </p:nvCxnSpPr>
        <p:spPr>
          <a:xfrm>
            <a:off x="2481567" y="4478431"/>
            <a:ext cx="2494099" cy="0"/>
          </a:xfrm>
          <a:prstGeom prst="straightConnector1">
            <a:avLst/>
          </a:prstGeom>
          <a:ln w="1905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/>
          <p:cNvCxnSpPr/>
          <p:nvPr/>
        </p:nvCxnSpPr>
        <p:spPr>
          <a:xfrm>
            <a:off x="2481567" y="3990753"/>
            <a:ext cx="2494099" cy="0"/>
          </a:xfrm>
          <a:prstGeom prst="straightConnector1">
            <a:avLst/>
          </a:prstGeom>
          <a:ln w="19050">
            <a:solidFill>
              <a:schemeClr val="accent1">
                <a:lumMod val="50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/>
          <p:cNvSpPr txBox="1"/>
          <p:nvPr/>
        </p:nvSpPr>
        <p:spPr>
          <a:xfrm>
            <a:off x="3184909" y="3468863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Request</a:t>
            </a:r>
            <a:endParaRPr lang="zh-TW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3129734" y="4581022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Response</a:t>
            </a:r>
            <a:endParaRPr lang="zh-TW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6" name="圓角矩形 15"/>
          <p:cNvSpPr/>
          <p:nvPr/>
        </p:nvSpPr>
        <p:spPr>
          <a:xfrm>
            <a:off x="3201199" y="3808190"/>
            <a:ext cx="1054837" cy="36512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dirty="0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網址</a:t>
            </a:r>
          </a:p>
        </p:txBody>
      </p:sp>
      <p:sp>
        <p:nvSpPr>
          <p:cNvPr id="17" name="圓角矩形 16"/>
          <p:cNvSpPr/>
          <p:nvPr/>
        </p:nvSpPr>
        <p:spPr>
          <a:xfrm>
            <a:off x="3201199" y="4295868"/>
            <a:ext cx="1054837" cy="36512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HTML</a:t>
            </a:r>
            <a:r>
              <a:rPr lang="zh-TW" altLang="en-US" sz="1400" dirty="0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文件</a:t>
            </a:r>
          </a:p>
        </p:txBody>
      </p:sp>
    </p:spTree>
    <p:extLst>
      <p:ext uri="{BB962C8B-B14F-4D97-AF65-F5344CB8AC3E}">
        <p14:creationId xmlns:p14="http://schemas.microsoft.com/office/powerpoint/2010/main" val="223337816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下載</a:t>
            </a:r>
            <a:r>
              <a:rPr lang="en-US" altLang="zh-TW" dirty="0"/>
              <a:t>Bootstrap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從</a:t>
            </a:r>
            <a:r>
              <a:rPr lang="en-US" altLang="zh-TW" dirty="0"/>
              <a:t>Bootstrap</a:t>
            </a:r>
            <a:r>
              <a:rPr lang="zh-TW" altLang="en-US" dirty="0"/>
              <a:t>官方網站下載</a:t>
            </a:r>
            <a:r>
              <a:rPr lang="en-US" altLang="zh-TW" dirty="0"/>
              <a:t>Bootstrap</a:t>
            </a:r>
          </a:p>
          <a:p>
            <a:pPr lvl="1"/>
            <a:r>
              <a:rPr lang="zh-TW" altLang="en-US" dirty="0"/>
              <a:t>下載已經編譯且檔案最小化，不包含原始碼的檔案，適合初學者</a:t>
            </a:r>
            <a:endParaRPr lang="en-US" altLang="zh-TW" dirty="0"/>
          </a:p>
          <a:p>
            <a:pPr lvl="1"/>
            <a:r>
              <a:rPr lang="zh-TW" altLang="en-US" dirty="0"/>
              <a:t>路徑：</a:t>
            </a:r>
            <a:r>
              <a:rPr lang="en-US" altLang="zh-TW" dirty="0"/>
              <a:t>Download -&gt; Compiled CSS and JS</a:t>
            </a:r>
          </a:p>
          <a:p>
            <a:pPr lvl="1"/>
            <a:r>
              <a:rPr lang="zh-TW" altLang="en-US" dirty="0"/>
              <a:t>下載檔案名稱</a:t>
            </a:r>
            <a:r>
              <a:rPr lang="en-US" altLang="zh-TW" dirty="0"/>
              <a:t>(</a:t>
            </a:r>
            <a:r>
              <a:rPr lang="zh-TW" altLang="en-US" dirty="0"/>
              <a:t>以</a:t>
            </a:r>
            <a:r>
              <a:rPr lang="en-US" altLang="zh-TW" dirty="0"/>
              <a:t>4.6.0</a:t>
            </a:r>
            <a:r>
              <a:rPr lang="zh-TW" altLang="en-US" dirty="0"/>
              <a:t>版為例</a:t>
            </a:r>
            <a:r>
              <a:rPr lang="en-US" altLang="zh-TW" dirty="0"/>
              <a:t>)</a:t>
            </a:r>
            <a:r>
              <a:rPr lang="zh-TW" altLang="en-US" dirty="0"/>
              <a:t>：</a:t>
            </a:r>
            <a:r>
              <a:rPr lang="en-US" altLang="zh-TW" dirty="0"/>
              <a:t>bootstrap-4.6.0-dist.zip</a:t>
            </a:r>
          </a:p>
          <a:p>
            <a:r>
              <a:rPr lang="zh-TW" altLang="en-US" dirty="0"/>
              <a:t>將</a:t>
            </a:r>
            <a:r>
              <a:rPr lang="en-US" altLang="zh-TW" dirty="0"/>
              <a:t>bootstrap-4.6.0-dist.zip</a:t>
            </a:r>
            <a:r>
              <a:rPr lang="zh-TW" altLang="en-US" dirty="0"/>
              <a:t>解壓縮，會產生</a:t>
            </a:r>
            <a:r>
              <a:rPr lang="en-US" altLang="zh-TW" dirty="0" err="1"/>
              <a:t>css</a:t>
            </a:r>
            <a:r>
              <a:rPr lang="zh-TW" altLang="en-US" dirty="0"/>
              <a:t>、</a:t>
            </a:r>
            <a:r>
              <a:rPr lang="en-US" altLang="zh-TW" dirty="0" err="1"/>
              <a:t>js</a:t>
            </a:r>
            <a:r>
              <a:rPr lang="zh-TW" altLang="en-US" dirty="0"/>
              <a:t>兩個資料夾</a:t>
            </a: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將這兩個資料夾，放在網站的主要資料夾內，在開發前端網頁時，就可以使用相對路徑載入外部資源，快速使用</a:t>
            </a:r>
            <a:r>
              <a:rPr lang="en-US" altLang="zh-TW" dirty="0"/>
              <a:t>Bootstrap</a:t>
            </a:r>
            <a:r>
              <a:rPr lang="zh-TW" altLang="en-US" dirty="0"/>
              <a:t>提供的框架</a:t>
            </a:r>
            <a:endParaRPr lang="en-US" altLang="zh-TW" dirty="0"/>
          </a:p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5F801-F91F-44F6-9E20-D4B06AE8B157}" type="slidenum">
              <a:rPr lang="zh-TW" altLang="en-US" smtClean="0"/>
              <a:t>70</a:t>
            </a:fld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5346" y="4100975"/>
            <a:ext cx="3629025" cy="74295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9421924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加入中繼資料</a:t>
            </a:r>
            <a:r>
              <a:rPr lang="en-US" altLang="zh-TW" dirty="0"/>
              <a:t>(Metadata)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77333" y="1828799"/>
            <a:ext cx="10939901" cy="4212563"/>
          </a:xfrm>
        </p:spPr>
        <p:txBody>
          <a:bodyPr>
            <a:normAutofit/>
          </a:bodyPr>
          <a:lstStyle/>
          <a:p>
            <a:r>
              <a:rPr lang="zh-TW" altLang="en-US" dirty="0"/>
              <a:t>在</a:t>
            </a:r>
            <a:r>
              <a:rPr lang="en-US" altLang="zh-TW" dirty="0"/>
              <a:t>HTML</a:t>
            </a:r>
            <a:r>
              <a:rPr lang="zh-TW" altLang="en-US" dirty="0"/>
              <a:t>文件的中繼資料，也就是</a:t>
            </a: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&lt;head&gt;</a:t>
            </a:r>
            <a:r>
              <a:rPr lang="zh-TW" altLang="en-US" dirty="0"/>
              <a:t>的標籤內，加入以下</a:t>
            </a:r>
            <a:r>
              <a:rPr lang="en-US" altLang="zh-TW" dirty="0"/>
              <a:t>HTML</a:t>
            </a:r>
            <a:r>
              <a:rPr lang="zh-TW" altLang="en-US" dirty="0"/>
              <a:t>代碼</a:t>
            </a:r>
            <a:endParaRPr lang="en-US" altLang="zh-TW" dirty="0"/>
          </a:p>
          <a:p>
            <a:r>
              <a:rPr lang="zh-TW" altLang="en-US" dirty="0"/>
              <a:t>設定網頁可見區域</a:t>
            </a:r>
            <a:r>
              <a:rPr lang="en-US" altLang="zh-TW" dirty="0"/>
              <a:t>(viewport)</a:t>
            </a:r>
            <a:r>
              <a:rPr lang="zh-TW" altLang="en-US" dirty="0"/>
              <a:t>的寬度</a:t>
            </a:r>
            <a:r>
              <a:rPr lang="en-US" altLang="zh-TW" dirty="0"/>
              <a:t>(</a:t>
            </a: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width</a:t>
            </a:r>
            <a:r>
              <a:rPr lang="en-US" altLang="zh-TW" dirty="0"/>
              <a:t>)</a:t>
            </a:r>
            <a:r>
              <a:rPr lang="zh-TW" altLang="en-US" dirty="0"/>
              <a:t>為螢幕寬度</a:t>
            </a:r>
            <a:r>
              <a:rPr lang="en-US" altLang="zh-TW" dirty="0"/>
              <a:t>(</a:t>
            </a: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device-width</a:t>
            </a:r>
            <a:r>
              <a:rPr lang="en-US" altLang="zh-TW" dirty="0"/>
              <a:t>)</a:t>
            </a:r>
            <a:r>
              <a:rPr lang="zh-TW" altLang="en-US" dirty="0"/>
              <a:t>，且初始縮放為</a:t>
            </a:r>
            <a:r>
              <a:rPr lang="en-US" altLang="zh-TW" dirty="0"/>
              <a:t>1</a:t>
            </a:r>
            <a:r>
              <a:rPr lang="zh-TW" altLang="en-US" dirty="0"/>
              <a:t>倍</a:t>
            </a:r>
            <a:endParaRPr lang="en-US" altLang="zh-TW" dirty="0"/>
          </a:p>
          <a:p>
            <a:pPr lvl="1"/>
            <a:endParaRPr lang="en-US" altLang="zh-TW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altLang="zh-TW" dirty="0"/>
          </a:p>
          <a:p>
            <a:r>
              <a:rPr lang="en-US" altLang="zh-TW" dirty="0"/>
              <a:t>Bootstrap</a:t>
            </a:r>
            <a:r>
              <a:rPr lang="zh-TW" altLang="en-US" dirty="0"/>
              <a:t>的</a:t>
            </a:r>
            <a:r>
              <a:rPr lang="en-US" altLang="zh-TW" dirty="0"/>
              <a:t>CSS</a:t>
            </a:r>
            <a:r>
              <a:rPr lang="zh-TW" altLang="en-US" dirty="0"/>
              <a:t>檔案</a:t>
            </a:r>
            <a:endParaRPr lang="en-US" altLang="zh-TW" dirty="0"/>
          </a:p>
          <a:p>
            <a:endParaRPr lang="en-US" altLang="zh-TW" dirty="0"/>
          </a:p>
        </p:txBody>
      </p:sp>
      <p:sp>
        <p:nvSpPr>
          <p:cNvPr id="5" name="文字方塊 4"/>
          <p:cNvSpPr txBox="1"/>
          <p:nvPr/>
        </p:nvSpPr>
        <p:spPr>
          <a:xfrm>
            <a:off x="1108987" y="2705213"/>
            <a:ext cx="7791173" cy="595336"/>
          </a:xfrm>
          <a:prstGeom prst="rect">
            <a:avLst/>
          </a:prstGeom>
          <a:solidFill>
            <a:schemeClr val="bg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>
              <a:defRPr sz="160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altLang="zh-TW" dirty="0"/>
              <a:t>&lt;meta </a:t>
            </a:r>
            <a:r>
              <a:rPr lang="en-US" altLang="zh-TW" dirty="0">
                <a:solidFill>
                  <a:srgbClr val="0000FF"/>
                </a:solidFill>
              </a:rPr>
              <a:t>name</a:t>
            </a:r>
            <a:r>
              <a:rPr lang="en-US" altLang="zh-TW" dirty="0"/>
              <a:t>=</a:t>
            </a:r>
            <a:r>
              <a:rPr lang="en-US" altLang="zh-TW" dirty="0">
                <a:solidFill>
                  <a:srgbClr val="CC6600"/>
                </a:solidFill>
              </a:rPr>
              <a:t>"viewport"</a:t>
            </a:r>
            <a:r>
              <a:rPr lang="en-US" altLang="zh-TW" dirty="0"/>
              <a:t> </a:t>
            </a:r>
            <a:r>
              <a:rPr lang="en-US" altLang="zh-TW" dirty="0">
                <a:solidFill>
                  <a:srgbClr val="0000FF"/>
                </a:solidFill>
              </a:rPr>
              <a:t>content</a:t>
            </a:r>
            <a:r>
              <a:rPr lang="en-US" altLang="zh-TW" dirty="0"/>
              <a:t>=</a:t>
            </a:r>
            <a:r>
              <a:rPr lang="en-US" altLang="zh-TW" dirty="0">
                <a:solidFill>
                  <a:srgbClr val="CC6600"/>
                </a:solidFill>
              </a:rPr>
              <a:t>"width=device-width, initial-scale=1, shrink-to-fit=no"</a:t>
            </a:r>
            <a:r>
              <a:rPr lang="en-US" altLang="zh-TW" dirty="0"/>
              <a:t>&gt;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1108987" y="3808048"/>
            <a:ext cx="7791173" cy="360204"/>
          </a:xfrm>
          <a:prstGeom prst="rect">
            <a:avLst/>
          </a:prstGeom>
          <a:solidFill>
            <a:schemeClr val="bg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>
              <a:defRPr sz="160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altLang="zh-TW" dirty="0"/>
              <a:t>&lt;link </a:t>
            </a:r>
            <a:r>
              <a:rPr lang="en-US" altLang="zh-TW" dirty="0" err="1">
                <a:solidFill>
                  <a:srgbClr val="0000FF"/>
                </a:solidFill>
              </a:rPr>
              <a:t>rel</a:t>
            </a:r>
            <a:r>
              <a:rPr lang="en-US" altLang="zh-TW" dirty="0"/>
              <a:t>=</a:t>
            </a:r>
            <a:r>
              <a:rPr lang="en-US" altLang="zh-TW" dirty="0">
                <a:solidFill>
                  <a:srgbClr val="CC6600"/>
                </a:solidFill>
              </a:rPr>
              <a:t>"stylesheet"</a:t>
            </a:r>
            <a:r>
              <a:rPr lang="en-US" altLang="zh-TW" dirty="0"/>
              <a:t> </a:t>
            </a:r>
            <a:r>
              <a:rPr lang="en-US" altLang="zh-TW" dirty="0" err="1">
                <a:solidFill>
                  <a:srgbClr val="0000FF"/>
                </a:solidFill>
              </a:rPr>
              <a:t>href</a:t>
            </a:r>
            <a:r>
              <a:rPr lang="en-US" altLang="zh-TW" dirty="0"/>
              <a:t>=</a:t>
            </a:r>
            <a:r>
              <a:rPr lang="en-US" altLang="zh-TW" dirty="0">
                <a:solidFill>
                  <a:srgbClr val="CC6600"/>
                </a:solidFill>
              </a:rPr>
              <a:t>"</a:t>
            </a:r>
            <a:r>
              <a:rPr lang="en-US" altLang="zh-TW" dirty="0" err="1">
                <a:solidFill>
                  <a:srgbClr val="CC6600"/>
                </a:solidFill>
              </a:rPr>
              <a:t>css</a:t>
            </a:r>
            <a:r>
              <a:rPr lang="en-US" altLang="zh-TW" dirty="0">
                <a:solidFill>
                  <a:srgbClr val="CC6600"/>
                </a:solidFill>
              </a:rPr>
              <a:t>/bootstrap.min.css"</a:t>
            </a:r>
            <a:r>
              <a:rPr lang="en-US" altLang="zh-TW" dirty="0"/>
              <a:t>&gt;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5F801-F91F-44F6-9E20-D4B06AE8B157}" type="slidenum">
              <a:rPr lang="zh-TW" altLang="en-US" smtClean="0"/>
              <a:t>71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5672840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加入</a:t>
            </a:r>
            <a:r>
              <a:rPr lang="en-US" altLang="zh-TW" dirty="0"/>
              <a:t>JavaScript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77333" y="1367247"/>
            <a:ext cx="10939901" cy="4674116"/>
          </a:xfrm>
        </p:spPr>
        <p:txBody>
          <a:bodyPr>
            <a:normAutofit/>
          </a:bodyPr>
          <a:lstStyle/>
          <a:p>
            <a:r>
              <a:rPr lang="zh-TW" altLang="en-US" dirty="0"/>
              <a:t>在網頁結尾，也就是在</a:t>
            </a: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&lt;/body&gt;</a:t>
            </a:r>
            <a:r>
              <a:rPr lang="zh-TW" altLang="en-US" dirty="0"/>
              <a:t>的標籤之前，依順序加入以下</a:t>
            </a:r>
            <a:r>
              <a:rPr lang="en-US" altLang="zh-TW" dirty="0"/>
              <a:t>HTML</a:t>
            </a:r>
            <a:r>
              <a:rPr lang="zh-TW" altLang="en-US" dirty="0"/>
              <a:t>代碼</a:t>
            </a:r>
            <a:endParaRPr lang="en-US" altLang="zh-TW" dirty="0"/>
          </a:p>
          <a:p>
            <a:r>
              <a:rPr lang="en-US" altLang="zh-TW" dirty="0"/>
              <a:t>jQuery</a:t>
            </a:r>
            <a:r>
              <a:rPr lang="zh-TW" altLang="en-US" dirty="0"/>
              <a:t>檔案</a:t>
            </a:r>
            <a:endParaRPr lang="en-US" altLang="zh-TW" dirty="0"/>
          </a:p>
          <a:p>
            <a:pPr lvl="1"/>
            <a:r>
              <a:rPr lang="en-US" altLang="zh-TW" dirty="0"/>
              <a:t>jQuery</a:t>
            </a:r>
            <a:r>
              <a:rPr lang="zh-TW" altLang="en-US" dirty="0"/>
              <a:t>是一個跨瀏覽器的</a:t>
            </a:r>
            <a:r>
              <a:rPr lang="en-US" altLang="zh-TW" dirty="0"/>
              <a:t>JavaScript</a:t>
            </a:r>
            <a:r>
              <a:rPr lang="zh-TW" altLang="en-US" dirty="0"/>
              <a:t>函式庫，簡化動畫及互動設計的操作</a:t>
            </a: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Popper.js</a:t>
            </a:r>
            <a:r>
              <a:rPr lang="zh-TW" altLang="en-US" dirty="0"/>
              <a:t>檔案</a:t>
            </a:r>
            <a:endParaRPr lang="en-US" altLang="zh-TW" dirty="0"/>
          </a:p>
          <a:p>
            <a:pPr lvl="1"/>
            <a:r>
              <a:rPr lang="en-US" altLang="zh-TW" dirty="0"/>
              <a:t>Popper.js</a:t>
            </a:r>
            <a:r>
              <a:rPr lang="zh-TW" altLang="en-US" dirty="0"/>
              <a:t>是一個定位引擎，可以計算每個網頁元件的位置，協助管理網頁上會</a:t>
            </a:r>
            <a:r>
              <a:rPr lang="en-US" altLang="zh-TW" dirty="0"/>
              <a:t>pop out</a:t>
            </a:r>
            <a:r>
              <a:rPr lang="zh-TW" altLang="en-US" dirty="0"/>
              <a:t>的元件</a:t>
            </a: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Bootstrap</a:t>
            </a:r>
            <a:r>
              <a:rPr lang="zh-TW" altLang="en-US" dirty="0"/>
              <a:t>的</a:t>
            </a:r>
            <a:r>
              <a:rPr lang="en-US" altLang="zh-TW" dirty="0"/>
              <a:t>JavaScript</a:t>
            </a:r>
            <a:r>
              <a:rPr lang="zh-TW" altLang="en-US" dirty="0"/>
              <a:t>檔案</a:t>
            </a:r>
            <a:endParaRPr lang="en-US" altLang="zh-TW" dirty="0"/>
          </a:p>
          <a:p>
            <a:endParaRPr lang="en-US" altLang="zh-TW" dirty="0"/>
          </a:p>
        </p:txBody>
      </p:sp>
      <p:sp>
        <p:nvSpPr>
          <p:cNvPr id="7" name="文字方塊 6"/>
          <p:cNvSpPr txBox="1"/>
          <p:nvPr/>
        </p:nvSpPr>
        <p:spPr>
          <a:xfrm>
            <a:off x="677331" y="5350616"/>
            <a:ext cx="6028269" cy="360204"/>
          </a:xfrm>
          <a:prstGeom prst="rect">
            <a:avLst/>
          </a:prstGeom>
          <a:solidFill>
            <a:schemeClr val="bg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>
              <a:defRPr sz="160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altLang="zh-TW" dirty="0"/>
              <a:t>&lt;script </a:t>
            </a:r>
            <a:r>
              <a:rPr lang="en-US" altLang="zh-TW" dirty="0" err="1">
                <a:solidFill>
                  <a:srgbClr val="0000FF"/>
                </a:solidFill>
              </a:rPr>
              <a:t>src</a:t>
            </a:r>
            <a:r>
              <a:rPr lang="en-US" altLang="zh-TW" dirty="0"/>
              <a:t>=</a:t>
            </a:r>
            <a:r>
              <a:rPr lang="en-US" altLang="zh-TW" dirty="0">
                <a:solidFill>
                  <a:srgbClr val="CC6600"/>
                </a:solidFill>
              </a:rPr>
              <a:t>"</a:t>
            </a:r>
            <a:r>
              <a:rPr lang="en-US" altLang="zh-TW" dirty="0" err="1">
                <a:solidFill>
                  <a:srgbClr val="CC6600"/>
                </a:solidFill>
              </a:rPr>
              <a:t>js</a:t>
            </a:r>
            <a:r>
              <a:rPr lang="en-US" altLang="zh-TW" dirty="0">
                <a:solidFill>
                  <a:srgbClr val="CC6600"/>
                </a:solidFill>
              </a:rPr>
              <a:t>/bootstrap.min.js"</a:t>
            </a:r>
            <a:r>
              <a:rPr lang="en-US" altLang="zh-TW" dirty="0"/>
              <a:t>&gt;&lt;/script&gt;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677332" y="2644536"/>
            <a:ext cx="9032725" cy="630427"/>
          </a:xfrm>
          <a:prstGeom prst="rect">
            <a:avLst/>
          </a:prstGeom>
          <a:solidFill>
            <a:schemeClr val="bg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>
              <a:defRPr sz="160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altLang="zh-TW" dirty="0"/>
              <a:t>&lt;script </a:t>
            </a:r>
            <a:r>
              <a:rPr lang="en-US" altLang="zh-TW" dirty="0" err="1">
                <a:solidFill>
                  <a:srgbClr val="0000FF"/>
                </a:solidFill>
              </a:rPr>
              <a:t>src</a:t>
            </a:r>
            <a:r>
              <a:rPr lang="en-US" altLang="zh-TW" dirty="0"/>
              <a:t>=</a:t>
            </a:r>
            <a:r>
              <a:rPr lang="en-US" altLang="zh-TW" dirty="0">
                <a:solidFill>
                  <a:srgbClr val="CC6600"/>
                </a:solidFill>
              </a:rPr>
              <a:t>"https://ajax.googleapis.com/ajax/libs/</a:t>
            </a:r>
            <a:r>
              <a:rPr lang="en-US" altLang="zh-TW" dirty="0" err="1">
                <a:solidFill>
                  <a:srgbClr val="CC6600"/>
                </a:solidFill>
              </a:rPr>
              <a:t>jquery</a:t>
            </a:r>
            <a:r>
              <a:rPr lang="en-US" altLang="zh-TW" dirty="0">
                <a:solidFill>
                  <a:srgbClr val="CC6600"/>
                </a:solidFill>
              </a:rPr>
              <a:t>/3.6.0/jquery.min.js"</a:t>
            </a:r>
            <a:r>
              <a:rPr lang="en-US" altLang="zh-TW" dirty="0"/>
              <a:t>&gt;</a:t>
            </a:r>
          </a:p>
          <a:p>
            <a:r>
              <a:rPr lang="en-US" altLang="zh-TW" dirty="0"/>
              <a:t>&lt;/script&gt;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5F801-F91F-44F6-9E20-D4B06AE8B157}" type="slidenum">
              <a:rPr lang="zh-TW" altLang="en-US" smtClean="0"/>
              <a:t>72</a:t>
            </a:fld>
            <a:endParaRPr lang="zh-TW" altLang="en-US" dirty="0"/>
          </a:p>
        </p:txBody>
      </p:sp>
      <p:sp>
        <p:nvSpPr>
          <p:cNvPr id="9" name="文字方塊 8"/>
          <p:cNvSpPr txBox="1"/>
          <p:nvPr/>
        </p:nvSpPr>
        <p:spPr>
          <a:xfrm>
            <a:off x="677331" y="4186155"/>
            <a:ext cx="10042920" cy="656653"/>
          </a:xfrm>
          <a:prstGeom prst="rect">
            <a:avLst/>
          </a:prstGeom>
          <a:solidFill>
            <a:schemeClr val="bg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>
              <a:defRPr sz="160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altLang="zh-TW" dirty="0"/>
              <a:t>&lt;script </a:t>
            </a:r>
            <a:r>
              <a:rPr lang="en-US" altLang="zh-TW" dirty="0" err="1">
                <a:solidFill>
                  <a:srgbClr val="0000FF"/>
                </a:solidFill>
              </a:rPr>
              <a:t>src</a:t>
            </a:r>
            <a:r>
              <a:rPr lang="en-US" altLang="zh-TW" dirty="0"/>
              <a:t>=</a:t>
            </a:r>
            <a:r>
              <a:rPr lang="en-US" altLang="zh-TW" dirty="0">
                <a:solidFill>
                  <a:srgbClr val="CC6600"/>
                </a:solidFill>
              </a:rPr>
              <a:t>"https://cdn.jsdelivr.net/</a:t>
            </a:r>
            <a:r>
              <a:rPr lang="en-US" altLang="zh-TW" dirty="0" err="1">
                <a:solidFill>
                  <a:srgbClr val="CC6600"/>
                </a:solidFill>
              </a:rPr>
              <a:t>npm</a:t>
            </a:r>
            <a:r>
              <a:rPr lang="en-US" altLang="zh-TW" dirty="0">
                <a:solidFill>
                  <a:srgbClr val="CC6600"/>
                </a:solidFill>
              </a:rPr>
              <a:t>/popper.js@1.16.1/</a:t>
            </a:r>
            <a:r>
              <a:rPr lang="en-US" altLang="zh-TW" dirty="0" err="1">
                <a:solidFill>
                  <a:srgbClr val="CC6600"/>
                </a:solidFill>
              </a:rPr>
              <a:t>dist</a:t>
            </a:r>
            <a:r>
              <a:rPr lang="en-US" altLang="zh-TW" dirty="0">
                <a:solidFill>
                  <a:srgbClr val="CC6600"/>
                </a:solidFill>
              </a:rPr>
              <a:t>/</a:t>
            </a:r>
            <a:r>
              <a:rPr lang="en-US" altLang="zh-TW" dirty="0" err="1">
                <a:solidFill>
                  <a:srgbClr val="CC6600"/>
                </a:solidFill>
              </a:rPr>
              <a:t>umd</a:t>
            </a:r>
            <a:r>
              <a:rPr lang="en-US" altLang="zh-TW" dirty="0">
                <a:solidFill>
                  <a:srgbClr val="CC6600"/>
                </a:solidFill>
              </a:rPr>
              <a:t>/popper.min.js"</a:t>
            </a:r>
            <a:r>
              <a:rPr lang="en-US" altLang="zh-TW" dirty="0"/>
              <a:t>&gt;</a:t>
            </a:r>
          </a:p>
          <a:p>
            <a:r>
              <a:rPr lang="en-US" altLang="zh-TW" dirty="0"/>
              <a:t>&lt;/script&gt;</a:t>
            </a:r>
          </a:p>
        </p:txBody>
      </p:sp>
    </p:spTree>
    <p:extLst>
      <p:ext uri="{BB962C8B-B14F-4D97-AF65-F5344CB8AC3E}">
        <p14:creationId xmlns:p14="http://schemas.microsoft.com/office/powerpoint/2010/main" val="244371398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容器</a:t>
            </a:r>
            <a:r>
              <a:rPr lang="en-US" altLang="zh-TW" dirty="0"/>
              <a:t>(Container)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77334" y="1645921"/>
            <a:ext cx="8596668" cy="4395442"/>
          </a:xfrm>
        </p:spPr>
        <p:txBody>
          <a:bodyPr/>
          <a:lstStyle/>
          <a:p>
            <a:r>
              <a:rPr lang="en-US" altLang="zh-TW" dirty="0"/>
              <a:t>Bootstrap</a:t>
            </a:r>
            <a:r>
              <a:rPr lang="zh-TW" altLang="en-US" dirty="0"/>
              <a:t>需要設定容器</a:t>
            </a:r>
            <a:r>
              <a:rPr lang="en-US" altLang="zh-TW" dirty="0"/>
              <a:t>(container)</a:t>
            </a:r>
            <a:r>
              <a:rPr lang="zh-TW" altLang="en-US" dirty="0"/>
              <a:t>，以動態排版，設定需要自動換行的邊界</a:t>
            </a:r>
            <a:endParaRPr lang="en-US" altLang="zh-TW" dirty="0"/>
          </a:p>
          <a:p>
            <a:r>
              <a:rPr lang="en-US" altLang="zh-TW" dirty="0"/>
              <a:t>Container</a:t>
            </a:r>
            <a:r>
              <a:rPr lang="zh-TW" altLang="en-US" dirty="0"/>
              <a:t>是</a:t>
            </a:r>
            <a:r>
              <a:rPr lang="en-US" altLang="zh-TW" dirty="0"/>
              <a:t>Bootstrap</a:t>
            </a:r>
            <a:r>
              <a:rPr lang="zh-TW" altLang="en-US" dirty="0"/>
              <a:t>網格系統</a:t>
            </a:r>
            <a:r>
              <a:rPr lang="en-US" altLang="zh-TW" dirty="0"/>
              <a:t>(Grid System)</a:t>
            </a:r>
            <a:r>
              <a:rPr lang="zh-TW" altLang="en-US" dirty="0"/>
              <a:t>的必要元件</a:t>
            </a:r>
            <a:endParaRPr lang="en-US" altLang="zh-TW" dirty="0"/>
          </a:p>
          <a:p>
            <a:r>
              <a:rPr lang="en-US" altLang="zh-TW" dirty="0"/>
              <a:t>Bootstrap</a:t>
            </a:r>
            <a:r>
              <a:rPr lang="zh-TW" altLang="en-US" dirty="0"/>
              <a:t>提供</a:t>
            </a:r>
            <a:r>
              <a:rPr lang="en-US" altLang="zh-TW" dirty="0"/>
              <a:t>2</a:t>
            </a:r>
            <a:r>
              <a:rPr lang="zh-TW" altLang="en-US" dirty="0"/>
              <a:t>種容器</a:t>
            </a:r>
            <a:endParaRPr lang="en-US" altLang="zh-TW" dirty="0"/>
          </a:p>
          <a:p>
            <a:r>
              <a:rPr lang="zh-TW" altLang="en-US" dirty="0"/>
              <a:t>使用「</a:t>
            </a: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container</a:t>
            </a:r>
            <a:r>
              <a:rPr lang="zh-TW" altLang="en-US" dirty="0"/>
              <a:t>」作為固定寬度的容器</a:t>
            </a: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使用「</a:t>
            </a: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container-fluid</a:t>
            </a:r>
            <a:r>
              <a:rPr lang="zh-TW" altLang="en-US" dirty="0"/>
              <a:t>」作為完全寬度</a:t>
            </a:r>
            <a:r>
              <a:rPr lang="en-US" altLang="zh-TW" dirty="0"/>
              <a:t>(</a:t>
            </a: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width: 100%</a:t>
            </a:r>
            <a:r>
              <a:rPr lang="en-US" altLang="zh-TW" dirty="0"/>
              <a:t>)</a:t>
            </a:r>
            <a:r>
              <a:rPr lang="zh-TW" altLang="en-US" dirty="0"/>
              <a:t>的容器，延伸整個網頁可見區域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5F801-F91F-44F6-9E20-D4B06AE8B157}" type="slidenum">
              <a:rPr lang="zh-TW" altLang="en-US" smtClean="0"/>
              <a:t>73</a:t>
            </a:fld>
            <a:endParaRPr lang="zh-TW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677334" y="3329038"/>
            <a:ext cx="3607284" cy="861178"/>
          </a:xfrm>
          <a:prstGeom prst="rect">
            <a:avLst/>
          </a:prstGeom>
          <a:solidFill>
            <a:schemeClr val="bg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>
              <a:defRPr sz="160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altLang="zh-TW" dirty="0"/>
              <a:t>&lt;div </a:t>
            </a:r>
            <a:r>
              <a:rPr lang="en-US" altLang="zh-TW" dirty="0">
                <a:solidFill>
                  <a:srgbClr val="0000FF"/>
                </a:solidFill>
              </a:rPr>
              <a:t>class</a:t>
            </a:r>
            <a:r>
              <a:rPr lang="en-US" altLang="zh-TW" dirty="0"/>
              <a:t>=</a:t>
            </a:r>
            <a:r>
              <a:rPr lang="en-US" altLang="zh-TW" dirty="0">
                <a:solidFill>
                  <a:srgbClr val="CC6600"/>
                </a:solidFill>
              </a:rPr>
              <a:t>"container"</a:t>
            </a:r>
            <a:r>
              <a:rPr lang="en-US" altLang="zh-TW" dirty="0"/>
              <a:t>&gt;</a:t>
            </a:r>
          </a:p>
          <a:p>
            <a:r>
              <a:rPr lang="en-US" altLang="zh-TW" dirty="0"/>
              <a:t>    ...</a:t>
            </a:r>
          </a:p>
          <a:p>
            <a:r>
              <a:rPr lang="en-US" altLang="zh-TW" dirty="0"/>
              <a:t>&lt;/div&gt;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677334" y="5138965"/>
            <a:ext cx="3607284" cy="1009286"/>
          </a:xfrm>
          <a:prstGeom prst="rect">
            <a:avLst/>
          </a:prstGeom>
          <a:solidFill>
            <a:schemeClr val="bg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>
              <a:defRPr sz="160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altLang="zh-TW" dirty="0"/>
              <a:t>&lt;div </a:t>
            </a:r>
            <a:r>
              <a:rPr lang="en-US" altLang="zh-TW" dirty="0">
                <a:solidFill>
                  <a:srgbClr val="0000FF"/>
                </a:solidFill>
              </a:rPr>
              <a:t>class</a:t>
            </a:r>
            <a:r>
              <a:rPr lang="en-US" altLang="zh-TW" dirty="0"/>
              <a:t>=</a:t>
            </a:r>
            <a:r>
              <a:rPr lang="en-US" altLang="zh-TW" dirty="0">
                <a:solidFill>
                  <a:srgbClr val="CC6600"/>
                </a:solidFill>
              </a:rPr>
              <a:t>"container-fluid"</a:t>
            </a:r>
            <a:r>
              <a:rPr lang="en-US" altLang="zh-TW" dirty="0"/>
              <a:t>&gt;</a:t>
            </a:r>
          </a:p>
          <a:p>
            <a:r>
              <a:rPr lang="en-US" altLang="zh-TW" dirty="0"/>
              <a:t>    ...</a:t>
            </a:r>
          </a:p>
          <a:p>
            <a:r>
              <a:rPr lang="en-US" altLang="zh-TW" dirty="0"/>
              <a:t>&lt;/div&gt;</a:t>
            </a:r>
          </a:p>
        </p:txBody>
      </p:sp>
    </p:spTree>
    <p:extLst>
      <p:ext uri="{BB962C8B-B14F-4D97-AF65-F5344CB8AC3E}">
        <p14:creationId xmlns:p14="http://schemas.microsoft.com/office/powerpoint/2010/main" val="85013392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響應式中斷點</a:t>
            </a:r>
            <a:r>
              <a:rPr lang="en-US" altLang="zh-TW" dirty="0"/>
              <a:t>(Responsive breakpoints)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77334" y="1576251"/>
            <a:ext cx="8596668" cy="4465111"/>
          </a:xfrm>
        </p:spPr>
        <p:txBody>
          <a:bodyPr/>
          <a:lstStyle/>
          <a:p>
            <a:r>
              <a:rPr lang="en-US" altLang="zh-TW" dirty="0"/>
              <a:t>Bootstrap</a:t>
            </a:r>
            <a:r>
              <a:rPr lang="zh-TW" altLang="en-US" dirty="0"/>
              <a:t>實作</a:t>
            </a:r>
            <a:r>
              <a:rPr lang="en-US" altLang="zh-TW" dirty="0"/>
              <a:t>Mobile First</a:t>
            </a:r>
            <a:r>
              <a:rPr lang="zh-TW" altLang="en-US" dirty="0"/>
              <a:t>設計概念，使用</a:t>
            </a:r>
            <a:r>
              <a:rPr lang="en-US" altLang="zh-TW" dirty="0"/>
              <a:t>Media Queries</a:t>
            </a:r>
            <a:r>
              <a:rPr lang="zh-TW" altLang="en-US" dirty="0"/>
              <a:t>功能，以最小寬度建立</a:t>
            </a:r>
            <a:r>
              <a:rPr lang="en-US" altLang="zh-TW" dirty="0"/>
              <a:t>4</a:t>
            </a:r>
            <a:r>
              <a:rPr lang="zh-TW" altLang="en-US" dirty="0"/>
              <a:t>個響應式中斷點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5F801-F91F-44F6-9E20-D4B06AE8B157}" type="slidenum">
              <a:rPr lang="zh-TW" altLang="en-US" smtClean="0"/>
              <a:t>74</a:t>
            </a:fld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675953" y="2258939"/>
            <a:ext cx="7916091" cy="3715141"/>
          </a:xfrm>
          <a:prstGeom prst="rect">
            <a:avLst/>
          </a:prstGeom>
          <a:solidFill>
            <a:schemeClr val="bg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>
              <a:defRPr sz="160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altLang="zh-TW" dirty="0">
                <a:solidFill>
                  <a:srgbClr val="00B050"/>
                </a:solidFill>
              </a:rPr>
              <a:t>// Extra small devices (portrait phones, less than 576px)</a:t>
            </a:r>
          </a:p>
          <a:p>
            <a:r>
              <a:rPr lang="en-US" altLang="zh-TW" dirty="0">
                <a:solidFill>
                  <a:srgbClr val="00B050"/>
                </a:solidFill>
              </a:rPr>
              <a:t>// No media query for `</a:t>
            </a:r>
            <a:r>
              <a:rPr lang="en-US" altLang="zh-TW" dirty="0" err="1">
                <a:solidFill>
                  <a:srgbClr val="00B050"/>
                </a:solidFill>
              </a:rPr>
              <a:t>xs`</a:t>
            </a:r>
            <a:r>
              <a:rPr lang="en-US" altLang="zh-TW" dirty="0">
                <a:solidFill>
                  <a:srgbClr val="00B050"/>
                </a:solidFill>
              </a:rPr>
              <a:t> since this is the default in Bootstrap</a:t>
            </a:r>
          </a:p>
          <a:p>
            <a:endParaRPr lang="en-US" altLang="zh-TW" dirty="0">
              <a:solidFill>
                <a:srgbClr val="00B050"/>
              </a:solidFill>
            </a:endParaRPr>
          </a:p>
          <a:p>
            <a:r>
              <a:rPr lang="en-US" altLang="zh-TW" dirty="0">
                <a:solidFill>
                  <a:srgbClr val="00B050"/>
                </a:solidFill>
              </a:rPr>
              <a:t>// Small devices (landscape phones, 576px and up)</a:t>
            </a:r>
          </a:p>
          <a:p>
            <a:r>
              <a:rPr lang="en-US" altLang="zh-TW" dirty="0"/>
              <a:t>@media (</a:t>
            </a:r>
            <a:r>
              <a:rPr lang="en-US" altLang="zh-TW" dirty="0">
                <a:solidFill>
                  <a:srgbClr val="0000FF"/>
                </a:solidFill>
              </a:rPr>
              <a:t>min-width</a:t>
            </a:r>
            <a:r>
              <a:rPr lang="en-US" altLang="zh-TW" dirty="0"/>
              <a:t>: </a:t>
            </a:r>
            <a:r>
              <a:rPr lang="en-US" altLang="zh-TW" dirty="0">
                <a:solidFill>
                  <a:schemeClr val="tx1"/>
                </a:solidFill>
              </a:rPr>
              <a:t>576px</a:t>
            </a:r>
            <a:r>
              <a:rPr lang="en-US" altLang="zh-TW" dirty="0"/>
              <a:t>) { ... }</a:t>
            </a:r>
          </a:p>
          <a:p>
            <a:endParaRPr lang="en-US" altLang="zh-TW" dirty="0"/>
          </a:p>
          <a:p>
            <a:r>
              <a:rPr lang="en-US" altLang="zh-TW" dirty="0">
                <a:solidFill>
                  <a:srgbClr val="00B050"/>
                </a:solidFill>
              </a:rPr>
              <a:t>// Medium devices (tablets, 768px and up)</a:t>
            </a:r>
          </a:p>
          <a:p>
            <a:r>
              <a:rPr lang="en-US" altLang="zh-TW" dirty="0"/>
              <a:t>@media (</a:t>
            </a:r>
            <a:r>
              <a:rPr lang="en-US" altLang="zh-TW" dirty="0">
                <a:solidFill>
                  <a:srgbClr val="0000FF"/>
                </a:solidFill>
              </a:rPr>
              <a:t>min-width</a:t>
            </a:r>
            <a:r>
              <a:rPr lang="en-US" altLang="zh-TW" dirty="0"/>
              <a:t>: </a:t>
            </a:r>
            <a:r>
              <a:rPr lang="en-US" altLang="zh-TW" dirty="0">
                <a:solidFill>
                  <a:schemeClr val="tx1"/>
                </a:solidFill>
              </a:rPr>
              <a:t>768px</a:t>
            </a:r>
            <a:r>
              <a:rPr lang="en-US" altLang="zh-TW" dirty="0"/>
              <a:t>) { ... }</a:t>
            </a:r>
          </a:p>
          <a:p>
            <a:endParaRPr lang="en-US" altLang="zh-TW" dirty="0"/>
          </a:p>
          <a:p>
            <a:r>
              <a:rPr lang="en-US" altLang="zh-TW" dirty="0">
                <a:solidFill>
                  <a:srgbClr val="00B050"/>
                </a:solidFill>
              </a:rPr>
              <a:t>// Large devices (desktops, 992px and up)</a:t>
            </a:r>
          </a:p>
          <a:p>
            <a:r>
              <a:rPr lang="en-US" altLang="zh-TW" dirty="0"/>
              <a:t>@media (</a:t>
            </a:r>
            <a:r>
              <a:rPr lang="en-US" altLang="zh-TW" dirty="0">
                <a:solidFill>
                  <a:srgbClr val="0000FF"/>
                </a:solidFill>
              </a:rPr>
              <a:t>min-width</a:t>
            </a:r>
            <a:r>
              <a:rPr lang="en-US" altLang="zh-TW" dirty="0"/>
              <a:t>: </a:t>
            </a:r>
            <a:r>
              <a:rPr lang="en-US" altLang="zh-TW" dirty="0">
                <a:solidFill>
                  <a:schemeClr val="tx1"/>
                </a:solidFill>
              </a:rPr>
              <a:t>992px</a:t>
            </a:r>
            <a:r>
              <a:rPr lang="en-US" altLang="zh-TW" dirty="0"/>
              <a:t>) { ... }</a:t>
            </a:r>
          </a:p>
          <a:p>
            <a:endParaRPr lang="en-US" altLang="zh-TW" dirty="0"/>
          </a:p>
          <a:p>
            <a:r>
              <a:rPr lang="en-US" altLang="zh-TW" dirty="0">
                <a:solidFill>
                  <a:srgbClr val="00B050"/>
                </a:solidFill>
              </a:rPr>
              <a:t>// Extra large devices (large desktops, 1200px and up)</a:t>
            </a:r>
          </a:p>
          <a:p>
            <a:r>
              <a:rPr lang="en-US" altLang="zh-TW" dirty="0"/>
              <a:t>@media (</a:t>
            </a:r>
            <a:r>
              <a:rPr lang="en-US" altLang="zh-TW" dirty="0">
                <a:solidFill>
                  <a:srgbClr val="0000FF"/>
                </a:solidFill>
              </a:rPr>
              <a:t>min-width</a:t>
            </a:r>
            <a:r>
              <a:rPr lang="en-US" altLang="zh-TW" dirty="0"/>
              <a:t>: </a:t>
            </a:r>
            <a:r>
              <a:rPr lang="en-US" altLang="zh-TW" dirty="0">
                <a:solidFill>
                  <a:schemeClr val="tx1"/>
                </a:solidFill>
              </a:rPr>
              <a:t>1200px</a:t>
            </a:r>
            <a:r>
              <a:rPr lang="en-US" altLang="zh-TW" dirty="0"/>
              <a:t>) { ... }</a:t>
            </a:r>
          </a:p>
        </p:txBody>
      </p:sp>
    </p:spTree>
    <p:extLst>
      <p:ext uri="{BB962C8B-B14F-4D97-AF65-F5344CB8AC3E}">
        <p14:creationId xmlns:p14="http://schemas.microsoft.com/office/powerpoint/2010/main" val="183222776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網格系統</a:t>
            </a:r>
            <a:r>
              <a:rPr lang="en-US" altLang="zh-TW" dirty="0"/>
              <a:t>(Grid System)</a:t>
            </a:r>
            <a:r>
              <a:rPr lang="zh-TW" altLang="en-US" dirty="0"/>
              <a:t> </a:t>
            </a:r>
            <a:r>
              <a:rPr lang="en-US" altLang="zh-TW" dirty="0"/>
              <a:t>#1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Bootstrap</a:t>
            </a:r>
            <a:r>
              <a:rPr lang="zh-TW" altLang="en-US" dirty="0"/>
              <a:t>製作響應式網頁的基礎，將整個網頁可見區域</a:t>
            </a:r>
            <a:r>
              <a:rPr lang="en-US" altLang="zh-TW" dirty="0"/>
              <a:t>(viewport)</a:t>
            </a:r>
            <a:r>
              <a:rPr lang="zh-TW" altLang="en-US" dirty="0"/>
              <a:t>分成</a:t>
            </a:r>
            <a:r>
              <a:rPr lang="en-US" altLang="zh-TW" dirty="0"/>
              <a:t>12</a:t>
            </a:r>
            <a:r>
              <a:rPr lang="zh-TW" altLang="en-US" dirty="0"/>
              <a:t>個欄</a:t>
            </a:r>
            <a:r>
              <a:rPr lang="en-US" altLang="zh-TW" dirty="0"/>
              <a:t>(column)</a:t>
            </a:r>
            <a:r>
              <a:rPr lang="zh-TW" altLang="en-US" dirty="0"/>
              <a:t>，建立的流動型網格系統</a:t>
            </a:r>
            <a:r>
              <a:rPr lang="en-US" altLang="zh-TW" dirty="0"/>
              <a:t>(fluid grid system)</a:t>
            </a:r>
          </a:p>
          <a:p>
            <a:r>
              <a:rPr lang="en-US" altLang="zh-TW" dirty="0"/>
              <a:t>Bootstrap</a:t>
            </a:r>
            <a:r>
              <a:rPr lang="zh-TW" altLang="en-US" dirty="0"/>
              <a:t>的網格系統，包含預先定義的類別</a:t>
            </a:r>
            <a:r>
              <a:rPr lang="en-US" altLang="zh-TW" dirty="0"/>
              <a:t>(class)</a:t>
            </a:r>
            <a:r>
              <a:rPr lang="zh-TW" altLang="en-US" dirty="0"/>
              <a:t>，可以快速設計網頁版面</a:t>
            </a:r>
            <a:endParaRPr lang="en-US" altLang="zh-TW" dirty="0"/>
          </a:p>
          <a:p>
            <a:pPr lvl="1"/>
            <a:endParaRPr lang="en-US" altLang="zh-TW" dirty="0"/>
          </a:p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5F801-F91F-44F6-9E20-D4B06AE8B157}" type="slidenum">
              <a:rPr lang="zh-TW" altLang="en-US" smtClean="0"/>
              <a:t>75</a:t>
            </a:fld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3266412"/>
            <a:ext cx="7058025" cy="120967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4841212"/>
            <a:ext cx="7048500" cy="120015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02338659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網格系統</a:t>
            </a:r>
            <a:r>
              <a:rPr lang="en-US" altLang="zh-TW" dirty="0"/>
              <a:t>(Grid System)</a:t>
            </a:r>
            <a:r>
              <a:rPr lang="zh-TW" altLang="en-US" dirty="0"/>
              <a:t> </a:t>
            </a:r>
            <a:r>
              <a:rPr lang="en-US" altLang="zh-TW" dirty="0"/>
              <a:t>#2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Bootstrap</a:t>
            </a:r>
            <a:r>
              <a:rPr lang="zh-TW" altLang="en-US" dirty="0"/>
              <a:t>網格系統透過多個列</a:t>
            </a:r>
            <a:r>
              <a:rPr lang="en-US" altLang="zh-TW" dirty="0"/>
              <a:t>(row)</a:t>
            </a:r>
            <a:r>
              <a:rPr lang="zh-TW" altLang="en-US" dirty="0"/>
              <a:t>與</a:t>
            </a:r>
            <a:r>
              <a:rPr lang="en-US" altLang="zh-TW" dirty="0"/>
              <a:t>12</a:t>
            </a:r>
            <a:r>
              <a:rPr lang="zh-TW" altLang="en-US" dirty="0"/>
              <a:t>個欄</a:t>
            </a:r>
            <a:r>
              <a:rPr lang="en-US" altLang="zh-TW" dirty="0"/>
              <a:t>(column)</a:t>
            </a:r>
            <a:r>
              <a:rPr lang="zh-TW" altLang="en-US" dirty="0"/>
              <a:t>運作</a:t>
            </a:r>
            <a:endParaRPr lang="en-US" altLang="zh-TW" dirty="0"/>
          </a:p>
          <a:p>
            <a:pPr lvl="1"/>
            <a:r>
              <a:rPr lang="zh-TW" altLang="en-US" dirty="0"/>
              <a:t>列一定要放在容器</a:t>
            </a:r>
            <a:r>
              <a:rPr lang="en-US" altLang="zh-TW" dirty="0"/>
              <a:t>(container)</a:t>
            </a:r>
            <a:r>
              <a:rPr lang="zh-TW" altLang="en-US" dirty="0"/>
              <a:t>內，使用列來建立多個欄</a:t>
            </a:r>
            <a:endParaRPr lang="en-US" altLang="zh-TW" dirty="0"/>
          </a:p>
          <a:p>
            <a:pPr lvl="1"/>
            <a:r>
              <a:rPr lang="zh-TW" altLang="en-US" dirty="0"/>
              <a:t>網頁內容放在欄內</a:t>
            </a:r>
            <a:endParaRPr lang="en-US" altLang="zh-TW" dirty="0"/>
          </a:p>
          <a:p>
            <a:pPr lvl="1"/>
            <a:r>
              <a:rPr lang="zh-TW" altLang="en-US" dirty="0"/>
              <a:t>網格系統的類別</a:t>
            </a:r>
            <a:r>
              <a:rPr lang="en-US" altLang="zh-TW" dirty="0"/>
              <a:t>(</a:t>
            </a: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altLang="zh-TW" dirty="0"/>
              <a:t>)</a:t>
            </a:r>
            <a:r>
              <a:rPr lang="zh-TW" altLang="en-US" dirty="0"/>
              <a:t>，例如「</a:t>
            </a: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row</a:t>
            </a:r>
            <a:r>
              <a:rPr lang="zh-TW" altLang="en-US" dirty="0"/>
              <a:t>」與「</a:t>
            </a: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col-sm-4</a:t>
            </a:r>
            <a:r>
              <a:rPr lang="zh-TW" altLang="en-US" dirty="0"/>
              <a:t>」可以用來快速排版</a:t>
            </a:r>
            <a:endParaRPr lang="en-US" altLang="zh-TW" dirty="0"/>
          </a:p>
          <a:p>
            <a:pPr lvl="1"/>
            <a:r>
              <a:rPr lang="zh-TW" altLang="en-US" dirty="0"/>
              <a:t>使用不同的欄的類別，就可以建立網格系統</a:t>
            </a:r>
            <a:endParaRPr lang="en-US" altLang="zh-TW" dirty="0"/>
          </a:p>
          <a:p>
            <a:pPr lvl="2"/>
            <a:r>
              <a:rPr lang="zh-TW" altLang="en-US" dirty="0"/>
              <a:t>例如：</a:t>
            </a:r>
            <a:r>
              <a:rPr lang="en-US" altLang="zh-TW" dirty="0"/>
              <a:t>1</a:t>
            </a:r>
            <a:r>
              <a:rPr lang="zh-TW" altLang="en-US" dirty="0"/>
              <a:t>個網頁想要有</a:t>
            </a:r>
            <a:r>
              <a:rPr lang="en-US" altLang="zh-TW" dirty="0"/>
              <a:t>3</a:t>
            </a:r>
            <a:r>
              <a:rPr lang="zh-TW" altLang="en-US" dirty="0"/>
              <a:t>個相同寬度的欄，就使用</a:t>
            </a:r>
            <a:r>
              <a:rPr lang="en-US" altLang="zh-TW" dirty="0"/>
              <a:t>3</a:t>
            </a:r>
            <a:r>
              <a:rPr lang="zh-TW" altLang="en-US" dirty="0"/>
              <a:t>個「</a:t>
            </a:r>
            <a:r>
              <a:rPr lang="en-US" altLang="zh-TW" sz="1600" dirty="0">
                <a:latin typeface="Consolas" panose="020B0609020204030204" pitchFamily="49" charset="0"/>
                <a:cs typeface="Consolas" panose="020B0609020204030204" pitchFamily="49" charset="0"/>
              </a:rPr>
              <a:t>col-sm-4</a:t>
            </a:r>
            <a:r>
              <a:rPr lang="zh-TW" altLang="en-US" dirty="0"/>
              <a:t>」</a:t>
            </a:r>
            <a:endParaRPr lang="en-US" altLang="zh-TW" dirty="0"/>
          </a:p>
          <a:p>
            <a:pPr lvl="2"/>
            <a:r>
              <a:rPr lang="zh-TW" altLang="en-US" dirty="0"/>
              <a:t>計算方式：網格系統共有</a:t>
            </a:r>
            <a:r>
              <a:rPr lang="en-US" altLang="zh-TW" dirty="0"/>
              <a:t>12</a:t>
            </a:r>
            <a:r>
              <a:rPr lang="zh-TW" altLang="en-US" dirty="0"/>
              <a:t>欄，</a:t>
            </a:r>
            <a:r>
              <a:rPr lang="en-US" altLang="zh-TW" dirty="0"/>
              <a:t>12/3=4</a:t>
            </a:r>
            <a:r>
              <a:rPr lang="zh-TW" altLang="en-US" dirty="0"/>
              <a:t>，於是類別名稱的最後數字為</a:t>
            </a:r>
            <a:r>
              <a:rPr lang="en-US" altLang="zh-TW" dirty="0"/>
              <a:t>4</a:t>
            </a:r>
          </a:p>
          <a:p>
            <a:pPr lvl="1"/>
            <a:r>
              <a:rPr lang="zh-TW" altLang="en-US" dirty="0"/>
              <a:t>如果</a:t>
            </a:r>
            <a:r>
              <a:rPr lang="en-US" altLang="zh-TW" dirty="0"/>
              <a:t>1</a:t>
            </a:r>
            <a:r>
              <a:rPr lang="zh-TW" altLang="en-US" dirty="0"/>
              <a:t>列裡面有超過</a:t>
            </a:r>
            <a:r>
              <a:rPr lang="en-US" altLang="zh-TW" dirty="0"/>
              <a:t>12</a:t>
            </a:r>
            <a:r>
              <a:rPr lang="zh-TW" altLang="en-US" dirty="0"/>
              <a:t>個欄，多餘的欄就會自動換行，移動到下一列內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5F801-F91F-44F6-9E20-D4B06AE8B157}" type="slidenum">
              <a:rPr lang="zh-TW" altLang="en-US" smtClean="0"/>
              <a:t>76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5909339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網格系統</a:t>
            </a:r>
            <a:r>
              <a:rPr lang="en-US" altLang="zh-TW" dirty="0"/>
              <a:t>(Grid System)</a:t>
            </a:r>
            <a:r>
              <a:rPr lang="zh-TW" altLang="en-US" dirty="0"/>
              <a:t> </a:t>
            </a:r>
            <a:r>
              <a:rPr lang="en-US" altLang="zh-TW" dirty="0"/>
              <a:t>#3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77334" y="1480457"/>
            <a:ext cx="8596668" cy="4560905"/>
          </a:xfrm>
        </p:spPr>
        <p:txBody>
          <a:bodyPr/>
          <a:lstStyle/>
          <a:p>
            <a:r>
              <a:rPr lang="en-US" altLang="zh-TW" dirty="0"/>
              <a:t>Bootstrap</a:t>
            </a:r>
            <a:r>
              <a:rPr lang="zh-TW" altLang="en-US" dirty="0"/>
              <a:t>網格系統使用</a:t>
            </a:r>
            <a:r>
              <a:rPr lang="en-US" altLang="zh-TW" dirty="0"/>
              <a:t>Media Queries</a:t>
            </a:r>
            <a:r>
              <a:rPr lang="zh-TW" altLang="en-US" dirty="0"/>
              <a:t>偵測裝置寬度，讓網頁可以跨裝置適用</a:t>
            </a:r>
            <a:endParaRPr lang="en-US" altLang="zh-TW" dirty="0"/>
          </a:p>
          <a:p>
            <a:r>
              <a:rPr lang="zh-TW" altLang="en-US" dirty="0"/>
              <a:t>提供</a:t>
            </a:r>
            <a:r>
              <a:rPr lang="en-US" altLang="zh-TW" dirty="0"/>
              <a:t>4</a:t>
            </a:r>
            <a:r>
              <a:rPr lang="zh-TW" altLang="en-US" dirty="0"/>
              <a:t>個響應式中斷點</a:t>
            </a:r>
            <a:r>
              <a:rPr lang="en-US" altLang="zh-TW" dirty="0"/>
              <a:t>(breakpoint)</a:t>
            </a:r>
            <a:r>
              <a:rPr lang="zh-TW" altLang="en-US" dirty="0"/>
              <a:t>，支援不同寬度的類別及裝置</a:t>
            </a:r>
            <a:r>
              <a:rPr lang="en-US" altLang="zh-TW" dirty="0"/>
              <a:t>(</a:t>
            </a:r>
            <a:r>
              <a:rPr lang="zh-TW" altLang="en-US" dirty="0"/>
              <a:t>手機、平板電腦及桌上型電腦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5F801-F91F-44F6-9E20-D4B06AE8B157}" type="slidenum">
              <a:rPr lang="zh-TW" altLang="en-US" smtClean="0"/>
              <a:t>77</a:t>
            </a:fld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880" y="2535283"/>
            <a:ext cx="7267575" cy="3581400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3396343" y="2352402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200" dirty="0"/>
              <a:t>手機</a:t>
            </a:r>
          </a:p>
        </p:txBody>
      </p:sp>
      <p:sp>
        <p:nvSpPr>
          <p:cNvPr id="7" name="文字方塊 6"/>
          <p:cNvSpPr txBox="1"/>
          <p:nvPr/>
        </p:nvSpPr>
        <p:spPr>
          <a:xfrm>
            <a:off x="4483225" y="2352402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200" dirty="0"/>
              <a:t>手機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5425842" y="2352402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200" dirty="0"/>
              <a:t>平板</a:t>
            </a:r>
          </a:p>
        </p:txBody>
      </p:sp>
      <p:sp>
        <p:nvSpPr>
          <p:cNvPr id="9" name="文字方塊 8"/>
          <p:cNvSpPr txBox="1"/>
          <p:nvPr/>
        </p:nvSpPr>
        <p:spPr>
          <a:xfrm>
            <a:off x="6368459" y="2351173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200" dirty="0"/>
              <a:t>電腦</a:t>
            </a:r>
          </a:p>
        </p:txBody>
      </p:sp>
      <p:sp>
        <p:nvSpPr>
          <p:cNvPr id="10" name="文字方塊 9"/>
          <p:cNvSpPr txBox="1"/>
          <p:nvPr/>
        </p:nvSpPr>
        <p:spPr>
          <a:xfrm>
            <a:off x="7455341" y="2353490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200" dirty="0"/>
              <a:t>電腦</a:t>
            </a:r>
          </a:p>
        </p:txBody>
      </p:sp>
    </p:spTree>
    <p:extLst>
      <p:ext uri="{BB962C8B-B14F-4D97-AF65-F5344CB8AC3E}">
        <p14:creationId xmlns:p14="http://schemas.microsoft.com/office/powerpoint/2010/main" val="276634728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網格系統</a:t>
            </a:r>
            <a:r>
              <a:rPr lang="en-US" altLang="zh-TW" dirty="0"/>
              <a:t>(Grid System)</a:t>
            </a:r>
            <a:r>
              <a:rPr lang="zh-TW" altLang="en-US" dirty="0"/>
              <a:t> </a:t>
            </a:r>
            <a:r>
              <a:rPr lang="en-US" altLang="zh-TW" dirty="0"/>
              <a:t>#4 – </a:t>
            </a:r>
            <a:r>
              <a:rPr lang="zh-TW" altLang="en-US" dirty="0"/>
              <a:t>相同寬度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77334" y="1297577"/>
            <a:ext cx="8596668" cy="4743785"/>
          </a:xfrm>
        </p:spPr>
        <p:txBody>
          <a:bodyPr/>
          <a:lstStyle/>
          <a:p>
            <a:r>
              <a:rPr lang="en-US" altLang="zh-TW" dirty="0"/>
              <a:t>Bootstrap</a:t>
            </a:r>
            <a:r>
              <a:rPr lang="zh-TW" altLang="en-US" dirty="0"/>
              <a:t>網格系統可以為多個欄，設計「相同寬度」，自動排版</a:t>
            </a:r>
            <a:endParaRPr lang="en-US" altLang="zh-TW" dirty="0"/>
          </a:p>
          <a:p>
            <a:r>
              <a:rPr lang="zh-TW" altLang="en-US" dirty="0"/>
              <a:t>每個欄的</a:t>
            </a: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zh-TW" altLang="en-US" dirty="0"/>
              <a:t>屬性均設定為「</a:t>
            </a: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col</a:t>
            </a:r>
            <a:r>
              <a:rPr lang="zh-TW" altLang="en-US" dirty="0"/>
              <a:t>」而不用特別設定寬度比例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5F801-F91F-44F6-9E20-D4B06AE8B157}" type="slidenum">
              <a:rPr lang="zh-TW" altLang="en-US" smtClean="0"/>
              <a:t>78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5450872"/>
            <a:ext cx="6124575" cy="12192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9" name="向下箭號 8"/>
          <p:cNvSpPr/>
          <p:nvPr/>
        </p:nvSpPr>
        <p:spPr>
          <a:xfrm>
            <a:off x="3513198" y="5005301"/>
            <a:ext cx="452846" cy="34319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677334" y="2115288"/>
            <a:ext cx="6124575" cy="2787638"/>
          </a:xfrm>
          <a:prstGeom prst="rect">
            <a:avLst/>
          </a:prstGeom>
          <a:solidFill>
            <a:schemeClr val="bg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>
              <a:defRPr sz="160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altLang="zh-TW" dirty="0"/>
              <a:t>&lt;div </a:t>
            </a:r>
            <a:r>
              <a:rPr lang="en-US" altLang="zh-TW" dirty="0">
                <a:solidFill>
                  <a:srgbClr val="0000FF"/>
                </a:solidFill>
              </a:rPr>
              <a:t>class</a:t>
            </a:r>
            <a:r>
              <a:rPr lang="en-US" altLang="zh-TW" dirty="0"/>
              <a:t>=</a:t>
            </a:r>
            <a:r>
              <a:rPr lang="en-US" altLang="zh-TW" dirty="0">
                <a:solidFill>
                  <a:srgbClr val="CC6600"/>
                </a:solidFill>
              </a:rPr>
              <a:t>"container"</a:t>
            </a:r>
            <a:r>
              <a:rPr lang="en-US" altLang="zh-TW" dirty="0"/>
              <a:t>&gt;</a:t>
            </a:r>
          </a:p>
          <a:p>
            <a:r>
              <a:rPr lang="en-US" altLang="zh-TW" dirty="0"/>
              <a:t>    &lt;div </a:t>
            </a:r>
            <a:r>
              <a:rPr lang="en-US" altLang="zh-TW" dirty="0">
                <a:solidFill>
                  <a:srgbClr val="0000FF"/>
                </a:solidFill>
              </a:rPr>
              <a:t>class</a:t>
            </a:r>
            <a:r>
              <a:rPr lang="en-US" altLang="zh-TW" dirty="0"/>
              <a:t>=</a:t>
            </a:r>
            <a:r>
              <a:rPr lang="en-US" altLang="zh-TW" dirty="0">
                <a:solidFill>
                  <a:srgbClr val="CC6600"/>
                </a:solidFill>
              </a:rPr>
              <a:t>"row"</a:t>
            </a:r>
            <a:r>
              <a:rPr lang="en-US" altLang="zh-TW" dirty="0"/>
              <a:t>&gt;</a:t>
            </a:r>
          </a:p>
          <a:p>
            <a:r>
              <a:rPr lang="en-US" altLang="zh-TW" dirty="0"/>
              <a:t>        &lt;div </a:t>
            </a:r>
            <a:r>
              <a:rPr lang="en-US" altLang="zh-TW" dirty="0">
                <a:solidFill>
                  <a:srgbClr val="0000FF"/>
                </a:solidFill>
              </a:rPr>
              <a:t>class</a:t>
            </a:r>
            <a:r>
              <a:rPr lang="en-US" altLang="zh-TW" dirty="0"/>
              <a:t>=</a:t>
            </a:r>
            <a:r>
              <a:rPr lang="en-US" altLang="zh-TW" dirty="0">
                <a:solidFill>
                  <a:srgbClr val="CC6600"/>
                </a:solidFill>
              </a:rPr>
              <a:t>"col"</a:t>
            </a:r>
            <a:r>
              <a:rPr lang="en-US" altLang="zh-TW" dirty="0"/>
              <a:t>&gt;</a:t>
            </a:r>
            <a:r>
              <a:rPr lang="en-US" altLang="zh-TW" dirty="0">
                <a:solidFill>
                  <a:schemeClr val="tx1"/>
                </a:solidFill>
              </a:rPr>
              <a:t> 1 of 2 </a:t>
            </a:r>
            <a:r>
              <a:rPr lang="en-US" altLang="zh-TW" dirty="0"/>
              <a:t>&lt;/div&gt;</a:t>
            </a:r>
          </a:p>
          <a:p>
            <a:r>
              <a:rPr lang="en-US" altLang="zh-TW" dirty="0"/>
              <a:t>        &lt;div </a:t>
            </a:r>
            <a:r>
              <a:rPr lang="en-US" altLang="zh-TW" dirty="0">
                <a:solidFill>
                  <a:srgbClr val="0000FF"/>
                </a:solidFill>
              </a:rPr>
              <a:t>class</a:t>
            </a:r>
            <a:r>
              <a:rPr lang="en-US" altLang="zh-TW" dirty="0"/>
              <a:t>=</a:t>
            </a:r>
            <a:r>
              <a:rPr lang="en-US" altLang="zh-TW" dirty="0">
                <a:solidFill>
                  <a:srgbClr val="CC6600"/>
                </a:solidFill>
              </a:rPr>
              <a:t>"col"</a:t>
            </a:r>
            <a:r>
              <a:rPr lang="en-US" altLang="zh-TW" dirty="0"/>
              <a:t>&gt;</a:t>
            </a:r>
            <a:r>
              <a:rPr lang="en-US" altLang="zh-TW" dirty="0">
                <a:solidFill>
                  <a:schemeClr val="tx1"/>
                </a:solidFill>
              </a:rPr>
              <a:t> 2 of 2 </a:t>
            </a:r>
            <a:r>
              <a:rPr lang="en-US" altLang="zh-TW" dirty="0"/>
              <a:t>&lt;/div&gt;</a:t>
            </a:r>
          </a:p>
          <a:p>
            <a:r>
              <a:rPr lang="en-US" altLang="zh-TW" dirty="0"/>
              <a:t>    &lt;/div&gt;</a:t>
            </a:r>
          </a:p>
          <a:p>
            <a:r>
              <a:rPr lang="en-US" altLang="zh-TW" dirty="0"/>
              <a:t>    &lt;div </a:t>
            </a:r>
            <a:r>
              <a:rPr lang="en-US" altLang="zh-TW" dirty="0">
                <a:solidFill>
                  <a:srgbClr val="0000FF"/>
                </a:solidFill>
              </a:rPr>
              <a:t>class</a:t>
            </a:r>
            <a:r>
              <a:rPr lang="en-US" altLang="zh-TW" dirty="0"/>
              <a:t>=</a:t>
            </a:r>
            <a:r>
              <a:rPr lang="en-US" altLang="zh-TW" dirty="0">
                <a:solidFill>
                  <a:srgbClr val="CC6600"/>
                </a:solidFill>
              </a:rPr>
              <a:t>"row"</a:t>
            </a:r>
            <a:r>
              <a:rPr lang="en-US" altLang="zh-TW" dirty="0"/>
              <a:t>&gt;</a:t>
            </a:r>
          </a:p>
          <a:p>
            <a:r>
              <a:rPr lang="en-US" altLang="zh-TW" dirty="0"/>
              <a:t>        &lt;div </a:t>
            </a:r>
            <a:r>
              <a:rPr lang="en-US" altLang="zh-TW" dirty="0">
                <a:solidFill>
                  <a:srgbClr val="0000FF"/>
                </a:solidFill>
              </a:rPr>
              <a:t>class</a:t>
            </a:r>
            <a:r>
              <a:rPr lang="en-US" altLang="zh-TW" dirty="0"/>
              <a:t>=</a:t>
            </a:r>
            <a:r>
              <a:rPr lang="en-US" altLang="zh-TW" dirty="0">
                <a:solidFill>
                  <a:srgbClr val="CC6600"/>
                </a:solidFill>
              </a:rPr>
              <a:t>"col"</a:t>
            </a:r>
            <a:r>
              <a:rPr lang="en-US" altLang="zh-TW" dirty="0"/>
              <a:t>&gt;</a:t>
            </a:r>
            <a:r>
              <a:rPr lang="en-US" altLang="zh-TW" dirty="0">
                <a:solidFill>
                  <a:schemeClr val="tx1"/>
                </a:solidFill>
              </a:rPr>
              <a:t> 1 of 3 </a:t>
            </a:r>
            <a:r>
              <a:rPr lang="en-US" altLang="zh-TW" dirty="0"/>
              <a:t>&lt;/div&gt;</a:t>
            </a:r>
          </a:p>
          <a:p>
            <a:r>
              <a:rPr lang="en-US" altLang="zh-TW" dirty="0"/>
              <a:t>        &lt;div </a:t>
            </a:r>
            <a:r>
              <a:rPr lang="en-US" altLang="zh-TW" dirty="0">
                <a:solidFill>
                  <a:srgbClr val="0000FF"/>
                </a:solidFill>
              </a:rPr>
              <a:t>class</a:t>
            </a:r>
            <a:r>
              <a:rPr lang="en-US" altLang="zh-TW" dirty="0"/>
              <a:t>=</a:t>
            </a:r>
            <a:r>
              <a:rPr lang="en-US" altLang="zh-TW" dirty="0">
                <a:solidFill>
                  <a:srgbClr val="CC6600"/>
                </a:solidFill>
              </a:rPr>
              <a:t>"col"</a:t>
            </a:r>
            <a:r>
              <a:rPr lang="en-US" altLang="zh-TW" dirty="0"/>
              <a:t>&gt;</a:t>
            </a:r>
            <a:r>
              <a:rPr lang="en-US" altLang="zh-TW" dirty="0">
                <a:solidFill>
                  <a:schemeClr val="tx1"/>
                </a:solidFill>
              </a:rPr>
              <a:t> 2 of 3 </a:t>
            </a:r>
            <a:r>
              <a:rPr lang="en-US" altLang="zh-TW" dirty="0"/>
              <a:t>&lt;/div&gt;</a:t>
            </a:r>
          </a:p>
          <a:p>
            <a:r>
              <a:rPr lang="en-US" altLang="zh-TW" dirty="0"/>
              <a:t>        &lt;div </a:t>
            </a:r>
            <a:r>
              <a:rPr lang="en-US" altLang="zh-TW" dirty="0">
                <a:solidFill>
                  <a:srgbClr val="0000FF"/>
                </a:solidFill>
              </a:rPr>
              <a:t>class</a:t>
            </a:r>
            <a:r>
              <a:rPr lang="en-US" altLang="zh-TW" dirty="0"/>
              <a:t>=</a:t>
            </a:r>
            <a:r>
              <a:rPr lang="en-US" altLang="zh-TW" dirty="0">
                <a:solidFill>
                  <a:srgbClr val="CC6600"/>
                </a:solidFill>
              </a:rPr>
              <a:t>"col"</a:t>
            </a:r>
            <a:r>
              <a:rPr lang="en-US" altLang="zh-TW" dirty="0"/>
              <a:t>&gt;</a:t>
            </a:r>
            <a:r>
              <a:rPr lang="en-US" altLang="zh-TW" dirty="0">
                <a:solidFill>
                  <a:schemeClr val="tx1"/>
                </a:solidFill>
              </a:rPr>
              <a:t> 3 of 3 </a:t>
            </a:r>
            <a:r>
              <a:rPr lang="en-US" altLang="zh-TW" dirty="0"/>
              <a:t>&lt;/div&gt;</a:t>
            </a:r>
          </a:p>
          <a:p>
            <a:r>
              <a:rPr lang="en-US" altLang="zh-TW" dirty="0"/>
              <a:t>    &lt;/div&gt;</a:t>
            </a:r>
          </a:p>
          <a:p>
            <a:r>
              <a:rPr lang="en-US" altLang="zh-TW" dirty="0"/>
              <a:t>&lt;/div&gt;</a:t>
            </a:r>
          </a:p>
        </p:txBody>
      </p:sp>
    </p:spTree>
    <p:extLst>
      <p:ext uri="{BB962C8B-B14F-4D97-AF65-F5344CB8AC3E}">
        <p14:creationId xmlns:p14="http://schemas.microsoft.com/office/powerpoint/2010/main" val="216903128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網格系統</a:t>
            </a:r>
            <a:r>
              <a:rPr lang="en-US" altLang="zh-TW" dirty="0"/>
              <a:t>(Grid System)</a:t>
            </a:r>
            <a:r>
              <a:rPr lang="zh-TW" altLang="en-US" dirty="0"/>
              <a:t> </a:t>
            </a:r>
            <a:r>
              <a:rPr lang="en-US" altLang="zh-TW" dirty="0"/>
              <a:t>#5</a:t>
            </a:r>
            <a:r>
              <a:rPr lang="zh-TW" altLang="en-US" dirty="0"/>
              <a:t> </a:t>
            </a:r>
            <a:r>
              <a:rPr lang="en-US" altLang="zh-TW" dirty="0"/>
              <a:t>–</a:t>
            </a:r>
            <a:r>
              <a:rPr lang="zh-TW" altLang="en-US" dirty="0"/>
              <a:t>相同寬度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77334" y="1654629"/>
            <a:ext cx="8596668" cy="4386733"/>
          </a:xfrm>
        </p:spPr>
        <p:txBody>
          <a:bodyPr/>
          <a:lstStyle/>
          <a:p>
            <a:r>
              <a:rPr lang="en-US" altLang="zh-TW" dirty="0"/>
              <a:t>Bootstrap</a:t>
            </a:r>
            <a:r>
              <a:rPr lang="zh-TW" altLang="en-US" dirty="0"/>
              <a:t>網格系統的「相同寬度」功能，也可以針對特定欄，設定寬度</a:t>
            </a:r>
            <a:endParaRPr lang="en-US" altLang="zh-TW" dirty="0"/>
          </a:p>
          <a:p>
            <a:r>
              <a:rPr lang="zh-TW" altLang="en-US" dirty="0"/>
              <a:t>在欄的</a:t>
            </a: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zh-TW" altLang="en-US" dirty="0"/>
              <a:t>屬性，設定為「</a:t>
            </a: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col-</a:t>
            </a:r>
            <a:r>
              <a:rPr lang="zh-TW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寬度數</a:t>
            </a:r>
            <a:r>
              <a:rPr lang="zh-TW" altLang="en-US" dirty="0"/>
              <a:t>」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5F801-F91F-44F6-9E20-D4B06AE8B157}" type="slidenum">
              <a:rPr lang="zh-TW" altLang="en-US" smtClean="0"/>
              <a:t>79</a:t>
            </a:fld>
            <a:endParaRPr lang="zh-TW" altLang="en-US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5202159"/>
            <a:ext cx="6134100" cy="5715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9" name="向下箭號 8"/>
          <p:cNvSpPr/>
          <p:nvPr/>
        </p:nvSpPr>
        <p:spPr>
          <a:xfrm>
            <a:off x="3517961" y="4684355"/>
            <a:ext cx="452846" cy="34319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/>
          <p:cNvSpPr txBox="1"/>
          <p:nvPr/>
        </p:nvSpPr>
        <p:spPr>
          <a:xfrm>
            <a:off x="677334" y="2531063"/>
            <a:ext cx="6134100" cy="1978685"/>
          </a:xfrm>
          <a:prstGeom prst="rect">
            <a:avLst/>
          </a:prstGeom>
          <a:solidFill>
            <a:schemeClr val="bg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>
              <a:defRPr sz="160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altLang="zh-TW" dirty="0"/>
              <a:t>&lt;div </a:t>
            </a:r>
            <a:r>
              <a:rPr lang="en-US" altLang="zh-TW" dirty="0">
                <a:solidFill>
                  <a:srgbClr val="0000FF"/>
                </a:solidFill>
              </a:rPr>
              <a:t>class</a:t>
            </a:r>
            <a:r>
              <a:rPr lang="en-US" altLang="zh-TW" dirty="0"/>
              <a:t>=</a:t>
            </a:r>
            <a:r>
              <a:rPr lang="en-US" altLang="zh-TW" dirty="0">
                <a:solidFill>
                  <a:srgbClr val="CC6600"/>
                </a:solidFill>
              </a:rPr>
              <a:t>"container"</a:t>
            </a:r>
            <a:r>
              <a:rPr lang="en-US" altLang="zh-TW" dirty="0"/>
              <a:t>&gt;</a:t>
            </a:r>
          </a:p>
          <a:p>
            <a:r>
              <a:rPr lang="en-US" altLang="zh-TW" dirty="0"/>
              <a:t>  &lt;div </a:t>
            </a:r>
            <a:r>
              <a:rPr lang="en-US" altLang="zh-TW" dirty="0">
                <a:solidFill>
                  <a:srgbClr val="0000FF"/>
                </a:solidFill>
              </a:rPr>
              <a:t>class</a:t>
            </a:r>
            <a:r>
              <a:rPr lang="en-US" altLang="zh-TW" dirty="0"/>
              <a:t>=</a:t>
            </a:r>
            <a:r>
              <a:rPr lang="en-US" altLang="zh-TW" dirty="0">
                <a:solidFill>
                  <a:srgbClr val="CC6600"/>
                </a:solidFill>
              </a:rPr>
              <a:t>"row"</a:t>
            </a:r>
            <a:r>
              <a:rPr lang="en-US" altLang="zh-TW" dirty="0"/>
              <a:t>&gt;</a:t>
            </a:r>
          </a:p>
          <a:p>
            <a:r>
              <a:rPr lang="en-US" altLang="zh-TW" dirty="0"/>
              <a:t>    &lt;div </a:t>
            </a:r>
            <a:r>
              <a:rPr lang="en-US" altLang="zh-TW" dirty="0">
                <a:solidFill>
                  <a:srgbClr val="0000FF"/>
                </a:solidFill>
              </a:rPr>
              <a:t>class</a:t>
            </a:r>
            <a:r>
              <a:rPr lang="en-US" altLang="zh-TW" dirty="0"/>
              <a:t>=</a:t>
            </a:r>
            <a:r>
              <a:rPr lang="en-US" altLang="zh-TW" dirty="0">
                <a:solidFill>
                  <a:srgbClr val="CC6600"/>
                </a:solidFill>
              </a:rPr>
              <a:t>"col"</a:t>
            </a:r>
            <a:r>
              <a:rPr lang="en-US" altLang="zh-TW" dirty="0"/>
              <a:t>&gt;</a:t>
            </a:r>
            <a:r>
              <a:rPr lang="en-US" altLang="zh-TW" dirty="0">
                <a:solidFill>
                  <a:schemeClr val="tx1"/>
                </a:solidFill>
              </a:rPr>
              <a:t> 1 of 3 </a:t>
            </a:r>
            <a:r>
              <a:rPr lang="en-US" altLang="zh-TW" dirty="0"/>
              <a:t>&lt;/div&gt;</a:t>
            </a:r>
          </a:p>
          <a:p>
            <a:r>
              <a:rPr lang="en-US" altLang="zh-TW" dirty="0"/>
              <a:t>    &lt;div </a:t>
            </a:r>
            <a:r>
              <a:rPr lang="en-US" altLang="zh-TW" dirty="0">
                <a:solidFill>
                  <a:srgbClr val="0000FF"/>
                </a:solidFill>
              </a:rPr>
              <a:t>class</a:t>
            </a:r>
            <a:r>
              <a:rPr lang="en-US" altLang="zh-TW" dirty="0"/>
              <a:t>=</a:t>
            </a:r>
            <a:r>
              <a:rPr lang="en-US" altLang="zh-TW" dirty="0">
                <a:solidFill>
                  <a:srgbClr val="CC6600"/>
                </a:solidFill>
              </a:rPr>
              <a:t>"col-6"</a:t>
            </a:r>
            <a:r>
              <a:rPr lang="en-US" altLang="zh-TW" dirty="0"/>
              <a:t>&gt;</a:t>
            </a:r>
            <a:r>
              <a:rPr lang="en-US" altLang="zh-TW" dirty="0">
                <a:solidFill>
                  <a:schemeClr val="tx1"/>
                </a:solidFill>
              </a:rPr>
              <a:t> 2 of 3 (wider) </a:t>
            </a:r>
            <a:r>
              <a:rPr lang="en-US" altLang="zh-TW" dirty="0"/>
              <a:t>&lt;/div&gt;</a:t>
            </a:r>
          </a:p>
          <a:p>
            <a:r>
              <a:rPr lang="en-US" altLang="zh-TW" dirty="0"/>
              <a:t>    &lt;div </a:t>
            </a:r>
            <a:r>
              <a:rPr lang="en-US" altLang="zh-TW" dirty="0">
                <a:solidFill>
                  <a:srgbClr val="0000FF"/>
                </a:solidFill>
              </a:rPr>
              <a:t>class</a:t>
            </a:r>
            <a:r>
              <a:rPr lang="en-US" altLang="zh-TW" dirty="0"/>
              <a:t>=</a:t>
            </a:r>
            <a:r>
              <a:rPr lang="en-US" altLang="zh-TW" dirty="0">
                <a:solidFill>
                  <a:srgbClr val="CC6600"/>
                </a:solidFill>
              </a:rPr>
              <a:t>"col"</a:t>
            </a:r>
            <a:r>
              <a:rPr lang="en-US" altLang="zh-TW" dirty="0"/>
              <a:t>&gt;</a:t>
            </a:r>
            <a:r>
              <a:rPr lang="en-US" altLang="zh-TW" dirty="0">
                <a:solidFill>
                  <a:schemeClr val="tx1"/>
                </a:solidFill>
              </a:rPr>
              <a:t> 3 of 3 </a:t>
            </a:r>
            <a:r>
              <a:rPr lang="en-US" altLang="zh-TW" dirty="0"/>
              <a:t>&lt;/div&gt;</a:t>
            </a:r>
          </a:p>
          <a:p>
            <a:r>
              <a:rPr lang="en-US" altLang="zh-TW" dirty="0"/>
              <a:t>  &lt;/div&gt;</a:t>
            </a:r>
          </a:p>
          <a:p>
            <a:r>
              <a:rPr lang="en-US" altLang="zh-TW" dirty="0"/>
              <a:t>&lt;/div&gt;</a:t>
            </a:r>
          </a:p>
        </p:txBody>
      </p:sp>
    </p:spTree>
    <p:extLst>
      <p:ext uri="{BB962C8B-B14F-4D97-AF65-F5344CB8AC3E}">
        <p14:creationId xmlns:p14="http://schemas.microsoft.com/office/powerpoint/2010/main" val="13333522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HTML5</a:t>
            </a:r>
            <a:r>
              <a:rPr lang="zh-TW" altLang="en-US" dirty="0"/>
              <a:t>開發工具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使用一般的文字編輯軟體都可以建立</a:t>
            </a:r>
            <a:r>
              <a:rPr lang="en-US" altLang="zh-TW" dirty="0"/>
              <a:t>HTML</a:t>
            </a:r>
            <a:r>
              <a:rPr lang="zh-TW" altLang="en-US" dirty="0"/>
              <a:t>文件</a:t>
            </a:r>
            <a:endParaRPr lang="en-US" altLang="zh-TW" dirty="0"/>
          </a:p>
          <a:p>
            <a:r>
              <a:rPr lang="zh-TW" altLang="en-US" dirty="0"/>
              <a:t>免費軟體</a:t>
            </a:r>
            <a:endParaRPr lang="en-US" altLang="zh-TW" dirty="0"/>
          </a:p>
          <a:p>
            <a:pPr lvl="1"/>
            <a:r>
              <a:rPr lang="zh-TW" altLang="en-US" dirty="0"/>
              <a:t>記事本</a:t>
            </a:r>
            <a:endParaRPr lang="en-US" altLang="zh-TW" dirty="0"/>
          </a:p>
          <a:p>
            <a:pPr lvl="1"/>
            <a:r>
              <a:rPr lang="en-US" altLang="zh-TW" dirty="0"/>
              <a:t>Notepad++</a:t>
            </a:r>
          </a:p>
          <a:p>
            <a:pPr lvl="1"/>
            <a:r>
              <a:rPr lang="en-US" altLang="zh-TW" dirty="0"/>
              <a:t>Microsoft Visual Studio Code</a:t>
            </a:r>
          </a:p>
          <a:p>
            <a:r>
              <a:rPr lang="zh-TW" altLang="en-US" dirty="0"/>
              <a:t>付費軟體</a:t>
            </a:r>
            <a:endParaRPr lang="en-US" altLang="zh-TW" dirty="0"/>
          </a:p>
          <a:p>
            <a:pPr lvl="1"/>
            <a:r>
              <a:rPr lang="en-US" altLang="zh-TW" dirty="0"/>
              <a:t>Adobe Dreamweaver</a:t>
            </a:r>
          </a:p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5F801-F91F-44F6-9E20-D4B06AE8B157}" type="slidenum">
              <a:rPr lang="zh-TW" altLang="en-US" smtClean="0"/>
              <a:t>8</a:t>
            </a:fld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9342F72-E247-4245-8AF3-8400BBE8B2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7064" y="2701262"/>
            <a:ext cx="7038975" cy="3705225"/>
          </a:xfrm>
          <a:prstGeom prst="rect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07501779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77333" y="609600"/>
            <a:ext cx="8849843" cy="1320800"/>
          </a:xfrm>
        </p:spPr>
        <p:txBody>
          <a:bodyPr/>
          <a:lstStyle/>
          <a:p>
            <a:r>
              <a:rPr lang="zh-TW" altLang="en-US" dirty="0"/>
              <a:t>網格系統</a:t>
            </a:r>
            <a:r>
              <a:rPr lang="en-US" altLang="zh-TW" dirty="0"/>
              <a:t>(Grid System)</a:t>
            </a:r>
            <a:r>
              <a:rPr lang="zh-TW" altLang="en-US" dirty="0"/>
              <a:t> </a:t>
            </a:r>
            <a:r>
              <a:rPr lang="en-US" altLang="zh-TW" dirty="0"/>
              <a:t>#6</a:t>
            </a:r>
            <a:r>
              <a:rPr lang="zh-TW" altLang="en-US" dirty="0"/>
              <a:t> </a:t>
            </a:r>
            <a:r>
              <a:rPr lang="en-US" altLang="zh-TW" dirty="0"/>
              <a:t>–</a:t>
            </a:r>
            <a:r>
              <a:rPr lang="zh-TW" altLang="en-US" dirty="0"/>
              <a:t> 內容可變寬度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77334" y="1654629"/>
            <a:ext cx="8596668" cy="4386733"/>
          </a:xfrm>
        </p:spPr>
        <p:txBody>
          <a:bodyPr/>
          <a:lstStyle/>
          <a:p>
            <a:r>
              <a:rPr lang="en-US" altLang="zh-TW" dirty="0"/>
              <a:t>Bootstrap</a:t>
            </a:r>
            <a:r>
              <a:rPr lang="zh-TW" altLang="en-US" dirty="0"/>
              <a:t>網格系統提供「內容可變寬度」功能，讓欄的寬度依據內容自動調整</a:t>
            </a:r>
            <a:endParaRPr lang="en-US" altLang="zh-TW" dirty="0"/>
          </a:p>
          <a:p>
            <a:r>
              <a:rPr lang="zh-TW" altLang="en-US" dirty="0"/>
              <a:t>在欄的</a:t>
            </a: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zh-TW" altLang="en-US" dirty="0"/>
              <a:t>屬性，設定為「</a:t>
            </a: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col-{breakpoint}-auto</a:t>
            </a:r>
            <a:r>
              <a:rPr lang="zh-TW" altLang="en-US" dirty="0"/>
              <a:t>」</a:t>
            </a:r>
            <a:endParaRPr lang="en-US" altLang="zh-TW" dirty="0"/>
          </a:p>
          <a:p>
            <a:pPr lvl="1"/>
            <a:r>
              <a:rPr lang="zh-TW" altLang="en-US" dirty="0"/>
              <a:t>例如：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5F801-F91F-44F6-9E20-D4B06AE8B157}" type="slidenum">
              <a:rPr lang="zh-TW" altLang="en-US" smtClean="0"/>
              <a:t>80</a:t>
            </a:fld>
            <a:endParaRPr lang="zh-TW" altLang="en-US"/>
          </a:p>
        </p:txBody>
      </p:sp>
      <p:sp>
        <p:nvSpPr>
          <p:cNvPr id="9" name="向下箭號 8"/>
          <p:cNvSpPr/>
          <p:nvPr/>
        </p:nvSpPr>
        <p:spPr>
          <a:xfrm>
            <a:off x="3448592" y="5121216"/>
            <a:ext cx="452846" cy="34319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729" y="5613034"/>
            <a:ext cx="6124575" cy="63817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8" name="文字方塊 7"/>
          <p:cNvSpPr txBox="1"/>
          <p:nvPr/>
        </p:nvSpPr>
        <p:spPr>
          <a:xfrm>
            <a:off x="2203266" y="2450395"/>
            <a:ext cx="1471750" cy="376412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algn="ctr">
              <a:defRPr sz="140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/>
            <a:r>
              <a:rPr lang="en-US" altLang="zh-TW" sz="1600" dirty="0"/>
              <a:t>col-md-auto</a:t>
            </a:r>
          </a:p>
        </p:txBody>
      </p:sp>
      <p:sp>
        <p:nvSpPr>
          <p:cNvPr id="10" name="文字方塊 9"/>
          <p:cNvSpPr txBox="1"/>
          <p:nvPr/>
        </p:nvSpPr>
        <p:spPr>
          <a:xfrm>
            <a:off x="612729" y="2975429"/>
            <a:ext cx="6911478" cy="1997165"/>
          </a:xfrm>
          <a:prstGeom prst="rect">
            <a:avLst/>
          </a:prstGeom>
          <a:solidFill>
            <a:schemeClr val="bg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>
              <a:defRPr sz="160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altLang="zh-TW" dirty="0"/>
              <a:t>&lt;div </a:t>
            </a:r>
            <a:r>
              <a:rPr lang="en-US" altLang="zh-TW" dirty="0">
                <a:solidFill>
                  <a:srgbClr val="0000FF"/>
                </a:solidFill>
              </a:rPr>
              <a:t>class</a:t>
            </a:r>
            <a:r>
              <a:rPr lang="en-US" altLang="zh-TW" dirty="0"/>
              <a:t>=</a:t>
            </a:r>
            <a:r>
              <a:rPr lang="en-US" altLang="zh-TW" dirty="0">
                <a:solidFill>
                  <a:srgbClr val="CC6600"/>
                </a:solidFill>
              </a:rPr>
              <a:t>"container"</a:t>
            </a:r>
            <a:r>
              <a:rPr lang="en-US" altLang="zh-TW" dirty="0"/>
              <a:t>&gt;</a:t>
            </a:r>
          </a:p>
          <a:p>
            <a:r>
              <a:rPr lang="en-US" altLang="zh-TW" dirty="0"/>
              <a:t>  &lt;div </a:t>
            </a:r>
            <a:r>
              <a:rPr lang="en-US" altLang="zh-TW" dirty="0">
                <a:solidFill>
                  <a:srgbClr val="0000FF"/>
                </a:solidFill>
              </a:rPr>
              <a:t>class</a:t>
            </a:r>
            <a:r>
              <a:rPr lang="en-US" altLang="zh-TW" dirty="0"/>
              <a:t>=</a:t>
            </a:r>
            <a:r>
              <a:rPr lang="en-US" altLang="zh-TW" dirty="0">
                <a:solidFill>
                  <a:srgbClr val="CC6600"/>
                </a:solidFill>
              </a:rPr>
              <a:t>"row"</a:t>
            </a:r>
            <a:r>
              <a:rPr lang="en-US" altLang="zh-TW" dirty="0"/>
              <a:t>&gt;</a:t>
            </a:r>
          </a:p>
          <a:p>
            <a:r>
              <a:rPr lang="en-US" altLang="zh-TW" dirty="0"/>
              <a:t>    &lt;div </a:t>
            </a:r>
            <a:r>
              <a:rPr lang="en-US" altLang="zh-TW" dirty="0">
                <a:solidFill>
                  <a:srgbClr val="0000FF"/>
                </a:solidFill>
              </a:rPr>
              <a:t>class</a:t>
            </a:r>
            <a:r>
              <a:rPr lang="en-US" altLang="zh-TW" dirty="0"/>
              <a:t>=</a:t>
            </a:r>
            <a:r>
              <a:rPr lang="en-US" altLang="zh-TW" dirty="0">
                <a:solidFill>
                  <a:srgbClr val="CC6600"/>
                </a:solidFill>
              </a:rPr>
              <a:t>"col"</a:t>
            </a:r>
            <a:r>
              <a:rPr lang="en-US" altLang="zh-TW" dirty="0"/>
              <a:t>&gt;</a:t>
            </a:r>
            <a:r>
              <a:rPr lang="en-US" altLang="zh-TW" dirty="0">
                <a:solidFill>
                  <a:schemeClr val="tx1"/>
                </a:solidFill>
              </a:rPr>
              <a:t> 1 of 3 </a:t>
            </a:r>
            <a:r>
              <a:rPr lang="en-US" altLang="zh-TW" dirty="0"/>
              <a:t>&lt;/div&gt;</a:t>
            </a:r>
          </a:p>
          <a:p>
            <a:r>
              <a:rPr lang="en-US" altLang="zh-TW" dirty="0"/>
              <a:t>    &lt;div </a:t>
            </a:r>
            <a:r>
              <a:rPr lang="en-US" altLang="zh-TW" dirty="0">
                <a:solidFill>
                  <a:srgbClr val="0000FF"/>
                </a:solidFill>
              </a:rPr>
              <a:t>class</a:t>
            </a:r>
            <a:r>
              <a:rPr lang="en-US" altLang="zh-TW" dirty="0"/>
              <a:t>=</a:t>
            </a:r>
            <a:r>
              <a:rPr lang="en-US" altLang="zh-TW" dirty="0">
                <a:solidFill>
                  <a:srgbClr val="CC6600"/>
                </a:solidFill>
              </a:rPr>
              <a:t>"col-md-auto"</a:t>
            </a:r>
            <a:r>
              <a:rPr lang="en-US" altLang="zh-TW" dirty="0"/>
              <a:t>&gt;</a:t>
            </a:r>
            <a:r>
              <a:rPr lang="en-US" altLang="zh-TW" dirty="0">
                <a:solidFill>
                  <a:schemeClr val="tx1"/>
                </a:solidFill>
              </a:rPr>
              <a:t> Variable width content </a:t>
            </a:r>
            <a:r>
              <a:rPr lang="en-US" altLang="zh-TW" dirty="0"/>
              <a:t>&lt;/div&gt;</a:t>
            </a:r>
          </a:p>
          <a:p>
            <a:r>
              <a:rPr lang="en-US" altLang="zh-TW" dirty="0"/>
              <a:t>    &lt;div </a:t>
            </a:r>
            <a:r>
              <a:rPr lang="en-US" altLang="zh-TW" dirty="0">
                <a:solidFill>
                  <a:srgbClr val="0000FF"/>
                </a:solidFill>
              </a:rPr>
              <a:t>class</a:t>
            </a:r>
            <a:r>
              <a:rPr lang="en-US" altLang="zh-TW" dirty="0"/>
              <a:t>=</a:t>
            </a:r>
            <a:r>
              <a:rPr lang="en-US" altLang="zh-TW" dirty="0">
                <a:solidFill>
                  <a:srgbClr val="CC6600"/>
                </a:solidFill>
              </a:rPr>
              <a:t>"col col-lg-2"</a:t>
            </a:r>
            <a:r>
              <a:rPr lang="en-US" altLang="zh-TW" dirty="0"/>
              <a:t>&gt;</a:t>
            </a:r>
            <a:r>
              <a:rPr lang="en-US" altLang="zh-TW" dirty="0">
                <a:solidFill>
                  <a:schemeClr val="tx1"/>
                </a:solidFill>
              </a:rPr>
              <a:t> 3 of 3 </a:t>
            </a:r>
            <a:r>
              <a:rPr lang="en-US" altLang="zh-TW" dirty="0"/>
              <a:t>&lt;/div&gt;</a:t>
            </a:r>
          </a:p>
          <a:p>
            <a:r>
              <a:rPr lang="en-US" altLang="zh-TW" dirty="0"/>
              <a:t>  &lt;/div&gt;</a:t>
            </a:r>
          </a:p>
          <a:p>
            <a:r>
              <a:rPr lang="en-US" altLang="zh-TW" dirty="0"/>
              <a:t>&lt;/div&gt;</a:t>
            </a:r>
          </a:p>
        </p:txBody>
      </p:sp>
    </p:spTree>
    <p:extLst>
      <p:ext uri="{BB962C8B-B14F-4D97-AF65-F5344CB8AC3E}">
        <p14:creationId xmlns:p14="http://schemas.microsoft.com/office/powerpoint/2010/main" val="81439723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網格系統</a:t>
            </a:r>
            <a:r>
              <a:rPr lang="en-US" altLang="zh-TW" dirty="0"/>
              <a:t>(Grid System)</a:t>
            </a:r>
            <a:r>
              <a:rPr lang="zh-TW" altLang="en-US" dirty="0"/>
              <a:t> </a:t>
            </a:r>
            <a:r>
              <a:rPr lang="en-US" altLang="zh-TW" dirty="0"/>
              <a:t>#7</a:t>
            </a:r>
            <a:r>
              <a:rPr lang="zh-TW" altLang="en-US" dirty="0"/>
              <a:t> </a:t>
            </a:r>
            <a:r>
              <a:rPr lang="en-US" altLang="zh-TW" dirty="0"/>
              <a:t>–</a:t>
            </a:r>
            <a:r>
              <a:rPr lang="zh-TW" altLang="en-US" dirty="0"/>
              <a:t> 水平對齊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77334" y="1654629"/>
            <a:ext cx="8596668" cy="4386733"/>
          </a:xfrm>
        </p:spPr>
        <p:txBody>
          <a:bodyPr/>
          <a:lstStyle/>
          <a:p>
            <a:r>
              <a:rPr lang="en-US" altLang="zh-TW" dirty="0"/>
              <a:t>Bootstrap</a:t>
            </a:r>
            <a:r>
              <a:rPr lang="zh-TW" altLang="en-US" dirty="0"/>
              <a:t>網格系統提供「水平對齊」功能，可以設定列</a:t>
            </a:r>
            <a:r>
              <a:rPr lang="en-US" altLang="zh-TW" dirty="0"/>
              <a:t>(row)</a:t>
            </a:r>
            <a:r>
              <a:rPr lang="zh-TW" altLang="en-US" dirty="0"/>
              <a:t>的內容的對齊方式</a:t>
            </a:r>
            <a:endParaRPr lang="en-US" altLang="zh-TW" dirty="0"/>
          </a:p>
          <a:p>
            <a:r>
              <a:rPr lang="zh-TW" altLang="en-US" dirty="0"/>
              <a:t>在作為列的</a:t>
            </a: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&lt;div&gt;</a:t>
            </a:r>
            <a:r>
              <a:rPr lang="zh-TW" altLang="en-US" dirty="0"/>
              <a:t>的</a:t>
            </a: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zh-TW" altLang="en-US" dirty="0"/>
              <a:t>屬性內，加上水平對齊方式的</a:t>
            </a:r>
            <a:r>
              <a:rPr lang="en-US" altLang="zh-TW" dirty="0"/>
              <a:t>CSS</a:t>
            </a:r>
            <a:r>
              <a:rPr lang="zh-TW" altLang="en-US" dirty="0"/>
              <a:t>類別，如下範例</a:t>
            </a:r>
            <a:endParaRPr lang="en-US" altLang="zh-TW" dirty="0"/>
          </a:p>
        </p:txBody>
      </p:sp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6036629"/>
              </p:ext>
            </p:extLst>
          </p:nvPr>
        </p:nvGraphicFramePr>
        <p:xfrm>
          <a:off x="243840" y="3998884"/>
          <a:ext cx="10406743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744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79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044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/>
                        <a:t>Bootstrap CSS</a:t>
                      </a:r>
                      <a:r>
                        <a:rPr lang="zh-TW" altLang="en-US" dirty="0"/>
                        <a:t>類別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dirty="0"/>
                        <a:t>說明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dirty="0"/>
                        <a:t>舉例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justify-content-start</a:t>
                      </a:r>
                      <a:endParaRPr lang="zh-TW" alt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靠左對齊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&lt;div class="row justify-content-start"&gt;</a:t>
                      </a:r>
                      <a:endParaRPr lang="zh-TW" alt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justify-content-center</a:t>
                      </a:r>
                      <a:endParaRPr lang="zh-TW" alt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置中對齊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&lt;div class="row justify-content-center"&gt;</a:t>
                      </a:r>
                      <a:endParaRPr lang="zh-TW" alt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justify-content-end</a:t>
                      </a:r>
                      <a:endParaRPr lang="zh-TW" alt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靠右對齊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&lt;div class="row justify-content-end"&gt;</a:t>
                      </a:r>
                      <a:endParaRPr lang="zh-TW" alt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justify-content-around</a:t>
                      </a:r>
                      <a:endParaRPr lang="zh-TW" alt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左右對齊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&lt;div class="row justify-content-around"&gt;</a:t>
                      </a:r>
                      <a:endParaRPr lang="zh-TW" alt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justify-content-between</a:t>
                      </a:r>
                      <a:endParaRPr lang="zh-TW" alt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分散對齊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&lt;div class="row justify-content-between"&gt;</a:t>
                      </a:r>
                      <a:endParaRPr lang="zh-TW" alt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39" y="2459795"/>
            <a:ext cx="11105363" cy="137853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5F801-F91F-44F6-9E20-D4B06AE8B157}" type="slidenum">
              <a:rPr lang="zh-TW" altLang="en-US" smtClean="0"/>
              <a:t>81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0952124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表單</a:t>
            </a:r>
            <a:r>
              <a:rPr lang="en-US" altLang="zh-TW" dirty="0"/>
              <a:t>(Form)</a:t>
            </a:r>
            <a:r>
              <a:rPr lang="zh-TW" altLang="en-US" dirty="0"/>
              <a:t> </a:t>
            </a:r>
            <a:r>
              <a:rPr lang="en-US" altLang="zh-TW" dirty="0"/>
              <a:t>#1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 </a:t>
            </a:r>
            <a:r>
              <a:rPr lang="en-US" altLang="zh-TW" dirty="0"/>
              <a:t>Bootstrap</a:t>
            </a:r>
            <a:r>
              <a:rPr lang="zh-TW" altLang="en-US" dirty="0"/>
              <a:t>提供多種響應式</a:t>
            </a:r>
            <a:r>
              <a:rPr lang="en-US" altLang="zh-TW" dirty="0"/>
              <a:t>(RWD)</a:t>
            </a:r>
            <a:r>
              <a:rPr lang="zh-TW" altLang="en-US" dirty="0"/>
              <a:t>表單</a:t>
            </a:r>
            <a:r>
              <a:rPr lang="en-US" altLang="zh-TW" dirty="0"/>
              <a:t>(</a:t>
            </a: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form</a:t>
            </a:r>
            <a:r>
              <a:rPr lang="en-US" altLang="zh-TW" dirty="0"/>
              <a:t>)</a:t>
            </a:r>
            <a:r>
              <a:rPr lang="zh-TW" altLang="en-US" dirty="0"/>
              <a:t>的類別</a:t>
            </a:r>
            <a:endParaRPr lang="en-US" altLang="zh-TW" dirty="0"/>
          </a:p>
          <a:p>
            <a:pPr lvl="1"/>
            <a:r>
              <a:rPr lang="zh-TW" altLang="en-US" dirty="0"/>
              <a:t>基本樣式</a:t>
            </a:r>
            <a:r>
              <a:rPr lang="en-US" altLang="zh-TW" dirty="0"/>
              <a:t>(Basic)</a:t>
            </a:r>
            <a:r>
              <a:rPr lang="zh-TW" altLang="en-US" dirty="0"/>
              <a:t>，無類別名稱</a:t>
            </a:r>
            <a:endParaRPr lang="en-US" altLang="zh-TW" dirty="0"/>
          </a:p>
          <a:p>
            <a:pPr lvl="1"/>
            <a:r>
              <a:rPr lang="zh-TW" altLang="en-US" dirty="0"/>
              <a:t>直排表單</a:t>
            </a:r>
            <a:r>
              <a:rPr lang="en-US" altLang="zh-TW" dirty="0"/>
              <a:t>(Inline form)</a:t>
            </a:r>
            <a:r>
              <a:rPr lang="zh-TW" altLang="en-US" dirty="0"/>
              <a:t>，類別名稱「</a:t>
            </a: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form-inline</a:t>
            </a:r>
            <a:r>
              <a:rPr lang="zh-TW" altLang="en-US" dirty="0"/>
              <a:t>」</a:t>
            </a:r>
            <a:endParaRPr lang="en-US" altLang="zh-TW" dirty="0"/>
          </a:p>
          <a:p>
            <a:r>
              <a:rPr lang="zh-TW" altLang="en-US" dirty="0"/>
              <a:t>除了響應式表單之外，也有支援多種</a:t>
            </a:r>
            <a:r>
              <a:rPr lang="en-US" altLang="zh-TW" dirty="0"/>
              <a:t>HTML5</a:t>
            </a:r>
            <a:r>
              <a:rPr lang="zh-TW" altLang="en-US" dirty="0"/>
              <a:t>輸入元件</a:t>
            </a:r>
            <a:r>
              <a:rPr lang="en-US" altLang="zh-TW" dirty="0"/>
              <a:t>(i</a:t>
            </a: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nput</a:t>
            </a:r>
            <a:r>
              <a:rPr lang="en-US" altLang="zh-TW" dirty="0"/>
              <a:t>)</a:t>
            </a:r>
          </a:p>
          <a:p>
            <a:pPr lvl="1"/>
            <a:r>
              <a:rPr lang="zh-TW" altLang="en-US" dirty="0"/>
              <a:t>文字輸入</a:t>
            </a:r>
            <a:r>
              <a:rPr lang="en-US" altLang="zh-TW" dirty="0"/>
              <a:t>(Text input)</a:t>
            </a:r>
            <a:r>
              <a:rPr lang="zh-TW" altLang="en-US" dirty="0"/>
              <a:t> ，類別名稱「</a:t>
            </a: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form-control</a:t>
            </a:r>
            <a:r>
              <a:rPr lang="zh-TW" altLang="en-US" dirty="0"/>
              <a:t>」</a:t>
            </a:r>
            <a:endParaRPr lang="en-US" altLang="zh-TW" dirty="0"/>
          </a:p>
          <a:p>
            <a:pPr lvl="1"/>
            <a:r>
              <a:rPr lang="zh-TW" altLang="en-US" dirty="0"/>
              <a:t>按鈕</a:t>
            </a:r>
            <a:r>
              <a:rPr lang="en-US" altLang="zh-TW" dirty="0"/>
              <a:t>(Button)</a:t>
            </a:r>
            <a:r>
              <a:rPr lang="zh-TW" altLang="en-US" dirty="0"/>
              <a:t>，有各式各樣的類別名稱，例如「</a:t>
            </a:r>
            <a:r>
              <a:rPr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btn</a:t>
            </a: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btn</a:t>
            </a: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-primary</a:t>
            </a:r>
            <a:r>
              <a:rPr lang="zh-TW" altLang="en-US" dirty="0"/>
              <a:t>」</a:t>
            </a:r>
            <a:endParaRPr lang="en-US" altLang="zh-TW" dirty="0"/>
          </a:p>
          <a:p>
            <a:pPr lvl="1"/>
            <a:r>
              <a:rPr lang="zh-TW" altLang="en-US" dirty="0"/>
              <a:t>電子信箱輸入</a:t>
            </a:r>
            <a:r>
              <a:rPr lang="en-US" altLang="zh-TW" dirty="0"/>
              <a:t>(Email input)</a:t>
            </a:r>
            <a:r>
              <a:rPr lang="zh-TW" altLang="en-US" dirty="0"/>
              <a:t> ，類別名稱「</a:t>
            </a: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form-control</a:t>
            </a:r>
            <a:r>
              <a:rPr lang="zh-TW" altLang="en-US" dirty="0"/>
              <a:t>」</a:t>
            </a:r>
            <a:endParaRPr lang="en-US" altLang="zh-TW" dirty="0"/>
          </a:p>
          <a:p>
            <a:pPr lvl="1"/>
            <a:r>
              <a:rPr lang="zh-TW" altLang="en-US" dirty="0"/>
              <a:t>核選方塊</a:t>
            </a:r>
            <a:r>
              <a:rPr lang="en-US" altLang="zh-TW" dirty="0"/>
              <a:t>(Checkbox)</a:t>
            </a:r>
            <a:r>
              <a:rPr lang="zh-TW" altLang="en-US" dirty="0"/>
              <a:t>，類別名稱「</a:t>
            </a: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form-check-input</a:t>
            </a:r>
            <a:r>
              <a:rPr lang="zh-TW" altLang="en-US" dirty="0"/>
              <a:t>」</a:t>
            </a:r>
            <a:endParaRPr lang="en-US" altLang="zh-TW" dirty="0"/>
          </a:p>
          <a:p>
            <a:pPr lvl="1"/>
            <a:r>
              <a:rPr lang="zh-TW" altLang="en-US" dirty="0"/>
              <a:t>單選按鈕</a:t>
            </a:r>
            <a:r>
              <a:rPr lang="en-US" altLang="zh-TW" dirty="0"/>
              <a:t>(Radio button)</a:t>
            </a:r>
            <a:r>
              <a:rPr lang="zh-TW" altLang="en-US" dirty="0"/>
              <a:t>，類別名稱「</a:t>
            </a: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form-check-input</a:t>
            </a:r>
            <a:r>
              <a:rPr lang="zh-TW" altLang="en-US" dirty="0"/>
              <a:t>」</a:t>
            </a:r>
            <a:endParaRPr lang="en-US" altLang="zh-TW" dirty="0"/>
          </a:p>
          <a:p>
            <a:pPr lvl="1"/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5F801-F91F-44F6-9E20-D4B06AE8B157}" type="slidenum">
              <a:rPr lang="zh-TW" altLang="en-US" smtClean="0"/>
              <a:t>82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9561843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表單</a:t>
            </a:r>
            <a:r>
              <a:rPr lang="en-US" altLang="zh-TW" dirty="0"/>
              <a:t>(Form)</a:t>
            </a:r>
            <a:r>
              <a:rPr lang="zh-TW" altLang="en-US" dirty="0"/>
              <a:t> </a:t>
            </a:r>
            <a:r>
              <a:rPr lang="en-US" altLang="zh-TW" dirty="0"/>
              <a:t>#2 –</a:t>
            </a:r>
            <a:r>
              <a:rPr lang="zh-TW" altLang="en-US" dirty="0"/>
              <a:t> 直排表單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77334" y="1584961"/>
            <a:ext cx="8596668" cy="4456402"/>
          </a:xfrm>
        </p:spPr>
        <p:txBody>
          <a:bodyPr/>
          <a:lstStyle/>
          <a:p>
            <a:r>
              <a:rPr lang="en-US" altLang="zh-TW" dirty="0"/>
              <a:t>Bootstrap</a:t>
            </a:r>
            <a:r>
              <a:rPr lang="zh-TW" altLang="en-US" dirty="0"/>
              <a:t>的直排表單</a:t>
            </a:r>
            <a:r>
              <a:rPr lang="en-US" altLang="zh-TW" dirty="0"/>
              <a:t>(Inline form)</a:t>
            </a:r>
            <a:r>
              <a:rPr lang="zh-TW" altLang="en-US" dirty="0"/>
              <a:t>，表單內的所有</a:t>
            </a:r>
            <a:r>
              <a:rPr lang="en-US" altLang="zh-TW" dirty="0"/>
              <a:t>HTML</a:t>
            </a:r>
            <a:r>
              <a:rPr lang="zh-TW" altLang="en-US" dirty="0"/>
              <a:t>元件，都會以「靠左對齊」的方式，直排呈現</a:t>
            </a:r>
            <a:endParaRPr lang="en-US" altLang="zh-TW" dirty="0"/>
          </a:p>
          <a:p>
            <a:r>
              <a:rPr lang="zh-TW" altLang="en-US" dirty="0"/>
              <a:t>因為是直排方式呈現表單，因此只能用於</a:t>
            </a:r>
            <a:r>
              <a:rPr lang="en-US" altLang="zh-TW" dirty="0"/>
              <a:t>576px</a:t>
            </a:r>
            <a:r>
              <a:rPr lang="zh-TW" altLang="en-US" dirty="0"/>
              <a:t>寬度以上的螢幕</a:t>
            </a:r>
            <a:endParaRPr lang="en-US" altLang="zh-TW" dirty="0"/>
          </a:p>
          <a:p>
            <a:r>
              <a:rPr lang="zh-TW" altLang="en-US" dirty="0"/>
              <a:t>針對</a:t>
            </a:r>
            <a:r>
              <a:rPr lang="en-US" altLang="zh-TW" sz="1600" dirty="0">
                <a:latin typeface="Consolas" panose="020B0609020204030204" pitchFamily="49" charset="0"/>
                <a:cs typeface="Consolas" panose="020B0609020204030204" pitchFamily="49" charset="0"/>
              </a:rPr>
              <a:t>&lt;form&gt;</a:t>
            </a:r>
            <a:r>
              <a:rPr lang="zh-TW" altLang="en-US" dirty="0"/>
              <a:t>標籤，使用</a:t>
            </a:r>
            <a:r>
              <a:rPr lang="en-US" altLang="zh-TW" dirty="0"/>
              <a:t>Bootstrap</a:t>
            </a:r>
            <a:r>
              <a:rPr lang="zh-TW" altLang="en-US" dirty="0"/>
              <a:t>的類別「</a:t>
            </a: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form-inline</a:t>
            </a:r>
            <a:r>
              <a:rPr lang="zh-TW" altLang="en-US" dirty="0"/>
              <a:t>」可以製作直排表單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5F801-F91F-44F6-9E20-D4B06AE8B157}" type="slidenum">
              <a:rPr lang="zh-TW" altLang="en-US" smtClean="0"/>
              <a:t>83</a:t>
            </a:fld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209" y="5879453"/>
            <a:ext cx="5543550" cy="88582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8" name="向下箭號 7"/>
          <p:cNvSpPr/>
          <p:nvPr/>
        </p:nvSpPr>
        <p:spPr>
          <a:xfrm rot="2308319">
            <a:off x="5941362" y="5983067"/>
            <a:ext cx="452846" cy="34319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/>
          <p:cNvSpPr txBox="1"/>
          <p:nvPr/>
        </p:nvSpPr>
        <p:spPr>
          <a:xfrm>
            <a:off x="344421" y="3116061"/>
            <a:ext cx="11212497" cy="2680917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>
              <a:defRPr sz="160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altLang="zh-TW" dirty="0"/>
              <a:t>&lt;div </a:t>
            </a:r>
            <a:r>
              <a:rPr lang="en-US" altLang="zh-TW" dirty="0">
                <a:solidFill>
                  <a:srgbClr val="0000FF"/>
                </a:solidFill>
              </a:rPr>
              <a:t>class</a:t>
            </a:r>
            <a:r>
              <a:rPr lang="en-US" altLang="zh-TW" dirty="0"/>
              <a:t>=</a:t>
            </a:r>
            <a:r>
              <a:rPr lang="en-US" altLang="zh-TW" dirty="0">
                <a:solidFill>
                  <a:srgbClr val="CC6600"/>
                </a:solidFill>
              </a:rPr>
              <a:t>"container"</a:t>
            </a:r>
            <a:r>
              <a:rPr lang="en-US" altLang="zh-TW" dirty="0"/>
              <a:t>&gt;</a:t>
            </a:r>
          </a:p>
          <a:p>
            <a:r>
              <a:rPr lang="en-US" altLang="zh-TW" dirty="0"/>
              <a:t>  &lt;h2&gt;</a:t>
            </a:r>
            <a:r>
              <a:rPr lang="en-US" altLang="zh-TW" dirty="0">
                <a:solidFill>
                  <a:schemeClr val="tx1"/>
                </a:solidFill>
              </a:rPr>
              <a:t>Inline form</a:t>
            </a:r>
            <a:r>
              <a:rPr lang="en-US" altLang="zh-TW" dirty="0"/>
              <a:t>&lt;/h2&gt;</a:t>
            </a:r>
          </a:p>
          <a:p>
            <a:r>
              <a:rPr lang="en-US" altLang="zh-TW" dirty="0"/>
              <a:t>  &lt;form </a:t>
            </a:r>
            <a:r>
              <a:rPr lang="en-US" altLang="zh-TW" dirty="0">
                <a:solidFill>
                  <a:srgbClr val="0000FF"/>
                </a:solidFill>
              </a:rPr>
              <a:t>class</a:t>
            </a:r>
            <a:r>
              <a:rPr lang="en-US" altLang="zh-TW" dirty="0"/>
              <a:t>=</a:t>
            </a:r>
            <a:r>
              <a:rPr lang="en-US" altLang="zh-TW" dirty="0">
                <a:solidFill>
                  <a:srgbClr val="CC6600"/>
                </a:solidFill>
              </a:rPr>
              <a:t>"form-inline"</a:t>
            </a:r>
            <a:r>
              <a:rPr lang="en-US" altLang="zh-TW" dirty="0"/>
              <a:t> </a:t>
            </a:r>
            <a:r>
              <a:rPr lang="en-US" altLang="zh-TW" dirty="0">
                <a:solidFill>
                  <a:srgbClr val="0000FF"/>
                </a:solidFill>
              </a:rPr>
              <a:t>action</a:t>
            </a:r>
            <a:r>
              <a:rPr lang="en-US" altLang="zh-TW" dirty="0"/>
              <a:t>=</a:t>
            </a:r>
            <a:r>
              <a:rPr lang="en-US" altLang="zh-TW" dirty="0">
                <a:solidFill>
                  <a:srgbClr val="CC6600"/>
                </a:solidFill>
              </a:rPr>
              <a:t>"/</a:t>
            </a:r>
            <a:r>
              <a:rPr lang="en-US" altLang="zh-TW" dirty="0" err="1">
                <a:solidFill>
                  <a:srgbClr val="CC6600"/>
                </a:solidFill>
              </a:rPr>
              <a:t>action_page.php</a:t>
            </a:r>
            <a:r>
              <a:rPr lang="en-US" altLang="zh-TW" dirty="0">
                <a:solidFill>
                  <a:srgbClr val="CC6600"/>
                </a:solidFill>
              </a:rPr>
              <a:t>"</a:t>
            </a:r>
            <a:r>
              <a:rPr lang="en-US" altLang="zh-TW" dirty="0"/>
              <a:t>&gt;</a:t>
            </a:r>
          </a:p>
          <a:p>
            <a:r>
              <a:rPr lang="en-US" altLang="zh-TW" dirty="0"/>
              <a:t>    &lt;label </a:t>
            </a:r>
            <a:r>
              <a:rPr lang="en-US" altLang="zh-TW" dirty="0">
                <a:solidFill>
                  <a:srgbClr val="0000FF"/>
                </a:solidFill>
              </a:rPr>
              <a:t>for</a:t>
            </a:r>
            <a:r>
              <a:rPr lang="en-US" altLang="zh-TW" dirty="0"/>
              <a:t>=</a:t>
            </a:r>
            <a:r>
              <a:rPr lang="en-US" altLang="zh-TW" dirty="0">
                <a:solidFill>
                  <a:srgbClr val="CC6600"/>
                </a:solidFill>
              </a:rPr>
              <a:t>"email"</a:t>
            </a:r>
            <a:r>
              <a:rPr lang="en-US" altLang="zh-TW" dirty="0"/>
              <a:t>&gt;</a:t>
            </a:r>
            <a:r>
              <a:rPr lang="en-US" altLang="zh-TW" dirty="0">
                <a:solidFill>
                  <a:schemeClr val="tx1"/>
                </a:solidFill>
              </a:rPr>
              <a:t>Email:</a:t>
            </a:r>
            <a:r>
              <a:rPr lang="en-US" altLang="zh-TW" dirty="0"/>
              <a:t>&lt;/label&gt;</a:t>
            </a:r>
          </a:p>
          <a:p>
            <a:r>
              <a:rPr lang="en-US" altLang="zh-TW" dirty="0"/>
              <a:t>    &lt;input </a:t>
            </a:r>
            <a:r>
              <a:rPr lang="en-US" altLang="zh-TW" dirty="0">
                <a:solidFill>
                  <a:srgbClr val="0000FF"/>
                </a:solidFill>
              </a:rPr>
              <a:t>type</a:t>
            </a:r>
            <a:r>
              <a:rPr lang="en-US" altLang="zh-TW" dirty="0"/>
              <a:t>=</a:t>
            </a:r>
            <a:r>
              <a:rPr lang="en-US" altLang="zh-TW" dirty="0">
                <a:solidFill>
                  <a:srgbClr val="CC6600"/>
                </a:solidFill>
              </a:rPr>
              <a:t>"email"</a:t>
            </a:r>
            <a:r>
              <a:rPr lang="en-US" altLang="zh-TW" dirty="0"/>
              <a:t> </a:t>
            </a:r>
            <a:r>
              <a:rPr lang="en-US" altLang="zh-TW" dirty="0">
                <a:solidFill>
                  <a:srgbClr val="0000FF"/>
                </a:solidFill>
              </a:rPr>
              <a:t>class</a:t>
            </a:r>
            <a:r>
              <a:rPr lang="en-US" altLang="zh-TW" dirty="0"/>
              <a:t>=</a:t>
            </a:r>
            <a:r>
              <a:rPr lang="en-US" altLang="zh-TW" dirty="0">
                <a:solidFill>
                  <a:srgbClr val="CC6600"/>
                </a:solidFill>
              </a:rPr>
              <a:t>"form-control"</a:t>
            </a:r>
            <a:r>
              <a:rPr lang="en-US" altLang="zh-TW" dirty="0"/>
              <a:t> </a:t>
            </a:r>
            <a:r>
              <a:rPr lang="en-US" altLang="zh-TW" dirty="0">
                <a:solidFill>
                  <a:srgbClr val="0000FF"/>
                </a:solidFill>
              </a:rPr>
              <a:t>id</a:t>
            </a:r>
            <a:r>
              <a:rPr lang="en-US" altLang="zh-TW" dirty="0"/>
              <a:t>=</a:t>
            </a:r>
            <a:r>
              <a:rPr lang="en-US" altLang="zh-TW" dirty="0">
                <a:solidFill>
                  <a:srgbClr val="CC6600"/>
                </a:solidFill>
              </a:rPr>
              <a:t>"email"</a:t>
            </a:r>
            <a:r>
              <a:rPr lang="en-US" altLang="zh-TW" dirty="0"/>
              <a:t> </a:t>
            </a:r>
            <a:r>
              <a:rPr lang="en-US" altLang="zh-TW" dirty="0">
                <a:solidFill>
                  <a:srgbClr val="0000FF"/>
                </a:solidFill>
              </a:rPr>
              <a:t>placeholder</a:t>
            </a:r>
            <a:r>
              <a:rPr lang="en-US" altLang="zh-TW" dirty="0"/>
              <a:t>=</a:t>
            </a:r>
            <a:r>
              <a:rPr lang="en-US" altLang="zh-TW" dirty="0">
                <a:solidFill>
                  <a:srgbClr val="CC6600"/>
                </a:solidFill>
              </a:rPr>
              <a:t>"Enter email"</a:t>
            </a:r>
            <a:r>
              <a:rPr lang="en-US" altLang="zh-TW" dirty="0"/>
              <a:t> </a:t>
            </a:r>
            <a:r>
              <a:rPr lang="en-US" altLang="zh-TW" dirty="0">
                <a:solidFill>
                  <a:srgbClr val="0000FF"/>
                </a:solidFill>
              </a:rPr>
              <a:t>name</a:t>
            </a:r>
            <a:r>
              <a:rPr lang="en-US" altLang="zh-TW" dirty="0"/>
              <a:t>=</a:t>
            </a:r>
            <a:r>
              <a:rPr lang="en-US" altLang="zh-TW" dirty="0">
                <a:solidFill>
                  <a:srgbClr val="CC6600"/>
                </a:solidFill>
              </a:rPr>
              <a:t>"email"</a:t>
            </a:r>
            <a:r>
              <a:rPr lang="en-US" altLang="zh-TW" dirty="0"/>
              <a:t>&gt;</a:t>
            </a:r>
          </a:p>
          <a:p>
            <a:r>
              <a:rPr lang="en-US" altLang="zh-TW" dirty="0"/>
              <a:t>    &lt;label </a:t>
            </a:r>
            <a:r>
              <a:rPr lang="en-US" altLang="zh-TW" dirty="0">
                <a:solidFill>
                  <a:srgbClr val="0000FF"/>
                </a:solidFill>
              </a:rPr>
              <a:t>for</a:t>
            </a:r>
            <a:r>
              <a:rPr lang="en-US" altLang="zh-TW" dirty="0"/>
              <a:t>=</a:t>
            </a:r>
            <a:r>
              <a:rPr lang="en-US" altLang="zh-TW" dirty="0">
                <a:solidFill>
                  <a:srgbClr val="CC6600"/>
                </a:solidFill>
              </a:rPr>
              <a:t>"</a:t>
            </a:r>
            <a:r>
              <a:rPr lang="en-US" altLang="zh-TW" dirty="0" err="1">
                <a:solidFill>
                  <a:srgbClr val="CC6600"/>
                </a:solidFill>
              </a:rPr>
              <a:t>pwd</a:t>
            </a:r>
            <a:r>
              <a:rPr lang="en-US" altLang="zh-TW" dirty="0">
                <a:solidFill>
                  <a:srgbClr val="CC6600"/>
                </a:solidFill>
              </a:rPr>
              <a:t>"</a:t>
            </a:r>
            <a:r>
              <a:rPr lang="en-US" altLang="zh-TW" dirty="0"/>
              <a:t>&gt;</a:t>
            </a:r>
            <a:r>
              <a:rPr lang="en-US" altLang="zh-TW" dirty="0">
                <a:solidFill>
                  <a:schemeClr val="tx1"/>
                </a:solidFill>
              </a:rPr>
              <a:t>Password:</a:t>
            </a:r>
            <a:r>
              <a:rPr lang="en-US" altLang="zh-TW" dirty="0"/>
              <a:t>&lt;/label&gt;</a:t>
            </a:r>
          </a:p>
          <a:p>
            <a:r>
              <a:rPr lang="en-US" altLang="zh-TW" dirty="0"/>
              <a:t>    &lt;input </a:t>
            </a:r>
            <a:r>
              <a:rPr lang="en-US" altLang="zh-TW" dirty="0">
                <a:solidFill>
                  <a:srgbClr val="0000FF"/>
                </a:solidFill>
              </a:rPr>
              <a:t>type</a:t>
            </a:r>
            <a:r>
              <a:rPr lang="en-US" altLang="zh-TW" dirty="0"/>
              <a:t>=</a:t>
            </a:r>
            <a:r>
              <a:rPr lang="en-US" altLang="zh-TW" dirty="0">
                <a:solidFill>
                  <a:srgbClr val="CC6600"/>
                </a:solidFill>
              </a:rPr>
              <a:t>"password"</a:t>
            </a:r>
            <a:r>
              <a:rPr lang="en-US" altLang="zh-TW" dirty="0"/>
              <a:t> </a:t>
            </a:r>
            <a:r>
              <a:rPr lang="en-US" altLang="zh-TW" dirty="0">
                <a:solidFill>
                  <a:srgbClr val="0000FF"/>
                </a:solidFill>
              </a:rPr>
              <a:t>class</a:t>
            </a:r>
            <a:r>
              <a:rPr lang="en-US" altLang="zh-TW" dirty="0"/>
              <a:t>=</a:t>
            </a:r>
            <a:r>
              <a:rPr lang="en-US" altLang="zh-TW" dirty="0">
                <a:solidFill>
                  <a:srgbClr val="CC6600"/>
                </a:solidFill>
              </a:rPr>
              <a:t>"form-control"</a:t>
            </a:r>
            <a:r>
              <a:rPr lang="en-US" altLang="zh-TW" dirty="0"/>
              <a:t> </a:t>
            </a:r>
            <a:r>
              <a:rPr lang="en-US" altLang="zh-TW" dirty="0">
                <a:solidFill>
                  <a:srgbClr val="0000FF"/>
                </a:solidFill>
              </a:rPr>
              <a:t>id</a:t>
            </a:r>
            <a:r>
              <a:rPr lang="en-US" altLang="zh-TW" dirty="0"/>
              <a:t>=</a:t>
            </a:r>
            <a:r>
              <a:rPr lang="en-US" altLang="zh-TW" dirty="0">
                <a:solidFill>
                  <a:srgbClr val="CC6600"/>
                </a:solidFill>
              </a:rPr>
              <a:t>"</a:t>
            </a:r>
            <a:r>
              <a:rPr lang="en-US" altLang="zh-TW" dirty="0" err="1">
                <a:solidFill>
                  <a:srgbClr val="CC6600"/>
                </a:solidFill>
              </a:rPr>
              <a:t>pwd</a:t>
            </a:r>
            <a:r>
              <a:rPr lang="en-US" altLang="zh-TW" dirty="0">
                <a:solidFill>
                  <a:srgbClr val="CC6600"/>
                </a:solidFill>
              </a:rPr>
              <a:t>"</a:t>
            </a:r>
            <a:r>
              <a:rPr lang="en-US" altLang="zh-TW" dirty="0"/>
              <a:t> </a:t>
            </a:r>
            <a:r>
              <a:rPr lang="en-US" altLang="zh-TW" dirty="0">
                <a:solidFill>
                  <a:srgbClr val="0000FF"/>
                </a:solidFill>
              </a:rPr>
              <a:t>placeholder</a:t>
            </a:r>
            <a:r>
              <a:rPr lang="en-US" altLang="zh-TW" dirty="0"/>
              <a:t>=</a:t>
            </a:r>
            <a:r>
              <a:rPr lang="en-US" altLang="zh-TW" dirty="0">
                <a:solidFill>
                  <a:srgbClr val="CC6600"/>
                </a:solidFill>
              </a:rPr>
              <a:t>"Enter password"</a:t>
            </a:r>
            <a:r>
              <a:rPr lang="en-US" altLang="zh-TW" dirty="0"/>
              <a:t> </a:t>
            </a:r>
            <a:r>
              <a:rPr lang="en-US" altLang="zh-TW" dirty="0">
                <a:solidFill>
                  <a:srgbClr val="0000FF"/>
                </a:solidFill>
              </a:rPr>
              <a:t>name</a:t>
            </a:r>
            <a:r>
              <a:rPr lang="en-US" altLang="zh-TW" dirty="0"/>
              <a:t>=</a:t>
            </a:r>
            <a:r>
              <a:rPr lang="en-US" altLang="zh-TW" dirty="0">
                <a:solidFill>
                  <a:srgbClr val="CC6600"/>
                </a:solidFill>
              </a:rPr>
              <a:t>"</a:t>
            </a:r>
            <a:r>
              <a:rPr lang="en-US" altLang="zh-TW" dirty="0" err="1">
                <a:solidFill>
                  <a:srgbClr val="CC6600"/>
                </a:solidFill>
              </a:rPr>
              <a:t>pswd</a:t>
            </a:r>
            <a:r>
              <a:rPr lang="en-US" altLang="zh-TW" dirty="0">
                <a:solidFill>
                  <a:srgbClr val="CC6600"/>
                </a:solidFill>
              </a:rPr>
              <a:t>"</a:t>
            </a:r>
            <a:r>
              <a:rPr lang="en-US" altLang="zh-TW" dirty="0"/>
              <a:t>&gt;</a:t>
            </a:r>
          </a:p>
          <a:p>
            <a:r>
              <a:rPr lang="en-US" altLang="zh-TW" dirty="0"/>
              <a:t>    &lt;button </a:t>
            </a:r>
            <a:r>
              <a:rPr lang="en-US" altLang="zh-TW" dirty="0">
                <a:solidFill>
                  <a:srgbClr val="0000FF"/>
                </a:solidFill>
              </a:rPr>
              <a:t>type</a:t>
            </a:r>
            <a:r>
              <a:rPr lang="en-US" altLang="zh-TW" dirty="0"/>
              <a:t>=</a:t>
            </a:r>
            <a:r>
              <a:rPr lang="en-US" altLang="zh-TW" dirty="0">
                <a:solidFill>
                  <a:srgbClr val="CC6600"/>
                </a:solidFill>
              </a:rPr>
              <a:t>"submit"</a:t>
            </a:r>
            <a:r>
              <a:rPr lang="en-US" altLang="zh-TW" dirty="0"/>
              <a:t> </a:t>
            </a:r>
            <a:r>
              <a:rPr lang="en-US" altLang="zh-TW" dirty="0">
                <a:solidFill>
                  <a:srgbClr val="0000FF"/>
                </a:solidFill>
              </a:rPr>
              <a:t>class</a:t>
            </a:r>
            <a:r>
              <a:rPr lang="en-US" altLang="zh-TW" dirty="0"/>
              <a:t>=</a:t>
            </a:r>
            <a:r>
              <a:rPr lang="en-US" altLang="zh-TW" dirty="0">
                <a:solidFill>
                  <a:srgbClr val="CC6600"/>
                </a:solidFill>
              </a:rPr>
              <a:t>"</a:t>
            </a:r>
            <a:r>
              <a:rPr lang="en-US" altLang="zh-TW" dirty="0" err="1">
                <a:solidFill>
                  <a:srgbClr val="CC6600"/>
                </a:solidFill>
              </a:rPr>
              <a:t>btn</a:t>
            </a:r>
            <a:r>
              <a:rPr lang="en-US" altLang="zh-TW" dirty="0">
                <a:solidFill>
                  <a:srgbClr val="CC6600"/>
                </a:solidFill>
              </a:rPr>
              <a:t> </a:t>
            </a:r>
            <a:r>
              <a:rPr lang="en-US" altLang="zh-TW" dirty="0" err="1">
                <a:solidFill>
                  <a:srgbClr val="CC6600"/>
                </a:solidFill>
              </a:rPr>
              <a:t>btn</a:t>
            </a:r>
            <a:r>
              <a:rPr lang="en-US" altLang="zh-TW" dirty="0">
                <a:solidFill>
                  <a:srgbClr val="CC6600"/>
                </a:solidFill>
              </a:rPr>
              <a:t>-primary"</a:t>
            </a:r>
            <a:r>
              <a:rPr lang="en-US" altLang="zh-TW" dirty="0"/>
              <a:t>&gt;</a:t>
            </a:r>
            <a:r>
              <a:rPr lang="en-US" altLang="zh-TW" dirty="0">
                <a:solidFill>
                  <a:schemeClr val="tx1"/>
                </a:solidFill>
              </a:rPr>
              <a:t>Submit</a:t>
            </a:r>
            <a:r>
              <a:rPr lang="en-US" altLang="zh-TW" dirty="0"/>
              <a:t>&lt;/button&gt;</a:t>
            </a:r>
          </a:p>
          <a:p>
            <a:r>
              <a:rPr lang="en-US" altLang="zh-TW" dirty="0"/>
              <a:t>  &lt;/form&gt;</a:t>
            </a:r>
          </a:p>
          <a:p>
            <a:r>
              <a:rPr lang="en-US" altLang="zh-TW" dirty="0"/>
              <a:t>&lt;/div&gt;</a:t>
            </a:r>
          </a:p>
        </p:txBody>
      </p:sp>
    </p:spTree>
    <p:extLst>
      <p:ext uri="{BB962C8B-B14F-4D97-AF65-F5344CB8AC3E}">
        <p14:creationId xmlns:p14="http://schemas.microsoft.com/office/powerpoint/2010/main" val="193519727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表單</a:t>
            </a:r>
            <a:r>
              <a:rPr lang="en-US" altLang="zh-TW" dirty="0"/>
              <a:t>(Form)</a:t>
            </a:r>
            <a:r>
              <a:rPr lang="zh-TW" altLang="en-US" dirty="0"/>
              <a:t> </a:t>
            </a:r>
            <a:r>
              <a:rPr lang="en-US" altLang="zh-TW" dirty="0"/>
              <a:t>#3</a:t>
            </a:r>
            <a:r>
              <a:rPr lang="zh-TW" altLang="en-US" dirty="0"/>
              <a:t> </a:t>
            </a:r>
            <a:r>
              <a:rPr lang="en-US" altLang="zh-TW" dirty="0"/>
              <a:t>–</a:t>
            </a:r>
            <a:r>
              <a:rPr lang="zh-TW" altLang="en-US" dirty="0"/>
              <a:t> </a:t>
            </a:r>
            <a:r>
              <a:rPr lang="en-US" altLang="zh-TW" dirty="0"/>
              <a:t>Text input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77333" y="1306287"/>
            <a:ext cx="8806301" cy="4735076"/>
          </a:xfrm>
        </p:spPr>
        <p:txBody>
          <a:bodyPr/>
          <a:lstStyle/>
          <a:p>
            <a:r>
              <a:rPr lang="en-US" altLang="zh-TW" dirty="0"/>
              <a:t>Bootstrap</a:t>
            </a:r>
            <a:r>
              <a:rPr lang="zh-TW" altLang="en-US" dirty="0"/>
              <a:t>提供多種富有設計感的輸入</a:t>
            </a:r>
            <a:r>
              <a:rPr lang="en-US" altLang="zh-TW" dirty="0"/>
              <a:t>(Input)</a:t>
            </a:r>
            <a:r>
              <a:rPr lang="zh-TW" altLang="en-US" dirty="0"/>
              <a:t>類別，支援所有的</a:t>
            </a:r>
            <a:r>
              <a:rPr lang="en-US" altLang="zh-TW" dirty="0"/>
              <a:t>HTML5</a:t>
            </a:r>
            <a:r>
              <a:rPr lang="zh-TW" altLang="en-US" dirty="0"/>
              <a:t>輸入類型，且在</a:t>
            </a:r>
            <a:r>
              <a:rPr lang="en-US" altLang="zh-TW" dirty="0"/>
              <a:t>focus</a:t>
            </a:r>
            <a:r>
              <a:rPr lang="zh-TW" altLang="en-US" dirty="0"/>
              <a:t>狀態下，會有水藍色光影特效</a:t>
            </a:r>
            <a:endParaRPr lang="en-US" altLang="zh-TW" dirty="0"/>
          </a:p>
          <a:p>
            <a:r>
              <a:rPr lang="en-US" altLang="zh-TW" dirty="0"/>
              <a:t>Bootstrap</a:t>
            </a:r>
            <a:r>
              <a:rPr lang="zh-TW" altLang="en-US" dirty="0"/>
              <a:t>的</a:t>
            </a:r>
            <a:r>
              <a:rPr lang="en-US" altLang="zh-TW" dirty="0"/>
              <a:t>RWD</a:t>
            </a:r>
            <a:r>
              <a:rPr lang="zh-TW" altLang="en-US" dirty="0"/>
              <a:t>文字輸入</a:t>
            </a:r>
            <a:r>
              <a:rPr lang="en-US" altLang="zh-TW" dirty="0"/>
              <a:t>(Text input)</a:t>
            </a:r>
            <a:r>
              <a:rPr lang="zh-TW" altLang="en-US" dirty="0"/>
              <a:t>類別名稱為「</a:t>
            </a:r>
            <a:r>
              <a:rPr lang="en-US" altLang="zh-TW" sz="1600" dirty="0">
                <a:latin typeface="Consolas" panose="020B0609020204030204" pitchFamily="49" charset="0"/>
                <a:cs typeface="Consolas" panose="020B0609020204030204" pitchFamily="49" charset="0"/>
              </a:rPr>
              <a:t>form-control</a:t>
            </a:r>
            <a:r>
              <a:rPr lang="zh-TW" altLang="en-US" dirty="0"/>
              <a:t>」，可以適用於各式文字輸入控制項，例如：</a:t>
            </a:r>
            <a:r>
              <a:rPr lang="en-US" altLang="zh-TW" sz="1600" dirty="0">
                <a:latin typeface="Consolas" panose="020B0609020204030204" pitchFamily="49" charset="0"/>
                <a:cs typeface="Consolas" panose="020B0609020204030204" pitchFamily="49" charset="0"/>
              </a:rPr>
              <a:t>&lt;input type="text"&gt;</a:t>
            </a:r>
            <a:r>
              <a:rPr lang="zh-TW" altLang="en-US" dirty="0"/>
              <a:t>、</a:t>
            </a:r>
            <a:r>
              <a:rPr lang="en-US" altLang="zh-TW" sz="1600" dirty="0">
                <a:latin typeface="Consolas" panose="020B0609020204030204" pitchFamily="49" charset="0"/>
                <a:cs typeface="Consolas" panose="020B0609020204030204" pitchFamily="49" charset="0"/>
              </a:rPr>
              <a:t>&lt;input type="email"&gt;</a:t>
            </a:r>
            <a:r>
              <a:rPr lang="zh-TW" altLang="en-US" dirty="0"/>
              <a:t>和</a:t>
            </a:r>
            <a:r>
              <a:rPr lang="en-US" altLang="zh-TW" sz="1600" dirty="0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altLang="zh-TW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textarea</a:t>
            </a:r>
            <a:r>
              <a:rPr lang="en-US" altLang="zh-TW" sz="16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zh-TW" altLang="en-US" dirty="0"/>
              <a:t>等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5F801-F91F-44F6-9E20-D4B06AE8B157}" type="slidenum">
              <a:rPr lang="zh-TW" altLang="en-US" smtClean="0"/>
              <a:t>84</a:t>
            </a:fld>
            <a:endParaRPr lang="zh-TW" altLang="en-US" dirty="0"/>
          </a:p>
        </p:txBody>
      </p:sp>
      <p:sp>
        <p:nvSpPr>
          <p:cNvPr id="9" name="向下箭號 8"/>
          <p:cNvSpPr/>
          <p:nvPr/>
        </p:nvSpPr>
        <p:spPr>
          <a:xfrm rot="16200000">
            <a:off x="8568408" y="3632859"/>
            <a:ext cx="452846" cy="34319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104139" y="3027685"/>
            <a:ext cx="8407693" cy="2868897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>
              <a:defRPr sz="160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altLang="zh-TW" dirty="0"/>
              <a:t>&lt;form </a:t>
            </a:r>
            <a:r>
              <a:rPr lang="en-US" altLang="zh-TW" dirty="0">
                <a:solidFill>
                  <a:srgbClr val="0000FF"/>
                </a:solidFill>
              </a:rPr>
              <a:t>action</a:t>
            </a:r>
            <a:r>
              <a:rPr lang="en-US" altLang="zh-TW" dirty="0"/>
              <a:t>=</a:t>
            </a:r>
            <a:r>
              <a:rPr lang="en-US" altLang="zh-TW" dirty="0">
                <a:solidFill>
                  <a:srgbClr val="CC6600"/>
                </a:solidFill>
              </a:rPr>
              <a:t>"/</a:t>
            </a:r>
            <a:r>
              <a:rPr lang="en-US" altLang="zh-TW" dirty="0" err="1">
                <a:solidFill>
                  <a:srgbClr val="CC6600"/>
                </a:solidFill>
              </a:rPr>
              <a:t>action_page.php</a:t>
            </a:r>
            <a:r>
              <a:rPr lang="en-US" altLang="zh-TW" dirty="0">
                <a:solidFill>
                  <a:srgbClr val="CC6600"/>
                </a:solidFill>
              </a:rPr>
              <a:t>"</a:t>
            </a:r>
            <a:r>
              <a:rPr lang="en-US" altLang="zh-TW" dirty="0"/>
              <a:t>&gt;</a:t>
            </a:r>
          </a:p>
          <a:p>
            <a:r>
              <a:rPr lang="en-US" altLang="zh-TW" dirty="0"/>
              <a:t>  &lt;div </a:t>
            </a:r>
            <a:r>
              <a:rPr lang="en-US" altLang="zh-TW" dirty="0">
                <a:solidFill>
                  <a:srgbClr val="0000FF"/>
                </a:solidFill>
              </a:rPr>
              <a:t>class</a:t>
            </a:r>
            <a:r>
              <a:rPr lang="en-US" altLang="zh-TW" dirty="0"/>
              <a:t>=</a:t>
            </a:r>
            <a:r>
              <a:rPr lang="en-US" altLang="zh-TW" dirty="0">
                <a:solidFill>
                  <a:srgbClr val="CC6600"/>
                </a:solidFill>
              </a:rPr>
              <a:t>"form-group"</a:t>
            </a:r>
            <a:r>
              <a:rPr lang="en-US" altLang="zh-TW" dirty="0"/>
              <a:t>&gt;</a:t>
            </a:r>
          </a:p>
          <a:p>
            <a:r>
              <a:rPr lang="en-US" altLang="zh-TW" dirty="0"/>
              <a:t>    &lt;label </a:t>
            </a:r>
            <a:r>
              <a:rPr lang="en-US" altLang="zh-TW" dirty="0">
                <a:solidFill>
                  <a:srgbClr val="0000FF"/>
                </a:solidFill>
              </a:rPr>
              <a:t>for</a:t>
            </a:r>
            <a:r>
              <a:rPr lang="en-US" altLang="zh-TW" dirty="0"/>
              <a:t>=</a:t>
            </a:r>
            <a:r>
              <a:rPr lang="en-US" altLang="zh-TW" dirty="0">
                <a:solidFill>
                  <a:srgbClr val="CC6600"/>
                </a:solidFill>
              </a:rPr>
              <a:t>"</a:t>
            </a:r>
            <a:r>
              <a:rPr lang="en-US" altLang="zh-TW" dirty="0" err="1">
                <a:solidFill>
                  <a:srgbClr val="CC6600"/>
                </a:solidFill>
              </a:rPr>
              <a:t>usr</a:t>
            </a:r>
            <a:r>
              <a:rPr lang="en-US" altLang="zh-TW" dirty="0">
                <a:solidFill>
                  <a:srgbClr val="CC6600"/>
                </a:solidFill>
              </a:rPr>
              <a:t>"</a:t>
            </a:r>
            <a:r>
              <a:rPr lang="en-US" altLang="zh-TW" dirty="0"/>
              <a:t>&gt;</a:t>
            </a:r>
            <a:r>
              <a:rPr lang="en-US" altLang="zh-TW" dirty="0">
                <a:solidFill>
                  <a:schemeClr val="tx1"/>
                </a:solidFill>
              </a:rPr>
              <a:t>Name:</a:t>
            </a:r>
            <a:r>
              <a:rPr lang="en-US" altLang="zh-TW" dirty="0"/>
              <a:t>&lt;/label&gt;</a:t>
            </a:r>
          </a:p>
          <a:p>
            <a:r>
              <a:rPr lang="en-US" altLang="zh-TW" dirty="0"/>
              <a:t>    &lt;input </a:t>
            </a:r>
            <a:r>
              <a:rPr lang="en-US" altLang="zh-TW" dirty="0">
                <a:solidFill>
                  <a:srgbClr val="0000FF"/>
                </a:solidFill>
              </a:rPr>
              <a:t>type</a:t>
            </a:r>
            <a:r>
              <a:rPr lang="en-US" altLang="zh-TW" dirty="0"/>
              <a:t>=</a:t>
            </a:r>
            <a:r>
              <a:rPr lang="en-US" altLang="zh-TW" dirty="0">
                <a:solidFill>
                  <a:srgbClr val="CC6600"/>
                </a:solidFill>
              </a:rPr>
              <a:t>"text"</a:t>
            </a:r>
            <a:r>
              <a:rPr lang="en-US" altLang="zh-TW" dirty="0"/>
              <a:t> </a:t>
            </a:r>
            <a:r>
              <a:rPr lang="en-US" altLang="zh-TW" dirty="0">
                <a:solidFill>
                  <a:srgbClr val="0000FF"/>
                </a:solidFill>
              </a:rPr>
              <a:t>class</a:t>
            </a:r>
            <a:r>
              <a:rPr lang="en-US" altLang="zh-TW" dirty="0"/>
              <a:t>=</a:t>
            </a:r>
            <a:r>
              <a:rPr lang="en-US" altLang="zh-TW" dirty="0">
                <a:solidFill>
                  <a:srgbClr val="CC6600"/>
                </a:solidFill>
              </a:rPr>
              <a:t>"form-control"</a:t>
            </a:r>
            <a:r>
              <a:rPr lang="en-US" altLang="zh-TW" dirty="0"/>
              <a:t> </a:t>
            </a:r>
            <a:r>
              <a:rPr lang="en-US" altLang="zh-TW" dirty="0">
                <a:solidFill>
                  <a:srgbClr val="0000FF"/>
                </a:solidFill>
              </a:rPr>
              <a:t>id</a:t>
            </a:r>
            <a:r>
              <a:rPr lang="en-US" altLang="zh-TW" dirty="0"/>
              <a:t>=</a:t>
            </a:r>
            <a:r>
              <a:rPr lang="en-US" altLang="zh-TW" dirty="0">
                <a:solidFill>
                  <a:srgbClr val="CC6600"/>
                </a:solidFill>
              </a:rPr>
              <a:t>"</a:t>
            </a:r>
            <a:r>
              <a:rPr lang="en-US" altLang="zh-TW" dirty="0" err="1">
                <a:solidFill>
                  <a:srgbClr val="CC6600"/>
                </a:solidFill>
              </a:rPr>
              <a:t>usr</a:t>
            </a:r>
            <a:r>
              <a:rPr lang="en-US" altLang="zh-TW" dirty="0">
                <a:solidFill>
                  <a:srgbClr val="CC6600"/>
                </a:solidFill>
              </a:rPr>
              <a:t>"</a:t>
            </a:r>
            <a:r>
              <a:rPr lang="en-US" altLang="zh-TW" dirty="0"/>
              <a:t> </a:t>
            </a:r>
            <a:r>
              <a:rPr lang="en-US" altLang="zh-TW" dirty="0">
                <a:solidFill>
                  <a:srgbClr val="0000FF"/>
                </a:solidFill>
              </a:rPr>
              <a:t>name</a:t>
            </a:r>
            <a:r>
              <a:rPr lang="en-US" altLang="zh-TW" dirty="0"/>
              <a:t>=</a:t>
            </a:r>
            <a:r>
              <a:rPr lang="en-US" altLang="zh-TW" dirty="0">
                <a:solidFill>
                  <a:srgbClr val="CC6600"/>
                </a:solidFill>
              </a:rPr>
              <a:t>"username"</a:t>
            </a:r>
            <a:r>
              <a:rPr lang="en-US" altLang="zh-TW" dirty="0"/>
              <a:t>&gt;</a:t>
            </a:r>
          </a:p>
          <a:p>
            <a:r>
              <a:rPr lang="en-US" altLang="zh-TW" dirty="0"/>
              <a:t>  &lt;/div&gt;</a:t>
            </a:r>
          </a:p>
          <a:p>
            <a:r>
              <a:rPr lang="en-US" altLang="zh-TW" dirty="0"/>
              <a:t>  &lt;div </a:t>
            </a:r>
            <a:r>
              <a:rPr lang="en-US" altLang="zh-TW" dirty="0">
                <a:solidFill>
                  <a:srgbClr val="0000FF"/>
                </a:solidFill>
              </a:rPr>
              <a:t>class</a:t>
            </a:r>
            <a:r>
              <a:rPr lang="en-US" altLang="zh-TW" dirty="0"/>
              <a:t>=</a:t>
            </a:r>
            <a:r>
              <a:rPr lang="en-US" altLang="zh-TW" dirty="0">
                <a:solidFill>
                  <a:srgbClr val="CC6600"/>
                </a:solidFill>
              </a:rPr>
              <a:t>"form-group"</a:t>
            </a:r>
            <a:r>
              <a:rPr lang="en-US" altLang="zh-TW" dirty="0"/>
              <a:t>&gt;</a:t>
            </a:r>
          </a:p>
          <a:p>
            <a:r>
              <a:rPr lang="en-US" altLang="zh-TW" dirty="0"/>
              <a:t>    &lt;label </a:t>
            </a:r>
            <a:r>
              <a:rPr lang="en-US" altLang="zh-TW" dirty="0">
                <a:solidFill>
                  <a:srgbClr val="0000FF"/>
                </a:solidFill>
              </a:rPr>
              <a:t>for</a:t>
            </a:r>
            <a:r>
              <a:rPr lang="en-US" altLang="zh-TW" dirty="0"/>
              <a:t>=</a:t>
            </a:r>
            <a:r>
              <a:rPr lang="en-US" altLang="zh-TW" dirty="0">
                <a:solidFill>
                  <a:srgbClr val="CC6600"/>
                </a:solidFill>
              </a:rPr>
              <a:t>"</a:t>
            </a:r>
            <a:r>
              <a:rPr lang="en-US" altLang="zh-TW" dirty="0" err="1">
                <a:solidFill>
                  <a:srgbClr val="CC6600"/>
                </a:solidFill>
              </a:rPr>
              <a:t>pwd</a:t>
            </a:r>
            <a:r>
              <a:rPr lang="en-US" altLang="zh-TW" dirty="0">
                <a:solidFill>
                  <a:srgbClr val="CC6600"/>
                </a:solidFill>
              </a:rPr>
              <a:t>"</a:t>
            </a:r>
            <a:r>
              <a:rPr lang="en-US" altLang="zh-TW" dirty="0"/>
              <a:t>&gt;</a:t>
            </a:r>
            <a:r>
              <a:rPr lang="en-US" altLang="zh-TW" dirty="0">
                <a:solidFill>
                  <a:schemeClr val="tx1"/>
                </a:solidFill>
              </a:rPr>
              <a:t>Password:</a:t>
            </a:r>
            <a:r>
              <a:rPr lang="en-US" altLang="zh-TW" dirty="0"/>
              <a:t>&lt;/label&gt;</a:t>
            </a:r>
          </a:p>
          <a:p>
            <a:r>
              <a:rPr lang="en-US" altLang="zh-TW" dirty="0"/>
              <a:t>    &lt;input </a:t>
            </a:r>
            <a:r>
              <a:rPr lang="en-US" altLang="zh-TW" dirty="0">
                <a:solidFill>
                  <a:srgbClr val="0000FF"/>
                </a:solidFill>
              </a:rPr>
              <a:t>type</a:t>
            </a:r>
            <a:r>
              <a:rPr lang="en-US" altLang="zh-TW" dirty="0"/>
              <a:t>=</a:t>
            </a:r>
            <a:r>
              <a:rPr lang="en-US" altLang="zh-TW" dirty="0">
                <a:solidFill>
                  <a:srgbClr val="CC6600"/>
                </a:solidFill>
              </a:rPr>
              <a:t>"password"</a:t>
            </a:r>
            <a:r>
              <a:rPr lang="en-US" altLang="zh-TW" dirty="0"/>
              <a:t> </a:t>
            </a:r>
            <a:r>
              <a:rPr lang="en-US" altLang="zh-TW" dirty="0">
                <a:solidFill>
                  <a:srgbClr val="0000FF"/>
                </a:solidFill>
              </a:rPr>
              <a:t>class</a:t>
            </a:r>
            <a:r>
              <a:rPr lang="en-US" altLang="zh-TW" dirty="0"/>
              <a:t>=</a:t>
            </a:r>
            <a:r>
              <a:rPr lang="en-US" altLang="zh-TW" dirty="0">
                <a:solidFill>
                  <a:srgbClr val="CC6600"/>
                </a:solidFill>
              </a:rPr>
              <a:t>"form-control"</a:t>
            </a:r>
            <a:r>
              <a:rPr lang="en-US" altLang="zh-TW" dirty="0"/>
              <a:t> </a:t>
            </a:r>
            <a:r>
              <a:rPr lang="en-US" altLang="zh-TW" dirty="0">
                <a:solidFill>
                  <a:srgbClr val="0000FF"/>
                </a:solidFill>
              </a:rPr>
              <a:t>id</a:t>
            </a:r>
            <a:r>
              <a:rPr lang="en-US" altLang="zh-TW" dirty="0"/>
              <a:t>=</a:t>
            </a:r>
            <a:r>
              <a:rPr lang="en-US" altLang="zh-TW" dirty="0">
                <a:solidFill>
                  <a:srgbClr val="CC6600"/>
                </a:solidFill>
              </a:rPr>
              <a:t>"</a:t>
            </a:r>
            <a:r>
              <a:rPr lang="en-US" altLang="zh-TW" dirty="0" err="1">
                <a:solidFill>
                  <a:srgbClr val="CC6600"/>
                </a:solidFill>
              </a:rPr>
              <a:t>pwd</a:t>
            </a:r>
            <a:r>
              <a:rPr lang="en-US" altLang="zh-TW" dirty="0">
                <a:solidFill>
                  <a:srgbClr val="CC6600"/>
                </a:solidFill>
              </a:rPr>
              <a:t>"</a:t>
            </a:r>
            <a:r>
              <a:rPr lang="en-US" altLang="zh-TW" dirty="0"/>
              <a:t> </a:t>
            </a:r>
            <a:r>
              <a:rPr lang="en-US" altLang="zh-TW" dirty="0">
                <a:solidFill>
                  <a:srgbClr val="0000FF"/>
                </a:solidFill>
              </a:rPr>
              <a:t>name</a:t>
            </a:r>
            <a:r>
              <a:rPr lang="en-US" altLang="zh-TW" dirty="0"/>
              <a:t>=</a:t>
            </a:r>
            <a:r>
              <a:rPr lang="en-US" altLang="zh-TW" dirty="0">
                <a:solidFill>
                  <a:srgbClr val="CC6600"/>
                </a:solidFill>
              </a:rPr>
              <a:t>"password"</a:t>
            </a:r>
            <a:r>
              <a:rPr lang="en-US" altLang="zh-TW" dirty="0"/>
              <a:t>&gt;</a:t>
            </a:r>
          </a:p>
          <a:p>
            <a:r>
              <a:rPr lang="en-US" altLang="zh-TW" dirty="0"/>
              <a:t>  &lt;/div&gt;</a:t>
            </a:r>
          </a:p>
          <a:p>
            <a:r>
              <a:rPr lang="en-US" altLang="zh-TW" dirty="0"/>
              <a:t>  &lt;button </a:t>
            </a:r>
            <a:r>
              <a:rPr lang="en-US" altLang="zh-TW" dirty="0">
                <a:solidFill>
                  <a:srgbClr val="0000FF"/>
                </a:solidFill>
              </a:rPr>
              <a:t>type</a:t>
            </a:r>
            <a:r>
              <a:rPr lang="en-US" altLang="zh-TW" dirty="0"/>
              <a:t>=</a:t>
            </a:r>
            <a:r>
              <a:rPr lang="en-US" altLang="zh-TW" dirty="0">
                <a:solidFill>
                  <a:srgbClr val="CC6600"/>
                </a:solidFill>
              </a:rPr>
              <a:t>"submit"</a:t>
            </a:r>
            <a:r>
              <a:rPr lang="en-US" altLang="zh-TW" dirty="0"/>
              <a:t> </a:t>
            </a:r>
            <a:r>
              <a:rPr lang="en-US" altLang="zh-TW" dirty="0">
                <a:solidFill>
                  <a:srgbClr val="0000FF"/>
                </a:solidFill>
              </a:rPr>
              <a:t>class</a:t>
            </a:r>
            <a:r>
              <a:rPr lang="en-US" altLang="zh-TW" dirty="0"/>
              <a:t>=</a:t>
            </a:r>
            <a:r>
              <a:rPr lang="en-US" altLang="zh-TW" dirty="0">
                <a:solidFill>
                  <a:srgbClr val="CC6600"/>
                </a:solidFill>
              </a:rPr>
              <a:t>"</a:t>
            </a:r>
            <a:r>
              <a:rPr lang="en-US" altLang="zh-TW" dirty="0" err="1">
                <a:solidFill>
                  <a:srgbClr val="CC6600"/>
                </a:solidFill>
              </a:rPr>
              <a:t>btn</a:t>
            </a:r>
            <a:r>
              <a:rPr lang="en-US" altLang="zh-TW" dirty="0">
                <a:solidFill>
                  <a:srgbClr val="CC6600"/>
                </a:solidFill>
              </a:rPr>
              <a:t> </a:t>
            </a:r>
            <a:r>
              <a:rPr lang="en-US" altLang="zh-TW" dirty="0" err="1">
                <a:solidFill>
                  <a:srgbClr val="CC6600"/>
                </a:solidFill>
              </a:rPr>
              <a:t>btn</a:t>
            </a:r>
            <a:r>
              <a:rPr lang="en-US" altLang="zh-TW" dirty="0">
                <a:solidFill>
                  <a:srgbClr val="CC6600"/>
                </a:solidFill>
              </a:rPr>
              <a:t>-primary"</a:t>
            </a:r>
            <a:r>
              <a:rPr lang="en-US" altLang="zh-TW" dirty="0"/>
              <a:t>&gt;</a:t>
            </a:r>
            <a:r>
              <a:rPr lang="en-US" altLang="zh-TW" dirty="0">
                <a:solidFill>
                  <a:schemeClr val="tx1"/>
                </a:solidFill>
              </a:rPr>
              <a:t>Submit</a:t>
            </a:r>
            <a:r>
              <a:rPr lang="en-US" altLang="zh-TW" dirty="0"/>
              <a:t>&lt;/button&gt;</a:t>
            </a:r>
          </a:p>
          <a:p>
            <a:r>
              <a:rPr lang="en-US" altLang="zh-TW" dirty="0"/>
              <a:t>&lt;/form&gt;</a:t>
            </a:r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1428" y="3027685"/>
            <a:ext cx="2971234" cy="160941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29637602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7894" y="5188875"/>
            <a:ext cx="2884472" cy="128602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77334" y="221751"/>
            <a:ext cx="8596668" cy="1320800"/>
          </a:xfrm>
        </p:spPr>
        <p:txBody>
          <a:bodyPr/>
          <a:lstStyle/>
          <a:p>
            <a:r>
              <a:rPr lang="zh-TW" altLang="en-US" dirty="0"/>
              <a:t>表單</a:t>
            </a:r>
            <a:r>
              <a:rPr lang="en-US" altLang="zh-TW" dirty="0"/>
              <a:t>(Form)</a:t>
            </a:r>
            <a:r>
              <a:rPr lang="zh-TW" altLang="en-US" dirty="0"/>
              <a:t> </a:t>
            </a:r>
            <a:r>
              <a:rPr lang="en-US" altLang="zh-TW" dirty="0"/>
              <a:t>#4</a:t>
            </a:r>
            <a:r>
              <a:rPr lang="zh-TW" altLang="en-US" dirty="0"/>
              <a:t> </a:t>
            </a:r>
            <a:r>
              <a:rPr lang="en-US" altLang="zh-TW" dirty="0"/>
              <a:t>– Form Group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77334" y="905691"/>
            <a:ext cx="8596668" cy="5135672"/>
          </a:xfrm>
        </p:spPr>
        <p:txBody>
          <a:bodyPr/>
          <a:lstStyle/>
          <a:p>
            <a:r>
              <a:rPr lang="en-US" altLang="zh-TW" dirty="0"/>
              <a:t>Bootstrap</a:t>
            </a:r>
            <a:r>
              <a:rPr lang="zh-TW" altLang="en-US" dirty="0"/>
              <a:t>提供「</a:t>
            </a: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form-group</a:t>
            </a:r>
            <a:r>
              <a:rPr lang="zh-TW" altLang="en-US" dirty="0"/>
              <a:t>」類別，表示表單內的物件群組，方便在表單</a:t>
            </a:r>
            <a:r>
              <a:rPr lang="en-US" altLang="zh-TW" dirty="0"/>
              <a:t>(form)</a:t>
            </a:r>
            <a:r>
              <a:rPr lang="zh-TW" altLang="en-US" dirty="0"/>
              <a:t>上做排版，也可以搭配</a:t>
            </a:r>
            <a:r>
              <a:rPr lang="en-US" altLang="zh-TW" dirty="0"/>
              <a:t>Bootstrap</a:t>
            </a:r>
            <a:r>
              <a:rPr lang="zh-TW" altLang="en-US" dirty="0"/>
              <a:t>網格系統做排版調整</a:t>
            </a:r>
            <a:endParaRPr lang="en-US" altLang="zh-TW" dirty="0"/>
          </a:p>
          <a:p>
            <a:r>
              <a:rPr lang="zh-TW" altLang="en-US" dirty="0"/>
              <a:t>將相同用途的標籤</a:t>
            </a:r>
            <a:r>
              <a:rPr lang="en-US" altLang="zh-TW" dirty="0"/>
              <a:t>(label)</a:t>
            </a:r>
            <a:r>
              <a:rPr lang="zh-TW" altLang="en-US" dirty="0"/>
              <a:t>、輸入</a:t>
            </a:r>
            <a:r>
              <a:rPr lang="en-US" altLang="zh-TW" dirty="0"/>
              <a:t>(input)</a:t>
            </a:r>
            <a:r>
              <a:rPr lang="zh-TW" altLang="en-US" dirty="0"/>
              <a:t>等</a:t>
            </a:r>
            <a:r>
              <a:rPr lang="en-US" altLang="zh-TW" dirty="0"/>
              <a:t>HTML</a:t>
            </a:r>
            <a:r>
              <a:rPr lang="zh-TW" altLang="en-US" dirty="0"/>
              <a:t>元件，以「</a:t>
            </a: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form-group</a:t>
            </a:r>
            <a:r>
              <a:rPr lang="zh-TW" altLang="en-US" dirty="0"/>
              <a:t>」包起來</a:t>
            </a:r>
            <a:endParaRPr lang="en-US" altLang="zh-TW" dirty="0"/>
          </a:p>
          <a:p>
            <a:r>
              <a:rPr lang="zh-TW" altLang="en-US" dirty="0"/>
              <a:t>「</a:t>
            </a: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form-group</a:t>
            </a:r>
            <a:r>
              <a:rPr lang="zh-TW" altLang="en-US" dirty="0"/>
              <a:t>」預設設定好</a:t>
            </a:r>
            <a:r>
              <a:rPr lang="en-US" altLang="zh-TW" dirty="0"/>
              <a:t>CSS</a:t>
            </a:r>
            <a:r>
              <a:rPr lang="zh-TW" altLang="en-US" dirty="0"/>
              <a:t>的</a:t>
            </a: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margin-bottom</a:t>
            </a:r>
            <a:r>
              <a:rPr lang="zh-TW" altLang="en-US" dirty="0"/>
              <a:t>屬性，讓群組之間可以有適當的間隔</a:t>
            </a:r>
            <a:endParaRPr lang="en-US" altLang="zh-TW" dirty="0"/>
          </a:p>
        </p:txBody>
      </p:sp>
      <p:sp>
        <p:nvSpPr>
          <p:cNvPr id="11" name="向下箭號 10"/>
          <p:cNvSpPr/>
          <p:nvPr/>
        </p:nvSpPr>
        <p:spPr>
          <a:xfrm rot="16200000">
            <a:off x="7773484" y="3301929"/>
            <a:ext cx="452846" cy="34319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7894" y="2656114"/>
            <a:ext cx="2850863" cy="154421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3" name="向下箭號 12"/>
          <p:cNvSpPr/>
          <p:nvPr/>
        </p:nvSpPr>
        <p:spPr>
          <a:xfrm rot="16200000">
            <a:off x="7777309" y="5660289"/>
            <a:ext cx="452846" cy="34319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文字方塊 13"/>
          <p:cNvSpPr txBox="1"/>
          <p:nvPr/>
        </p:nvSpPr>
        <p:spPr>
          <a:xfrm>
            <a:off x="251206" y="2656114"/>
            <a:ext cx="7490714" cy="2457422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>
              <a:defRPr sz="160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altLang="zh-TW" sz="1400" dirty="0"/>
              <a:t>&lt;form </a:t>
            </a:r>
            <a:r>
              <a:rPr lang="en-US" altLang="zh-TW" sz="1400" dirty="0">
                <a:solidFill>
                  <a:srgbClr val="0000FF"/>
                </a:solidFill>
              </a:rPr>
              <a:t>action</a:t>
            </a:r>
            <a:r>
              <a:rPr lang="en-US" altLang="zh-TW" sz="1400" dirty="0"/>
              <a:t>=</a:t>
            </a:r>
            <a:r>
              <a:rPr lang="en-US" altLang="zh-TW" sz="1400" dirty="0">
                <a:solidFill>
                  <a:srgbClr val="CC6600"/>
                </a:solidFill>
              </a:rPr>
              <a:t>"/</a:t>
            </a:r>
            <a:r>
              <a:rPr lang="en-US" altLang="zh-TW" sz="1400" dirty="0" err="1">
                <a:solidFill>
                  <a:srgbClr val="CC6600"/>
                </a:solidFill>
              </a:rPr>
              <a:t>action_page.php</a:t>
            </a:r>
            <a:r>
              <a:rPr lang="en-US" altLang="zh-TW" sz="1400" dirty="0">
                <a:solidFill>
                  <a:srgbClr val="CC6600"/>
                </a:solidFill>
              </a:rPr>
              <a:t>"</a:t>
            </a:r>
            <a:r>
              <a:rPr lang="en-US" altLang="zh-TW" sz="1400" dirty="0"/>
              <a:t>&gt;</a:t>
            </a:r>
          </a:p>
          <a:p>
            <a:r>
              <a:rPr lang="en-US" altLang="zh-TW" sz="1400" dirty="0"/>
              <a:t>  &lt;div </a:t>
            </a:r>
            <a:r>
              <a:rPr lang="en-US" altLang="zh-TW" sz="1400" dirty="0">
                <a:solidFill>
                  <a:srgbClr val="0000FF"/>
                </a:solidFill>
              </a:rPr>
              <a:t>class</a:t>
            </a:r>
            <a:r>
              <a:rPr lang="en-US" altLang="zh-TW" sz="1400" dirty="0"/>
              <a:t>=</a:t>
            </a:r>
            <a:r>
              <a:rPr lang="en-US" altLang="zh-TW" sz="1400" dirty="0">
                <a:solidFill>
                  <a:srgbClr val="CC6600"/>
                </a:solidFill>
              </a:rPr>
              <a:t>"form-group"</a:t>
            </a:r>
            <a:r>
              <a:rPr lang="en-US" altLang="zh-TW" sz="1400" dirty="0"/>
              <a:t>&gt;</a:t>
            </a:r>
          </a:p>
          <a:p>
            <a:r>
              <a:rPr lang="en-US" altLang="zh-TW" sz="1400" dirty="0"/>
              <a:t>    &lt;label </a:t>
            </a:r>
            <a:r>
              <a:rPr lang="en-US" altLang="zh-TW" sz="1400" dirty="0">
                <a:solidFill>
                  <a:srgbClr val="0000FF"/>
                </a:solidFill>
              </a:rPr>
              <a:t>for</a:t>
            </a:r>
            <a:r>
              <a:rPr lang="en-US" altLang="zh-TW" sz="1400" dirty="0"/>
              <a:t>=</a:t>
            </a:r>
            <a:r>
              <a:rPr lang="en-US" altLang="zh-TW" sz="1400" dirty="0">
                <a:solidFill>
                  <a:srgbClr val="CC6600"/>
                </a:solidFill>
              </a:rPr>
              <a:t>"</a:t>
            </a:r>
            <a:r>
              <a:rPr lang="en-US" altLang="zh-TW" sz="1400" dirty="0" err="1">
                <a:solidFill>
                  <a:srgbClr val="CC6600"/>
                </a:solidFill>
              </a:rPr>
              <a:t>usr</a:t>
            </a:r>
            <a:r>
              <a:rPr lang="en-US" altLang="zh-TW" sz="1400" dirty="0">
                <a:solidFill>
                  <a:srgbClr val="CC6600"/>
                </a:solidFill>
              </a:rPr>
              <a:t>"</a:t>
            </a:r>
            <a:r>
              <a:rPr lang="en-US" altLang="zh-TW" sz="1400" dirty="0"/>
              <a:t>&gt;</a:t>
            </a:r>
            <a:r>
              <a:rPr lang="en-US" altLang="zh-TW" sz="1400" dirty="0">
                <a:solidFill>
                  <a:schemeClr val="tx1"/>
                </a:solidFill>
              </a:rPr>
              <a:t>Name:</a:t>
            </a:r>
            <a:r>
              <a:rPr lang="en-US" altLang="zh-TW" sz="1400" dirty="0"/>
              <a:t>&lt;/label&gt;</a:t>
            </a:r>
          </a:p>
          <a:p>
            <a:r>
              <a:rPr lang="en-US" altLang="zh-TW" sz="1400" dirty="0"/>
              <a:t>    &lt;input </a:t>
            </a:r>
            <a:r>
              <a:rPr lang="en-US" altLang="zh-TW" sz="1400" dirty="0">
                <a:solidFill>
                  <a:srgbClr val="0000FF"/>
                </a:solidFill>
              </a:rPr>
              <a:t>type</a:t>
            </a:r>
            <a:r>
              <a:rPr lang="en-US" altLang="zh-TW" sz="1400" dirty="0"/>
              <a:t>=</a:t>
            </a:r>
            <a:r>
              <a:rPr lang="en-US" altLang="zh-TW" sz="1400" dirty="0">
                <a:solidFill>
                  <a:srgbClr val="CC6600"/>
                </a:solidFill>
              </a:rPr>
              <a:t>"text"</a:t>
            </a:r>
            <a:r>
              <a:rPr lang="en-US" altLang="zh-TW" sz="1400" dirty="0"/>
              <a:t> </a:t>
            </a:r>
            <a:r>
              <a:rPr lang="en-US" altLang="zh-TW" sz="1400" dirty="0">
                <a:solidFill>
                  <a:srgbClr val="0000FF"/>
                </a:solidFill>
              </a:rPr>
              <a:t>class</a:t>
            </a:r>
            <a:r>
              <a:rPr lang="en-US" altLang="zh-TW" sz="1400" dirty="0"/>
              <a:t>=</a:t>
            </a:r>
            <a:r>
              <a:rPr lang="en-US" altLang="zh-TW" sz="1400" dirty="0">
                <a:solidFill>
                  <a:srgbClr val="CC6600"/>
                </a:solidFill>
              </a:rPr>
              <a:t>"form-control"</a:t>
            </a:r>
            <a:r>
              <a:rPr lang="en-US" altLang="zh-TW" sz="1400" dirty="0"/>
              <a:t> </a:t>
            </a:r>
            <a:r>
              <a:rPr lang="en-US" altLang="zh-TW" sz="1400" dirty="0">
                <a:solidFill>
                  <a:srgbClr val="0000FF"/>
                </a:solidFill>
              </a:rPr>
              <a:t>id</a:t>
            </a:r>
            <a:r>
              <a:rPr lang="en-US" altLang="zh-TW" sz="1400" dirty="0"/>
              <a:t>=</a:t>
            </a:r>
            <a:r>
              <a:rPr lang="en-US" altLang="zh-TW" sz="1400" dirty="0">
                <a:solidFill>
                  <a:srgbClr val="CC6600"/>
                </a:solidFill>
              </a:rPr>
              <a:t>"</a:t>
            </a:r>
            <a:r>
              <a:rPr lang="en-US" altLang="zh-TW" sz="1400" dirty="0" err="1">
                <a:solidFill>
                  <a:srgbClr val="CC6600"/>
                </a:solidFill>
              </a:rPr>
              <a:t>usr</a:t>
            </a:r>
            <a:r>
              <a:rPr lang="en-US" altLang="zh-TW" sz="1400" dirty="0">
                <a:solidFill>
                  <a:srgbClr val="CC6600"/>
                </a:solidFill>
              </a:rPr>
              <a:t>"</a:t>
            </a:r>
            <a:r>
              <a:rPr lang="en-US" altLang="zh-TW" sz="1400" dirty="0"/>
              <a:t> </a:t>
            </a:r>
            <a:r>
              <a:rPr lang="en-US" altLang="zh-TW" sz="1400" dirty="0">
                <a:solidFill>
                  <a:srgbClr val="0000FF"/>
                </a:solidFill>
              </a:rPr>
              <a:t>name</a:t>
            </a:r>
            <a:r>
              <a:rPr lang="en-US" altLang="zh-TW" sz="1400" dirty="0"/>
              <a:t>=</a:t>
            </a:r>
            <a:r>
              <a:rPr lang="en-US" altLang="zh-TW" sz="1400" dirty="0">
                <a:solidFill>
                  <a:srgbClr val="CC6600"/>
                </a:solidFill>
              </a:rPr>
              <a:t>"username"</a:t>
            </a:r>
            <a:r>
              <a:rPr lang="en-US" altLang="zh-TW" sz="1400" dirty="0"/>
              <a:t>&gt;</a:t>
            </a:r>
          </a:p>
          <a:p>
            <a:r>
              <a:rPr lang="en-US" altLang="zh-TW" sz="1400" dirty="0"/>
              <a:t>  &lt;/div&gt;</a:t>
            </a:r>
          </a:p>
          <a:p>
            <a:r>
              <a:rPr lang="en-US" altLang="zh-TW" sz="1400" dirty="0"/>
              <a:t>  &lt;div </a:t>
            </a:r>
            <a:r>
              <a:rPr lang="en-US" altLang="zh-TW" sz="1400" dirty="0">
                <a:solidFill>
                  <a:srgbClr val="0000FF"/>
                </a:solidFill>
              </a:rPr>
              <a:t>class</a:t>
            </a:r>
            <a:r>
              <a:rPr lang="en-US" altLang="zh-TW" sz="1400" dirty="0"/>
              <a:t>=</a:t>
            </a:r>
            <a:r>
              <a:rPr lang="en-US" altLang="zh-TW" sz="1400" dirty="0">
                <a:solidFill>
                  <a:srgbClr val="CC6600"/>
                </a:solidFill>
              </a:rPr>
              <a:t>"form-group"</a:t>
            </a:r>
            <a:r>
              <a:rPr lang="en-US" altLang="zh-TW" sz="1400" dirty="0"/>
              <a:t>&gt;</a:t>
            </a:r>
          </a:p>
          <a:p>
            <a:r>
              <a:rPr lang="en-US" altLang="zh-TW" sz="1400" dirty="0"/>
              <a:t>    &lt;label </a:t>
            </a:r>
            <a:r>
              <a:rPr lang="en-US" altLang="zh-TW" sz="1400" dirty="0">
                <a:solidFill>
                  <a:srgbClr val="0000FF"/>
                </a:solidFill>
              </a:rPr>
              <a:t>for</a:t>
            </a:r>
            <a:r>
              <a:rPr lang="en-US" altLang="zh-TW" sz="1400" dirty="0"/>
              <a:t>=</a:t>
            </a:r>
            <a:r>
              <a:rPr lang="en-US" altLang="zh-TW" sz="1400" dirty="0">
                <a:solidFill>
                  <a:srgbClr val="CC6600"/>
                </a:solidFill>
              </a:rPr>
              <a:t>"</a:t>
            </a:r>
            <a:r>
              <a:rPr lang="en-US" altLang="zh-TW" sz="1400" dirty="0" err="1">
                <a:solidFill>
                  <a:srgbClr val="CC6600"/>
                </a:solidFill>
              </a:rPr>
              <a:t>pwd</a:t>
            </a:r>
            <a:r>
              <a:rPr lang="en-US" altLang="zh-TW" sz="1400" dirty="0">
                <a:solidFill>
                  <a:srgbClr val="CC6600"/>
                </a:solidFill>
              </a:rPr>
              <a:t>"</a:t>
            </a:r>
            <a:r>
              <a:rPr lang="en-US" altLang="zh-TW" sz="1400" dirty="0"/>
              <a:t>&gt;</a:t>
            </a:r>
            <a:r>
              <a:rPr lang="en-US" altLang="zh-TW" sz="1400" dirty="0">
                <a:solidFill>
                  <a:schemeClr val="tx1"/>
                </a:solidFill>
              </a:rPr>
              <a:t>Password:</a:t>
            </a:r>
            <a:r>
              <a:rPr lang="en-US" altLang="zh-TW" sz="1400" dirty="0"/>
              <a:t>&lt;/label&gt;</a:t>
            </a:r>
          </a:p>
          <a:p>
            <a:r>
              <a:rPr lang="en-US" altLang="zh-TW" sz="1400" dirty="0"/>
              <a:t>    &lt;input </a:t>
            </a:r>
            <a:r>
              <a:rPr lang="en-US" altLang="zh-TW" sz="1400" dirty="0">
                <a:solidFill>
                  <a:srgbClr val="0000FF"/>
                </a:solidFill>
              </a:rPr>
              <a:t>type</a:t>
            </a:r>
            <a:r>
              <a:rPr lang="en-US" altLang="zh-TW" sz="1400" dirty="0"/>
              <a:t>=</a:t>
            </a:r>
            <a:r>
              <a:rPr lang="en-US" altLang="zh-TW" sz="1400" dirty="0">
                <a:solidFill>
                  <a:srgbClr val="CC6600"/>
                </a:solidFill>
              </a:rPr>
              <a:t>"password"</a:t>
            </a:r>
            <a:r>
              <a:rPr lang="en-US" altLang="zh-TW" sz="1400" dirty="0"/>
              <a:t> </a:t>
            </a:r>
            <a:r>
              <a:rPr lang="en-US" altLang="zh-TW" sz="1400" dirty="0">
                <a:solidFill>
                  <a:srgbClr val="0000FF"/>
                </a:solidFill>
              </a:rPr>
              <a:t>class</a:t>
            </a:r>
            <a:r>
              <a:rPr lang="en-US" altLang="zh-TW" sz="1400" dirty="0"/>
              <a:t>=</a:t>
            </a:r>
            <a:r>
              <a:rPr lang="en-US" altLang="zh-TW" sz="1400" dirty="0">
                <a:solidFill>
                  <a:srgbClr val="CC6600"/>
                </a:solidFill>
              </a:rPr>
              <a:t>"form-control"</a:t>
            </a:r>
            <a:r>
              <a:rPr lang="en-US" altLang="zh-TW" sz="1400" dirty="0"/>
              <a:t> </a:t>
            </a:r>
            <a:r>
              <a:rPr lang="en-US" altLang="zh-TW" sz="1400" dirty="0">
                <a:solidFill>
                  <a:srgbClr val="0000FF"/>
                </a:solidFill>
              </a:rPr>
              <a:t>id</a:t>
            </a:r>
            <a:r>
              <a:rPr lang="en-US" altLang="zh-TW" sz="1400" dirty="0"/>
              <a:t>=</a:t>
            </a:r>
            <a:r>
              <a:rPr lang="en-US" altLang="zh-TW" sz="1400" dirty="0">
                <a:solidFill>
                  <a:srgbClr val="CC6600"/>
                </a:solidFill>
              </a:rPr>
              <a:t>"</a:t>
            </a:r>
            <a:r>
              <a:rPr lang="en-US" altLang="zh-TW" sz="1400" dirty="0" err="1">
                <a:solidFill>
                  <a:srgbClr val="CC6600"/>
                </a:solidFill>
              </a:rPr>
              <a:t>pwd</a:t>
            </a:r>
            <a:r>
              <a:rPr lang="en-US" altLang="zh-TW" sz="1400" dirty="0">
                <a:solidFill>
                  <a:srgbClr val="CC6600"/>
                </a:solidFill>
              </a:rPr>
              <a:t>"</a:t>
            </a:r>
            <a:r>
              <a:rPr lang="en-US" altLang="zh-TW" sz="1400" dirty="0"/>
              <a:t> </a:t>
            </a:r>
            <a:r>
              <a:rPr lang="en-US" altLang="zh-TW" sz="1400" dirty="0">
                <a:solidFill>
                  <a:srgbClr val="0000FF"/>
                </a:solidFill>
              </a:rPr>
              <a:t>name</a:t>
            </a:r>
            <a:r>
              <a:rPr lang="en-US" altLang="zh-TW" sz="1400" dirty="0"/>
              <a:t>=</a:t>
            </a:r>
            <a:r>
              <a:rPr lang="en-US" altLang="zh-TW" sz="1400" dirty="0">
                <a:solidFill>
                  <a:srgbClr val="CC6600"/>
                </a:solidFill>
              </a:rPr>
              <a:t>"password"</a:t>
            </a:r>
            <a:r>
              <a:rPr lang="en-US" altLang="zh-TW" sz="1400" dirty="0"/>
              <a:t>&gt;</a:t>
            </a:r>
          </a:p>
          <a:p>
            <a:r>
              <a:rPr lang="en-US" altLang="zh-TW" sz="1400" dirty="0"/>
              <a:t>  &lt;/div&gt;</a:t>
            </a:r>
          </a:p>
          <a:p>
            <a:r>
              <a:rPr lang="en-US" altLang="zh-TW" sz="1400" dirty="0"/>
              <a:t>  &lt;button </a:t>
            </a:r>
            <a:r>
              <a:rPr lang="en-US" altLang="zh-TW" sz="1400" dirty="0">
                <a:solidFill>
                  <a:srgbClr val="0000FF"/>
                </a:solidFill>
              </a:rPr>
              <a:t>type</a:t>
            </a:r>
            <a:r>
              <a:rPr lang="en-US" altLang="zh-TW" sz="1400" dirty="0"/>
              <a:t>=</a:t>
            </a:r>
            <a:r>
              <a:rPr lang="en-US" altLang="zh-TW" sz="1400" dirty="0">
                <a:solidFill>
                  <a:srgbClr val="CC6600"/>
                </a:solidFill>
              </a:rPr>
              <a:t>"submit"</a:t>
            </a:r>
            <a:r>
              <a:rPr lang="en-US" altLang="zh-TW" sz="1400" dirty="0"/>
              <a:t> </a:t>
            </a:r>
            <a:r>
              <a:rPr lang="en-US" altLang="zh-TW" sz="1400" dirty="0">
                <a:solidFill>
                  <a:srgbClr val="0000FF"/>
                </a:solidFill>
              </a:rPr>
              <a:t>class</a:t>
            </a:r>
            <a:r>
              <a:rPr lang="en-US" altLang="zh-TW" sz="1400" dirty="0"/>
              <a:t>=</a:t>
            </a:r>
            <a:r>
              <a:rPr lang="en-US" altLang="zh-TW" sz="1400" dirty="0">
                <a:solidFill>
                  <a:srgbClr val="CC6600"/>
                </a:solidFill>
              </a:rPr>
              <a:t>"</a:t>
            </a:r>
            <a:r>
              <a:rPr lang="en-US" altLang="zh-TW" sz="1400" dirty="0" err="1">
                <a:solidFill>
                  <a:srgbClr val="CC6600"/>
                </a:solidFill>
              </a:rPr>
              <a:t>btn</a:t>
            </a:r>
            <a:r>
              <a:rPr lang="en-US" altLang="zh-TW" sz="1400" dirty="0">
                <a:solidFill>
                  <a:srgbClr val="CC6600"/>
                </a:solidFill>
              </a:rPr>
              <a:t> </a:t>
            </a:r>
            <a:r>
              <a:rPr lang="en-US" altLang="zh-TW" sz="1400" dirty="0" err="1">
                <a:solidFill>
                  <a:srgbClr val="CC6600"/>
                </a:solidFill>
              </a:rPr>
              <a:t>btn</a:t>
            </a:r>
            <a:r>
              <a:rPr lang="en-US" altLang="zh-TW" sz="1400" dirty="0">
                <a:solidFill>
                  <a:srgbClr val="CC6600"/>
                </a:solidFill>
              </a:rPr>
              <a:t>-primary"</a:t>
            </a:r>
            <a:r>
              <a:rPr lang="en-US" altLang="zh-TW" sz="1400" dirty="0"/>
              <a:t>&gt;</a:t>
            </a:r>
            <a:r>
              <a:rPr lang="en-US" altLang="zh-TW" sz="1400" dirty="0">
                <a:solidFill>
                  <a:schemeClr val="tx1"/>
                </a:solidFill>
              </a:rPr>
              <a:t>Submit</a:t>
            </a:r>
            <a:r>
              <a:rPr lang="en-US" altLang="zh-TW" sz="1400" dirty="0"/>
              <a:t>&lt;/button&gt;</a:t>
            </a:r>
          </a:p>
          <a:p>
            <a:r>
              <a:rPr lang="en-US" altLang="zh-TW" sz="1400" dirty="0"/>
              <a:t>&lt;/form&gt;</a:t>
            </a:r>
          </a:p>
        </p:txBody>
      </p:sp>
      <p:sp>
        <p:nvSpPr>
          <p:cNvPr id="15" name="文字方塊 14"/>
          <p:cNvSpPr txBox="1"/>
          <p:nvPr/>
        </p:nvSpPr>
        <p:spPr>
          <a:xfrm>
            <a:off x="251205" y="5188875"/>
            <a:ext cx="7490715" cy="1580341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>
              <a:defRPr sz="140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altLang="zh-TW" dirty="0"/>
              <a:t>&lt;form </a:t>
            </a:r>
            <a:r>
              <a:rPr lang="en-US" altLang="zh-TW" dirty="0">
                <a:solidFill>
                  <a:srgbClr val="0000FF"/>
                </a:solidFill>
              </a:rPr>
              <a:t>action</a:t>
            </a:r>
            <a:r>
              <a:rPr lang="en-US" altLang="zh-TW" dirty="0"/>
              <a:t>=</a:t>
            </a:r>
            <a:r>
              <a:rPr lang="en-US" altLang="zh-TW" dirty="0">
                <a:solidFill>
                  <a:srgbClr val="CC6600"/>
                </a:solidFill>
              </a:rPr>
              <a:t>"/</a:t>
            </a:r>
            <a:r>
              <a:rPr lang="en-US" altLang="zh-TW" dirty="0" err="1">
                <a:solidFill>
                  <a:srgbClr val="CC6600"/>
                </a:solidFill>
              </a:rPr>
              <a:t>action_page.php</a:t>
            </a:r>
            <a:r>
              <a:rPr lang="en-US" altLang="zh-TW" dirty="0">
                <a:solidFill>
                  <a:srgbClr val="CC6600"/>
                </a:solidFill>
              </a:rPr>
              <a:t>"</a:t>
            </a:r>
            <a:r>
              <a:rPr lang="en-US" altLang="zh-TW" dirty="0"/>
              <a:t>&gt;</a:t>
            </a:r>
          </a:p>
          <a:p>
            <a:r>
              <a:rPr lang="en-US" altLang="zh-TW" dirty="0"/>
              <a:t>  &lt;label </a:t>
            </a:r>
            <a:r>
              <a:rPr lang="en-US" altLang="zh-TW" dirty="0">
                <a:solidFill>
                  <a:srgbClr val="0000FF"/>
                </a:solidFill>
              </a:rPr>
              <a:t>for</a:t>
            </a:r>
            <a:r>
              <a:rPr lang="en-US" altLang="zh-TW" dirty="0"/>
              <a:t>=</a:t>
            </a:r>
            <a:r>
              <a:rPr lang="en-US" altLang="zh-TW" dirty="0">
                <a:solidFill>
                  <a:srgbClr val="CC6600"/>
                </a:solidFill>
              </a:rPr>
              <a:t>"</a:t>
            </a:r>
            <a:r>
              <a:rPr lang="en-US" altLang="zh-TW" dirty="0" err="1">
                <a:solidFill>
                  <a:srgbClr val="CC6600"/>
                </a:solidFill>
              </a:rPr>
              <a:t>usr</a:t>
            </a:r>
            <a:r>
              <a:rPr lang="en-US" altLang="zh-TW" dirty="0">
                <a:solidFill>
                  <a:srgbClr val="CC6600"/>
                </a:solidFill>
              </a:rPr>
              <a:t>"</a:t>
            </a:r>
            <a:r>
              <a:rPr lang="en-US" altLang="zh-TW" dirty="0"/>
              <a:t>&gt;</a:t>
            </a:r>
            <a:r>
              <a:rPr lang="en-US" altLang="zh-TW" dirty="0">
                <a:solidFill>
                  <a:schemeClr val="tx1"/>
                </a:solidFill>
              </a:rPr>
              <a:t>Name:</a:t>
            </a:r>
            <a:r>
              <a:rPr lang="en-US" altLang="zh-TW" dirty="0"/>
              <a:t>&lt;/label&gt;</a:t>
            </a:r>
          </a:p>
          <a:p>
            <a:r>
              <a:rPr lang="en-US" altLang="zh-TW" dirty="0"/>
              <a:t>  &lt;input </a:t>
            </a:r>
            <a:r>
              <a:rPr lang="en-US" altLang="zh-TW" dirty="0">
                <a:solidFill>
                  <a:srgbClr val="0000FF"/>
                </a:solidFill>
              </a:rPr>
              <a:t>type</a:t>
            </a:r>
            <a:r>
              <a:rPr lang="en-US" altLang="zh-TW" dirty="0"/>
              <a:t>=</a:t>
            </a:r>
            <a:r>
              <a:rPr lang="en-US" altLang="zh-TW" dirty="0">
                <a:solidFill>
                  <a:srgbClr val="CC6600"/>
                </a:solidFill>
              </a:rPr>
              <a:t>"text"</a:t>
            </a:r>
            <a:r>
              <a:rPr lang="en-US" altLang="zh-TW" dirty="0"/>
              <a:t> </a:t>
            </a:r>
            <a:r>
              <a:rPr lang="en-US" altLang="zh-TW" dirty="0">
                <a:solidFill>
                  <a:srgbClr val="0000FF"/>
                </a:solidFill>
              </a:rPr>
              <a:t>class</a:t>
            </a:r>
            <a:r>
              <a:rPr lang="en-US" altLang="zh-TW" dirty="0"/>
              <a:t>=</a:t>
            </a:r>
            <a:r>
              <a:rPr lang="en-US" altLang="zh-TW" dirty="0">
                <a:solidFill>
                  <a:srgbClr val="CC6600"/>
                </a:solidFill>
              </a:rPr>
              <a:t>"form-control"</a:t>
            </a:r>
            <a:r>
              <a:rPr lang="en-US" altLang="zh-TW" dirty="0"/>
              <a:t> </a:t>
            </a:r>
            <a:r>
              <a:rPr lang="en-US" altLang="zh-TW" dirty="0">
                <a:solidFill>
                  <a:srgbClr val="0000FF"/>
                </a:solidFill>
              </a:rPr>
              <a:t>id</a:t>
            </a:r>
            <a:r>
              <a:rPr lang="en-US" altLang="zh-TW" dirty="0"/>
              <a:t>=</a:t>
            </a:r>
            <a:r>
              <a:rPr lang="en-US" altLang="zh-TW" dirty="0">
                <a:solidFill>
                  <a:srgbClr val="CC6600"/>
                </a:solidFill>
              </a:rPr>
              <a:t>"</a:t>
            </a:r>
            <a:r>
              <a:rPr lang="en-US" altLang="zh-TW" dirty="0" err="1">
                <a:solidFill>
                  <a:srgbClr val="CC6600"/>
                </a:solidFill>
              </a:rPr>
              <a:t>usr</a:t>
            </a:r>
            <a:r>
              <a:rPr lang="en-US" altLang="zh-TW" dirty="0">
                <a:solidFill>
                  <a:srgbClr val="CC6600"/>
                </a:solidFill>
              </a:rPr>
              <a:t>"</a:t>
            </a:r>
            <a:r>
              <a:rPr lang="en-US" altLang="zh-TW" dirty="0"/>
              <a:t> </a:t>
            </a:r>
            <a:r>
              <a:rPr lang="en-US" altLang="zh-TW" dirty="0">
                <a:solidFill>
                  <a:srgbClr val="0000FF"/>
                </a:solidFill>
              </a:rPr>
              <a:t>name</a:t>
            </a:r>
            <a:r>
              <a:rPr lang="en-US" altLang="zh-TW" dirty="0"/>
              <a:t>=</a:t>
            </a:r>
            <a:r>
              <a:rPr lang="en-US" altLang="zh-TW" dirty="0">
                <a:solidFill>
                  <a:srgbClr val="CC6600"/>
                </a:solidFill>
              </a:rPr>
              <a:t>"username"</a:t>
            </a:r>
            <a:r>
              <a:rPr lang="en-US" altLang="zh-TW" dirty="0"/>
              <a:t>&gt;</a:t>
            </a:r>
          </a:p>
          <a:p>
            <a:r>
              <a:rPr lang="en-US" altLang="zh-TW" dirty="0"/>
              <a:t>  &lt;label </a:t>
            </a:r>
            <a:r>
              <a:rPr lang="en-US" altLang="zh-TW" dirty="0">
                <a:solidFill>
                  <a:srgbClr val="0000FF"/>
                </a:solidFill>
              </a:rPr>
              <a:t>for</a:t>
            </a:r>
            <a:r>
              <a:rPr lang="en-US" altLang="zh-TW" dirty="0"/>
              <a:t>=</a:t>
            </a:r>
            <a:r>
              <a:rPr lang="en-US" altLang="zh-TW" dirty="0">
                <a:solidFill>
                  <a:srgbClr val="CC6600"/>
                </a:solidFill>
              </a:rPr>
              <a:t>"</a:t>
            </a:r>
            <a:r>
              <a:rPr lang="en-US" altLang="zh-TW" dirty="0" err="1">
                <a:solidFill>
                  <a:srgbClr val="CC6600"/>
                </a:solidFill>
              </a:rPr>
              <a:t>pwd</a:t>
            </a:r>
            <a:r>
              <a:rPr lang="en-US" altLang="zh-TW" dirty="0">
                <a:solidFill>
                  <a:srgbClr val="CC6600"/>
                </a:solidFill>
              </a:rPr>
              <a:t>"</a:t>
            </a:r>
            <a:r>
              <a:rPr lang="en-US" altLang="zh-TW" dirty="0"/>
              <a:t>&gt;</a:t>
            </a:r>
            <a:r>
              <a:rPr lang="en-US" altLang="zh-TW" dirty="0">
                <a:solidFill>
                  <a:schemeClr val="tx1"/>
                </a:solidFill>
              </a:rPr>
              <a:t>Password:</a:t>
            </a:r>
            <a:r>
              <a:rPr lang="en-US" altLang="zh-TW" dirty="0"/>
              <a:t>&lt;/label&gt;</a:t>
            </a:r>
          </a:p>
          <a:p>
            <a:r>
              <a:rPr lang="en-US" altLang="zh-TW" dirty="0"/>
              <a:t>  &lt;input </a:t>
            </a:r>
            <a:r>
              <a:rPr lang="en-US" altLang="zh-TW" dirty="0">
                <a:solidFill>
                  <a:srgbClr val="0000FF"/>
                </a:solidFill>
              </a:rPr>
              <a:t>type</a:t>
            </a:r>
            <a:r>
              <a:rPr lang="en-US" altLang="zh-TW" dirty="0"/>
              <a:t>=</a:t>
            </a:r>
            <a:r>
              <a:rPr lang="en-US" altLang="zh-TW" dirty="0">
                <a:solidFill>
                  <a:srgbClr val="CC6600"/>
                </a:solidFill>
              </a:rPr>
              <a:t>"password"</a:t>
            </a:r>
            <a:r>
              <a:rPr lang="en-US" altLang="zh-TW" dirty="0"/>
              <a:t> </a:t>
            </a:r>
            <a:r>
              <a:rPr lang="en-US" altLang="zh-TW" dirty="0">
                <a:solidFill>
                  <a:srgbClr val="0000FF"/>
                </a:solidFill>
              </a:rPr>
              <a:t>class</a:t>
            </a:r>
            <a:r>
              <a:rPr lang="en-US" altLang="zh-TW" dirty="0"/>
              <a:t>=</a:t>
            </a:r>
            <a:r>
              <a:rPr lang="en-US" altLang="zh-TW" dirty="0">
                <a:solidFill>
                  <a:srgbClr val="CC6600"/>
                </a:solidFill>
              </a:rPr>
              <a:t>"form-control"</a:t>
            </a:r>
            <a:r>
              <a:rPr lang="en-US" altLang="zh-TW" dirty="0"/>
              <a:t> </a:t>
            </a:r>
            <a:r>
              <a:rPr lang="en-US" altLang="zh-TW" dirty="0">
                <a:solidFill>
                  <a:srgbClr val="0000FF"/>
                </a:solidFill>
              </a:rPr>
              <a:t>id</a:t>
            </a:r>
            <a:r>
              <a:rPr lang="en-US" altLang="zh-TW" dirty="0"/>
              <a:t>=</a:t>
            </a:r>
            <a:r>
              <a:rPr lang="en-US" altLang="zh-TW" dirty="0">
                <a:solidFill>
                  <a:srgbClr val="CC6600"/>
                </a:solidFill>
              </a:rPr>
              <a:t>"</a:t>
            </a:r>
            <a:r>
              <a:rPr lang="en-US" altLang="zh-TW" dirty="0" err="1">
                <a:solidFill>
                  <a:srgbClr val="CC6600"/>
                </a:solidFill>
              </a:rPr>
              <a:t>pwd</a:t>
            </a:r>
            <a:r>
              <a:rPr lang="en-US" altLang="zh-TW" dirty="0">
                <a:solidFill>
                  <a:srgbClr val="CC6600"/>
                </a:solidFill>
              </a:rPr>
              <a:t>"</a:t>
            </a:r>
            <a:r>
              <a:rPr lang="en-US" altLang="zh-TW" dirty="0"/>
              <a:t> </a:t>
            </a:r>
            <a:r>
              <a:rPr lang="en-US" altLang="zh-TW" dirty="0">
                <a:solidFill>
                  <a:srgbClr val="0000FF"/>
                </a:solidFill>
              </a:rPr>
              <a:t>name</a:t>
            </a:r>
            <a:r>
              <a:rPr lang="en-US" altLang="zh-TW" dirty="0"/>
              <a:t>=</a:t>
            </a:r>
            <a:r>
              <a:rPr lang="en-US" altLang="zh-TW" dirty="0">
                <a:solidFill>
                  <a:srgbClr val="CC6600"/>
                </a:solidFill>
              </a:rPr>
              <a:t>"password"</a:t>
            </a:r>
            <a:r>
              <a:rPr lang="en-US" altLang="zh-TW" dirty="0"/>
              <a:t>&gt;</a:t>
            </a:r>
          </a:p>
          <a:p>
            <a:r>
              <a:rPr lang="en-US" altLang="zh-TW" dirty="0"/>
              <a:t>  &lt;button </a:t>
            </a:r>
            <a:r>
              <a:rPr lang="en-US" altLang="zh-TW" dirty="0">
                <a:solidFill>
                  <a:srgbClr val="0000FF"/>
                </a:solidFill>
              </a:rPr>
              <a:t>type</a:t>
            </a:r>
            <a:r>
              <a:rPr lang="en-US" altLang="zh-TW" dirty="0"/>
              <a:t>=</a:t>
            </a:r>
            <a:r>
              <a:rPr lang="en-US" altLang="zh-TW" dirty="0">
                <a:solidFill>
                  <a:srgbClr val="CC6600"/>
                </a:solidFill>
              </a:rPr>
              <a:t>"submit"</a:t>
            </a:r>
            <a:r>
              <a:rPr lang="en-US" altLang="zh-TW" dirty="0"/>
              <a:t> </a:t>
            </a:r>
            <a:r>
              <a:rPr lang="en-US" altLang="zh-TW" dirty="0">
                <a:solidFill>
                  <a:srgbClr val="0000FF"/>
                </a:solidFill>
              </a:rPr>
              <a:t>class</a:t>
            </a:r>
            <a:r>
              <a:rPr lang="en-US" altLang="zh-TW" dirty="0"/>
              <a:t>=</a:t>
            </a:r>
            <a:r>
              <a:rPr lang="en-US" altLang="zh-TW" dirty="0">
                <a:solidFill>
                  <a:srgbClr val="CC6600"/>
                </a:solidFill>
              </a:rPr>
              <a:t>"</a:t>
            </a:r>
            <a:r>
              <a:rPr lang="en-US" altLang="zh-TW" dirty="0" err="1">
                <a:solidFill>
                  <a:srgbClr val="CC6600"/>
                </a:solidFill>
              </a:rPr>
              <a:t>btn</a:t>
            </a:r>
            <a:r>
              <a:rPr lang="en-US" altLang="zh-TW" dirty="0">
                <a:solidFill>
                  <a:srgbClr val="CC6600"/>
                </a:solidFill>
              </a:rPr>
              <a:t> </a:t>
            </a:r>
            <a:r>
              <a:rPr lang="en-US" altLang="zh-TW" dirty="0" err="1">
                <a:solidFill>
                  <a:srgbClr val="CC6600"/>
                </a:solidFill>
              </a:rPr>
              <a:t>btn</a:t>
            </a:r>
            <a:r>
              <a:rPr lang="en-US" altLang="zh-TW" dirty="0">
                <a:solidFill>
                  <a:srgbClr val="CC6600"/>
                </a:solidFill>
              </a:rPr>
              <a:t>-primary"</a:t>
            </a:r>
            <a:r>
              <a:rPr lang="en-US" altLang="zh-TW" dirty="0"/>
              <a:t>&gt;</a:t>
            </a:r>
            <a:r>
              <a:rPr lang="en-US" altLang="zh-TW" dirty="0">
                <a:solidFill>
                  <a:schemeClr val="tx1"/>
                </a:solidFill>
              </a:rPr>
              <a:t>Submit</a:t>
            </a:r>
            <a:r>
              <a:rPr lang="en-US" altLang="zh-TW" dirty="0"/>
              <a:t>&lt;/button&gt;</a:t>
            </a:r>
          </a:p>
          <a:p>
            <a:r>
              <a:rPr lang="en-US" altLang="zh-TW" dirty="0"/>
              <a:t>&lt;/form&gt;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5F801-F91F-44F6-9E20-D4B06AE8B157}" type="slidenum">
              <a:rPr lang="zh-TW" altLang="en-US" smtClean="0"/>
              <a:t>85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3450004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77334" y="415628"/>
            <a:ext cx="8596668" cy="1320800"/>
          </a:xfrm>
        </p:spPr>
        <p:txBody>
          <a:bodyPr/>
          <a:lstStyle/>
          <a:p>
            <a:r>
              <a:rPr lang="zh-TW" altLang="en-US" dirty="0"/>
              <a:t>表單</a:t>
            </a:r>
            <a:r>
              <a:rPr lang="en-US" altLang="zh-TW" dirty="0"/>
              <a:t>(Form)</a:t>
            </a:r>
            <a:r>
              <a:rPr lang="zh-TW" altLang="en-US" dirty="0"/>
              <a:t> </a:t>
            </a:r>
            <a:r>
              <a:rPr lang="en-US" altLang="zh-TW" dirty="0"/>
              <a:t>#5</a:t>
            </a:r>
            <a:r>
              <a:rPr lang="zh-TW" altLang="en-US" dirty="0"/>
              <a:t> </a:t>
            </a:r>
            <a:r>
              <a:rPr lang="en-US" altLang="zh-TW" dirty="0"/>
              <a:t>– Form Row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77334" y="1114697"/>
            <a:ext cx="8596668" cy="4926666"/>
          </a:xfrm>
        </p:spPr>
        <p:txBody>
          <a:bodyPr/>
          <a:lstStyle/>
          <a:p>
            <a:r>
              <a:rPr lang="en-US" altLang="zh-TW" dirty="0"/>
              <a:t>Bootstrap</a:t>
            </a:r>
            <a:r>
              <a:rPr lang="zh-TW" altLang="en-US" dirty="0"/>
              <a:t>提供「</a:t>
            </a: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form-row</a:t>
            </a:r>
            <a:r>
              <a:rPr lang="zh-TW" altLang="en-US" dirty="0"/>
              <a:t>」類別，表示表單內的物件群組，可以將群組內的</a:t>
            </a:r>
            <a:r>
              <a:rPr lang="en-US" altLang="zh-TW" dirty="0"/>
              <a:t>HTML</a:t>
            </a:r>
            <a:r>
              <a:rPr lang="zh-TW" altLang="en-US" dirty="0"/>
              <a:t>元件放在同一列</a:t>
            </a:r>
            <a:r>
              <a:rPr lang="en-US" altLang="zh-TW" dirty="0"/>
              <a:t>(row)</a:t>
            </a:r>
            <a:r>
              <a:rPr lang="zh-TW" altLang="en-US" dirty="0"/>
              <a:t>，也可以搭配</a:t>
            </a:r>
            <a:r>
              <a:rPr lang="en-US" altLang="zh-TW" dirty="0"/>
              <a:t>Bootstrap</a:t>
            </a:r>
            <a:r>
              <a:rPr lang="zh-TW" altLang="en-US" dirty="0"/>
              <a:t>網格系統做排版調整</a:t>
            </a:r>
            <a:endParaRPr lang="en-US" altLang="zh-TW" dirty="0"/>
          </a:p>
          <a:p>
            <a:r>
              <a:rPr lang="zh-TW" altLang="en-US" dirty="0"/>
              <a:t>將表單內，想要放在同一列的</a:t>
            </a:r>
            <a:r>
              <a:rPr lang="en-US" altLang="zh-TW" dirty="0"/>
              <a:t>HTML</a:t>
            </a:r>
            <a:r>
              <a:rPr lang="zh-TW" altLang="en-US" dirty="0"/>
              <a:t>元件，以「</a:t>
            </a: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form-row</a:t>
            </a:r>
            <a:r>
              <a:rPr lang="zh-TW" altLang="en-US" dirty="0"/>
              <a:t>」包起來</a:t>
            </a:r>
            <a:endParaRPr lang="en-US" altLang="zh-TW" dirty="0"/>
          </a:p>
          <a:p>
            <a:r>
              <a:rPr lang="zh-TW" altLang="en-US" dirty="0"/>
              <a:t>「</a:t>
            </a: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form-row</a:t>
            </a:r>
            <a:r>
              <a:rPr lang="zh-TW" altLang="en-US" dirty="0"/>
              <a:t>」和網格系統的「</a:t>
            </a:r>
            <a:r>
              <a:rPr lang="en-US" altLang="zh-TW" dirty="0"/>
              <a:t>row</a:t>
            </a:r>
            <a:r>
              <a:rPr lang="zh-TW" altLang="en-US" dirty="0"/>
              <a:t>」比起來，裡面的元件會排的更緊密一點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5F801-F91F-44F6-9E20-D4B06AE8B157}" type="slidenum">
              <a:rPr lang="zh-TW" altLang="en-US" smtClean="0"/>
              <a:t>86</a:t>
            </a:fld>
            <a:endParaRPr lang="zh-TW" altLang="en-US" dirty="0"/>
          </a:p>
        </p:txBody>
      </p:sp>
      <p:sp>
        <p:nvSpPr>
          <p:cNvPr id="13" name="向下箭號 12"/>
          <p:cNvSpPr/>
          <p:nvPr/>
        </p:nvSpPr>
        <p:spPr>
          <a:xfrm rot="16200000">
            <a:off x="7664080" y="5195123"/>
            <a:ext cx="452846" cy="34319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4217" y="2579152"/>
            <a:ext cx="3848100" cy="52387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4216" y="4938095"/>
            <a:ext cx="3845619" cy="89664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5" name="向下箭號 14"/>
          <p:cNvSpPr/>
          <p:nvPr/>
        </p:nvSpPr>
        <p:spPr>
          <a:xfrm rot="16200000">
            <a:off x="7664080" y="2669491"/>
            <a:ext cx="452846" cy="34319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文字方塊 18"/>
          <p:cNvSpPr txBox="1"/>
          <p:nvPr/>
        </p:nvSpPr>
        <p:spPr>
          <a:xfrm>
            <a:off x="280990" y="2579152"/>
            <a:ext cx="7225800" cy="2264398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>
              <a:defRPr sz="140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altLang="zh-TW" dirty="0"/>
              <a:t>&lt;form&gt;</a:t>
            </a:r>
          </a:p>
          <a:p>
            <a:r>
              <a:rPr lang="en-US" altLang="zh-TW" dirty="0"/>
              <a:t>  &lt;div </a:t>
            </a:r>
            <a:r>
              <a:rPr lang="en-US" altLang="zh-TW" dirty="0">
                <a:solidFill>
                  <a:srgbClr val="0000FF"/>
                </a:solidFill>
              </a:rPr>
              <a:t>class</a:t>
            </a:r>
            <a:r>
              <a:rPr lang="en-US" altLang="zh-TW" dirty="0"/>
              <a:t>=</a:t>
            </a:r>
            <a:r>
              <a:rPr lang="en-US" altLang="zh-TW" dirty="0">
                <a:solidFill>
                  <a:srgbClr val="CC6600"/>
                </a:solidFill>
              </a:rPr>
              <a:t>"form-row"</a:t>
            </a:r>
            <a:r>
              <a:rPr lang="en-US" altLang="zh-TW" dirty="0"/>
              <a:t>&gt;</a:t>
            </a:r>
          </a:p>
          <a:p>
            <a:r>
              <a:rPr lang="en-US" altLang="zh-TW" dirty="0"/>
              <a:t>    &lt;div </a:t>
            </a:r>
            <a:r>
              <a:rPr lang="en-US" altLang="zh-TW" dirty="0">
                <a:solidFill>
                  <a:srgbClr val="0000FF"/>
                </a:solidFill>
              </a:rPr>
              <a:t>class</a:t>
            </a:r>
            <a:r>
              <a:rPr lang="en-US" altLang="zh-TW" dirty="0"/>
              <a:t>=</a:t>
            </a:r>
            <a:r>
              <a:rPr lang="en-US" altLang="zh-TW" dirty="0">
                <a:solidFill>
                  <a:srgbClr val="CC6600"/>
                </a:solidFill>
              </a:rPr>
              <a:t>"col"</a:t>
            </a:r>
            <a:r>
              <a:rPr lang="en-US" altLang="zh-TW" dirty="0"/>
              <a:t>&gt;</a:t>
            </a:r>
          </a:p>
          <a:p>
            <a:r>
              <a:rPr lang="en-US" altLang="zh-TW" dirty="0"/>
              <a:t>      &lt;input </a:t>
            </a:r>
            <a:r>
              <a:rPr lang="en-US" altLang="zh-TW" dirty="0">
                <a:solidFill>
                  <a:srgbClr val="0000FF"/>
                </a:solidFill>
              </a:rPr>
              <a:t>type</a:t>
            </a:r>
            <a:r>
              <a:rPr lang="en-US" altLang="zh-TW" dirty="0"/>
              <a:t>=</a:t>
            </a:r>
            <a:r>
              <a:rPr lang="en-US" altLang="zh-TW" dirty="0">
                <a:solidFill>
                  <a:srgbClr val="CC6600"/>
                </a:solidFill>
              </a:rPr>
              <a:t>"text"</a:t>
            </a:r>
            <a:r>
              <a:rPr lang="en-US" altLang="zh-TW" dirty="0"/>
              <a:t> </a:t>
            </a:r>
            <a:r>
              <a:rPr lang="en-US" altLang="zh-TW" dirty="0">
                <a:solidFill>
                  <a:srgbClr val="0000FF"/>
                </a:solidFill>
              </a:rPr>
              <a:t>class</a:t>
            </a:r>
            <a:r>
              <a:rPr lang="en-US" altLang="zh-TW" dirty="0"/>
              <a:t>=</a:t>
            </a:r>
            <a:r>
              <a:rPr lang="en-US" altLang="zh-TW" dirty="0">
                <a:solidFill>
                  <a:srgbClr val="CC6600"/>
                </a:solidFill>
              </a:rPr>
              <a:t>"form-control"</a:t>
            </a:r>
            <a:r>
              <a:rPr lang="en-US" altLang="zh-TW" dirty="0"/>
              <a:t> </a:t>
            </a:r>
            <a:r>
              <a:rPr lang="en-US" altLang="zh-TW" dirty="0">
                <a:solidFill>
                  <a:srgbClr val="0000FF"/>
                </a:solidFill>
              </a:rPr>
              <a:t>placeholder</a:t>
            </a:r>
            <a:r>
              <a:rPr lang="en-US" altLang="zh-TW" dirty="0"/>
              <a:t>=</a:t>
            </a:r>
            <a:r>
              <a:rPr lang="en-US" altLang="zh-TW" dirty="0">
                <a:solidFill>
                  <a:srgbClr val="CC6600"/>
                </a:solidFill>
              </a:rPr>
              <a:t>"First name"</a:t>
            </a:r>
            <a:r>
              <a:rPr lang="en-US" altLang="zh-TW" dirty="0"/>
              <a:t>&gt;</a:t>
            </a:r>
          </a:p>
          <a:p>
            <a:r>
              <a:rPr lang="en-US" altLang="zh-TW" dirty="0"/>
              <a:t>    &lt;/div&gt;</a:t>
            </a:r>
          </a:p>
          <a:p>
            <a:r>
              <a:rPr lang="en-US" altLang="zh-TW" dirty="0"/>
              <a:t>    &lt;div </a:t>
            </a:r>
            <a:r>
              <a:rPr lang="en-US" altLang="zh-TW" dirty="0">
                <a:solidFill>
                  <a:srgbClr val="0000FF"/>
                </a:solidFill>
              </a:rPr>
              <a:t>class</a:t>
            </a:r>
            <a:r>
              <a:rPr lang="en-US" altLang="zh-TW" dirty="0"/>
              <a:t>=</a:t>
            </a:r>
            <a:r>
              <a:rPr lang="en-US" altLang="zh-TW" dirty="0">
                <a:solidFill>
                  <a:srgbClr val="CC6600"/>
                </a:solidFill>
              </a:rPr>
              <a:t>"col"</a:t>
            </a:r>
            <a:r>
              <a:rPr lang="en-US" altLang="zh-TW" dirty="0"/>
              <a:t>&gt;</a:t>
            </a:r>
          </a:p>
          <a:p>
            <a:r>
              <a:rPr lang="en-US" altLang="zh-TW" dirty="0"/>
              <a:t>      &lt;input </a:t>
            </a:r>
            <a:r>
              <a:rPr lang="en-US" altLang="zh-TW" dirty="0">
                <a:solidFill>
                  <a:srgbClr val="0000FF"/>
                </a:solidFill>
              </a:rPr>
              <a:t>type</a:t>
            </a:r>
            <a:r>
              <a:rPr lang="en-US" altLang="zh-TW" dirty="0"/>
              <a:t>=</a:t>
            </a:r>
            <a:r>
              <a:rPr lang="en-US" altLang="zh-TW" dirty="0">
                <a:solidFill>
                  <a:srgbClr val="CC6600"/>
                </a:solidFill>
              </a:rPr>
              <a:t>"text" </a:t>
            </a:r>
            <a:r>
              <a:rPr lang="en-US" altLang="zh-TW" dirty="0">
                <a:solidFill>
                  <a:srgbClr val="0000FF"/>
                </a:solidFill>
              </a:rPr>
              <a:t>class</a:t>
            </a:r>
            <a:r>
              <a:rPr lang="en-US" altLang="zh-TW" dirty="0"/>
              <a:t>=</a:t>
            </a:r>
            <a:r>
              <a:rPr lang="en-US" altLang="zh-TW" dirty="0">
                <a:solidFill>
                  <a:srgbClr val="CC6600"/>
                </a:solidFill>
              </a:rPr>
              <a:t>"form-control"</a:t>
            </a:r>
            <a:r>
              <a:rPr lang="en-US" altLang="zh-TW" dirty="0"/>
              <a:t> </a:t>
            </a:r>
            <a:r>
              <a:rPr lang="en-US" altLang="zh-TW" dirty="0">
                <a:solidFill>
                  <a:srgbClr val="0000FF"/>
                </a:solidFill>
              </a:rPr>
              <a:t>placeholder</a:t>
            </a:r>
            <a:r>
              <a:rPr lang="en-US" altLang="zh-TW" dirty="0"/>
              <a:t>=</a:t>
            </a:r>
            <a:r>
              <a:rPr lang="en-US" altLang="zh-TW" dirty="0">
                <a:solidFill>
                  <a:srgbClr val="CC6600"/>
                </a:solidFill>
              </a:rPr>
              <a:t>"Last name"</a:t>
            </a:r>
            <a:r>
              <a:rPr lang="en-US" altLang="zh-TW" dirty="0"/>
              <a:t>&gt;</a:t>
            </a:r>
          </a:p>
          <a:p>
            <a:r>
              <a:rPr lang="en-US" altLang="zh-TW" dirty="0"/>
              <a:t>    &lt;/div&gt;</a:t>
            </a:r>
          </a:p>
          <a:p>
            <a:r>
              <a:rPr lang="en-US" altLang="zh-TW" dirty="0"/>
              <a:t>  &lt;/div&gt;</a:t>
            </a:r>
          </a:p>
          <a:p>
            <a:r>
              <a:rPr lang="en-US" altLang="zh-TW" dirty="0"/>
              <a:t>&lt;/form&gt;</a:t>
            </a:r>
          </a:p>
        </p:txBody>
      </p:sp>
      <p:sp>
        <p:nvSpPr>
          <p:cNvPr id="20" name="文字方塊 19"/>
          <p:cNvSpPr txBox="1"/>
          <p:nvPr/>
        </p:nvSpPr>
        <p:spPr>
          <a:xfrm>
            <a:off x="280989" y="4938096"/>
            <a:ext cx="7225802" cy="1837509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>
              <a:defRPr sz="140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altLang="zh-TW" dirty="0"/>
              <a:t>&lt;form&gt;</a:t>
            </a:r>
          </a:p>
          <a:p>
            <a:r>
              <a:rPr lang="en-US" altLang="zh-TW" dirty="0"/>
              <a:t>  &lt;div </a:t>
            </a:r>
            <a:r>
              <a:rPr lang="en-US" altLang="zh-TW" dirty="0">
                <a:solidFill>
                  <a:srgbClr val="0000FF"/>
                </a:solidFill>
              </a:rPr>
              <a:t>class</a:t>
            </a:r>
            <a:r>
              <a:rPr lang="en-US" altLang="zh-TW" dirty="0"/>
              <a:t>=</a:t>
            </a:r>
            <a:r>
              <a:rPr lang="en-US" altLang="zh-TW" dirty="0">
                <a:solidFill>
                  <a:srgbClr val="CC6600"/>
                </a:solidFill>
              </a:rPr>
              <a:t>"col"</a:t>
            </a:r>
            <a:r>
              <a:rPr lang="en-US" altLang="zh-TW" dirty="0"/>
              <a:t>&gt;</a:t>
            </a:r>
          </a:p>
          <a:p>
            <a:r>
              <a:rPr lang="en-US" altLang="zh-TW" dirty="0"/>
              <a:t>    &lt;input </a:t>
            </a:r>
            <a:r>
              <a:rPr lang="en-US" altLang="zh-TW" dirty="0">
                <a:solidFill>
                  <a:srgbClr val="0000FF"/>
                </a:solidFill>
              </a:rPr>
              <a:t>type</a:t>
            </a:r>
            <a:r>
              <a:rPr lang="en-US" altLang="zh-TW" dirty="0"/>
              <a:t>=</a:t>
            </a:r>
            <a:r>
              <a:rPr lang="en-US" altLang="zh-TW" dirty="0">
                <a:solidFill>
                  <a:srgbClr val="CC6600"/>
                </a:solidFill>
              </a:rPr>
              <a:t>"text"</a:t>
            </a:r>
            <a:r>
              <a:rPr lang="en-US" altLang="zh-TW" dirty="0"/>
              <a:t> </a:t>
            </a:r>
            <a:r>
              <a:rPr lang="en-US" altLang="zh-TW" dirty="0">
                <a:solidFill>
                  <a:srgbClr val="0000FF"/>
                </a:solidFill>
              </a:rPr>
              <a:t>class</a:t>
            </a:r>
            <a:r>
              <a:rPr lang="en-US" altLang="zh-TW" dirty="0"/>
              <a:t>=</a:t>
            </a:r>
            <a:r>
              <a:rPr lang="en-US" altLang="zh-TW" dirty="0">
                <a:solidFill>
                  <a:srgbClr val="CC6600"/>
                </a:solidFill>
              </a:rPr>
              <a:t>"form-control"</a:t>
            </a:r>
            <a:r>
              <a:rPr lang="en-US" altLang="zh-TW" dirty="0"/>
              <a:t> </a:t>
            </a:r>
            <a:r>
              <a:rPr lang="en-US" altLang="zh-TW" dirty="0">
                <a:solidFill>
                  <a:srgbClr val="0000FF"/>
                </a:solidFill>
              </a:rPr>
              <a:t>placeholder</a:t>
            </a:r>
            <a:r>
              <a:rPr lang="en-US" altLang="zh-TW" dirty="0"/>
              <a:t>=</a:t>
            </a:r>
            <a:r>
              <a:rPr lang="en-US" altLang="zh-TW" dirty="0">
                <a:solidFill>
                  <a:srgbClr val="CC6600"/>
                </a:solidFill>
              </a:rPr>
              <a:t>"First name"</a:t>
            </a:r>
            <a:r>
              <a:rPr lang="en-US" altLang="zh-TW" dirty="0"/>
              <a:t>&gt;</a:t>
            </a:r>
          </a:p>
          <a:p>
            <a:r>
              <a:rPr lang="en-US" altLang="zh-TW" dirty="0"/>
              <a:t>  &lt;/div&gt;</a:t>
            </a:r>
          </a:p>
          <a:p>
            <a:r>
              <a:rPr lang="en-US" altLang="zh-TW" dirty="0"/>
              <a:t>  &lt;div </a:t>
            </a:r>
            <a:r>
              <a:rPr lang="en-US" altLang="zh-TW" dirty="0">
                <a:solidFill>
                  <a:srgbClr val="0000FF"/>
                </a:solidFill>
              </a:rPr>
              <a:t>class</a:t>
            </a:r>
            <a:r>
              <a:rPr lang="en-US" altLang="zh-TW" dirty="0"/>
              <a:t>=</a:t>
            </a:r>
            <a:r>
              <a:rPr lang="en-US" altLang="zh-TW" dirty="0">
                <a:solidFill>
                  <a:srgbClr val="CC6600"/>
                </a:solidFill>
              </a:rPr>
              <a:t>"col"</a:t>
            </a:r>
            <a:r>
              <a:rPr lang="en-US" altLang="zh-TW" dirty="0"/>
              <a:t>&gt;</a:t>
            </a:r>
          </a:p>
          <a:p>
            <a:r>
              <a:rPr lang="en-US" altLang="zh-TW" dirty="0"/>
              <a:t>    &lt;input </a:t>
            </a:r>
            <a:r>
              <a:rPr lang="en-US" altLang="zh-TW" dirty="0">
                <a:solidFill>
                  <a:srgbClr val="0000FF"/>
                </a:solidFill>
              </a:rPr>
              <a:t>type</a:t>
            </a:r>
            <a:r>
              <a:rPr lang="en-US" altLang="zh-TW" dirty="0"/>
              <a:t>=</a:t>
            </a:r>
            <a:r>
              <a:rPr lang="en-US" altLang="zh-TW" dirty="0">
                <a:solidFill>
                  <a:srgbClr val="CC6600"/>
                </a:solidFill>
              </a:rPr>
              <a:t>"text"</a:t>
            </a:r>
            <a:r>
              <a:rPr lang="en-US" altLang="zh-TW" dirty="0"/>
              <a:t> </a:t>
            </a:r>
            <a:r>
              <a:rPr lang="en-US" altLang="zh-TW" dirty="0">
                <a:solidFill>
                  <a:srgbClr val="0000FF"/>
                </a:solidFill>
              </a:rPr>
              <a:t>class</a:t>
            </a:r>
            <a:r>
              <a:rPr lang="en-US" altLang="zh-TW" dirty="0"/>
              <a:t>=</a:t>
            </a:r>
            <a:r>
              <a:rPr lang="en-US" altLang="zh-TW" dirty="0">
                <a:solidFill>
                  <a:srgbClr val="CC6600"/>
                </a:solidFill>
              </a:rPr>
              <a:t>"form-control"</a:t>
            </a:r>
            <a:r>
              <a:rPr lang="en-US" altLang="zh-TW" dirty="0"/>
              <a:t> </a:t>
            </a:r>
            <a:r>
              <a:rPr lang="en-US" altLang="zh-TW" dirty="0">
                <a:solidFill>
                  <a:srgbClr val="0000FF"/>
                </a:solidFill>
              </a:rPr>
              <a:t>placeholder</a:t>
            </a:r>
            <a:r>
              <a:rPr lang="en-US" altLang="zh-TW" dirty="0"/>
              <a:t>=</a:t>
            </a:r>
            <a:r>
              <a:rPr lang="en-US" altLang="zh-TW" dirty="0">
                <a:solidFill>
                  <a:srgbClr val="CC6600"/>
                </a:solidFill>
              </a:rPr>
              <a:t>"Last name"</a:t>
            </a:r>
            <a:r>
              <a:rPr lang="en-US" altLang="zh-TW" dirty="0"/>
              <a:t>&gt;</a:t>
            </a:r>
          </a:p>
          <a:p>
            <a:r>
              <a:rPr lang="en-US" altLang="zh-TW" dirty="0"/>
              <a:t>  &lt;/div&gt;</a:t>
            </a:r>
          </a:p>
          <a:p>
            <a:r>
              <a:rPr lang="en-US" altLang="zh-TW" dirty="0"/>
              <a:t>&lt;/form&gt;</a:t>
            </a:r>
          </a:p>
        </p:txBody>
      </p:sp>
    </p:spTree>
    <p:extLst>
      <p:ext uri="{BB962C8B-B14F-4D97-AF65-F5344CB8AC3E}">
        <p14:creationId xmlns:p14="http://schemas.microsoft.com/office/powerpoint/2010/main" val="388938464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表單</a:t>
            </a:r>
            <a:r>
              <a:rPr lang="en-US" altLang="zh-TW" dirty="0"/>
              <a:t>(Form)</a:t>
            </a:r>
            <a:r>
              <a:rPr lang="zh-TW" altLang="en-US" dirty="0"/>
              <a:t> </a:t>
            </a:r>
            <a:r>
              <a:rPr lang="en-US" altLang="zh-TW" dirty="0"/>
              <a:t>#6</a:t>
            </a:r>
            <a:r>
              <a:rPr lang="zh-TW" altLang="en-US" dirty="0"/>
              <a:t> </a:t>
            </a:r>
            <a:r>
              <a:rPr lang="en-US" altLang="zh-TW" dirty="0"/>
              <a:t>–</a:t>
            </a:r>
            <a:r>
              <a:rPr lang="zh-TW" altLang="en-US" dirty="0"/>
              <a:t> 按鈕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77334" y="1436914"/>
            <a:ext cx="8596668" cy="4604449"/>
          </a:xfrm>
        </p:spPr>
        <p:txBody>
          <a:bodyPr/>
          <a:lstStyle/>
          <a:p>
            <a:r>
              <a:rPr lang="en-US" altLang="zh-TW" dirty="0"/>
              <a:t>Bootstrap</a:t>
            </a:r>
            <a:r>
              <a:rPr lang="zh-TW" altLang="en-US" dirty="0"/>
              <a:t>提供</a:t>
            </a:r>
            <a:r>
              <a:rPr lang="en-US" altLang="zh-TW" dirty="0"/>
              <a:t>9</a:t>
            </a:r>
            <a:r>
              <a:rPr lang="zh-TW" altLang="en-US" dirty="0"/>
              <a:t>種不同顏色的好看按鈕</a:t>
            </a:r>
            <a:r>
              <a:rPr lang="en-US" altLang="zh-TW" dirty="0"/>
              <a:t>(button)</a:t>
            </a:r>
            <a:r>
              <a:rPr lang="zh-TW" altLang="en-US" dirty="0"/>
              <a:t>，並且還有盤旋</a:t>
            </a:r>
            <a:r>
              <a:rPr lang="en-US" altLang="zh-TW" dirty="0"/>
              <a:t>(hover)</a:t>
            </a:r>
            <a:r>
              <a:rPr lang="zh-TW" altLang="en-US" dirty="0"/>
              <a:t>效果</a:t>
            </a:r>
            <a:endParaRPr lang="en-US" altLang="zh-TW" dirty="0"/>
          </a:p>
          <a:p>
            <a:r>
              <a:rPr lang="zh-TW" altLang="en-US" dirty="0"/>
              <a:t>語法：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5F801-F91F-44F6-9E20-D4B06AE8B157}" type="slidenum">
              <a:rPr lang="zh-TW" altLang="en-US" smtClean="0"/>
              <a:t>87</a:t>
            </a:fld>
            <a:endParaRPr lang="zh-TW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677334" y="2271704"/>
            <a:ext cx="8315325" cy="2683120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>
              <a:defRPr sz="140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altLang="zh-TW" sz="1600" dirty="0"/>
              <a:t>&lt;button </a:t>
            </a:r>
            <a:r>
              <a:rPr lang="en-US" altLang="zh-TW" sz="1600" dirty="0">
                <a:solidFill>
                  <a:srgbClr val="0000FF"/>
                </a:solidFill>
              </a:rPr>
              <a:t>type</a:t>
            </a:r>
            <a:r>
              <a:rPr lang="en-US" altLang="zh-TW" sz="1600" dirty="0"/>
              <a:t>=</a:t>
            </a:r>
            <a:r>
              <a:rPr lang="en-US" altLang="zh-TW" sz="1600" dirty="0">
                <a:solidFill>
                  <a:srgbClr val="CC6600"/>
                </a:solidFill>
              </a:rPr>
              <a:t>"button"</a:t>
            </a:r>
            <a:r>
              <a:rPr lang="en-US" altLang="zh-TW" sz="1600" dirty="0"/>
              <a:t> </a:t>
            </a:r>
            <a:r>
              <a:rPr lang="en-US" altLang="zh-TW" sz="1600" dirty="0">
                <a:solidFill>
                  <a:srgbClr val="0000FF"/>
                </a:solidFill>
              </a:rPr>
              <a:t>class</a:t>
            </a:r>
            <a:r>
              <a:rPr lang="en-US" altLang="zh-TW" sz="1600" dirty="0"/>
              <a:t>=</a:t>
            </a:r>
            <a:r>
              <a:rPr lang="en-US" altLang="zh-TW" sz="1600" dirty="0">
                <a:solidFill>
                  <a:srgbClr val="CC6600"/>
                </a:solidFill>
              </a:rPr>
              <a:t>"</a:t>
            </a:r>
            <a:r>
              <a:rPr lang="en-US" altLang="zh-TW" sz="1600" dirty="0" err="1">
                <a:solidFill>
                  <a:srgbClr val="CC6600"/>
                </a:solidFill>
              </a:rPr>
              <a:t>btn</a:t>
            </a:r>
            <a:r>
              <a:rPr lang="en-US" altLang="zh-TW" sz="1600" dirty="0">
                <a:solidFill>
                  <a:srgbClr val="CC6600"/>
                </a:solidFill>
              </a:rPr>
              <a:t> </a:t>
            </a:r>
            <a:r>
              <a:rPr lang="en-US" altLang="zh-TW" sz="1600" dirty="0" err="1">
                <a:solidFill>
                  <a:srgbClr val="CC6600"/>
                </a:solidFill>
              </a:rPr>
              <a:t>btn</a:t>
            </a:r>
            <a:r>
              <a:rPr lang="en-US" altLang="zh-TW" sz="1600" dirty="0">
                <a:solidFill>
                  <a:srgbClr val="CC6600"/>
                </a:solidFill>
              </a:rPr>
              <a:t>-primary"</a:t>
            </a:r>
            <a:r>
              <a:rPr lang="en-US" altLang="zh-TW" sz="1600" dirty="0"/>
              <a:t>&gt;</a:t>
            </a:r>
            <a:r>
              <a:rPr lang="en-US" altLang="zh-TW" sz="1600" dirty="0">
                <a:solidFill>
                  <a:schemeClr val="tx1"/>
                </a:solidFill>
              </a:rPr>
              <a:t>Primary</a:t>
            </a:r>
            <a:r>
              <a:rPr lang="en-US" altLang="zh-TW" sz="1600" dirty="0"/>
              <a:t>&lt;/button&gt;</a:t>
            </a:r>
          </a:p>
          <a:p>
            <a:r>
              <a:rPr lang="en-US" altLang="zh-TW" sz="1600" dirty="0"/>
              <a:t>&lt;button </a:t>
            </a:r>
            <a:r>
              <a:rPr lang="en-US" altLang="zh-TW" sz="1600" dirty="0">
                <a:solidFill>
                  <a:srgbClr val="0000FF"/>
                </a:solidFill>
              </a:rPr>
              <a:t>type</a:t>
            </a:r>
            <a:r>
              <a:rPr lang="en-US" altLang="zh-TW" sz="1600" dirty="0"/>
              <a:t>=</a:t>
            </a:r>
            <a:r>
              <a:rPr lang="en-US" altLang="zh-TW" sz="1600" dirty="0">
                <a:solidFill>
                  <a:srgbClr val="CC6600"/>
                </a:solidFill>
              </a:rPr>
              <a:t>"button"</a:t>
            </a:r>
            <a:r>
              <a:rPr lang="en-US" altLang="zh-TW" sz="1600" dirty="0"/>
              <a:t> </a:t>
            </a:r>
            <a:r>
              <a:rPr lang="en-US" altLang="zh-TW" sz="1600" dirty="0">
                <a:solidFill>
                  <a:srgbClr val="0000FF"/>
                </a:solidFill>
              </a:rPr>
              <a:t>class</a:t>
            </a:r>
            <a:r>
              <a:rPr lang="en-US" altLang="zh-TW" sz="1600" dirty="0"/>
              <a:t>=</a:t>
            </a:r>
            <a:r>
              <a:rPr lang="en-US" altLang="zh-TW" sz="1600" dirty="0">
                <a:solidFill>
                  <a:srgbClr val="CC6600"/>
                </a:solidFill>
              </a:rPr>
              <a:t>"</a:t>
            </a:r>
            <a:r>
              <a:rPr lang="en-US" altLang="zh-TW" sz="1600" dirty="0" err="1">
                <a:solidFill>
                  <a:srgbClr val="CC6600"/>
                </a:solidFill>
              </a:rPr>
              <a:t>btn</a:t>
            </a:r>
            <a:r>
              <a:rPr lang="en-US" altLang="zh-TW" sz="1600" dirty="0">
                <a:solidFill>
                  <a:srgbClr val="CC6600"/>
                </a:solidFill>
              </a:rPr>
              <a:t> </a:t>
            </a:r>
            <a:r>
              <a:rPr lang="en-US" altLang="zh-TW" sz="1600" dirty="0" err="1">
                <a:solidFill>
                  <a:srgbClr val="CC6600"/>
                </a:solidFill>
              </a:rPr>
              <a:t>btn</a:t>
            </a:r>
            <a:r>
              <a:rPr lang="en-US" altLang="zh-TW" sz="1600" dirty="0">
                <a:solidFill>
                  <a:srgbClr val="CC6600"/>
                </a:solidFill>
              </a:rPr>
              <a:t>-secondary"</a:t>
            </a:r>
            <a:r>
              <a:rPr lang="en-US" altLang="zh-TW" sz="1600" dirty="0"/>
              <a:t>&gt;</a:t>
            </a:r>
            <a:r>
              <a:rPr lang="en-US" altLang="zh-TW" sz="1600" dirty="0">
                <a:solidFill>
                  <a:schemeClr val="tx1"/>
                </a:solidFill>
              </a:rPr>
              <a:t>Secondary</a:t>
            </a:r>
            <a:r>
              <a:rPr lang="en-US" altLang="zh-TW" sz="1600" dirty="0"/>
              <a:t>&lt;/button&gt;</a:t>
            </a:r>
          </a:p>
          <a:p>
            <a:r>
              <a:rPr lang="en-US" altLang="zh-TW" sz="1600" dirty="0"/>
              <a:t>&lt;button </a:t>
            </a:r>
            <a:r>
              <a:rPr lang="en-US" altLang="zh-TW" sz="1600" dirty="0">
                <a:solidFill>
                  <a:srgbClr val="0000FF"/>
                </a:solidFill>
              </a:rPr>
              <a:t>type</a:t>
            </a:r>
            <a:r>
              <a:rPr lang="en-US" altLang="zh-TW" sz="1600" dirty="0"/>
              <a:t>=</a:t>
            </a:r>
            <a:r>
              <a:rPr lang="en-US" altLang="zh-TW" sz="1600" dirty="0">
                <a:solidFill>
                  <a:srgbClr val="CC6600"/>
                </a:solidFill>
              </a:rPr>
              <a:t>"button"</a:t>
            </a:r>
            <a:r>
              <a:rPr lang="en-US" altLang="zh-TW" sz="1600" dirty="0"/>
              <a:t> </a:t>
            </a:r>
            <a:r>
              <a:rPr lang="en-US" altLang="zh-TW" sz="1600" dirty="0">
                <a:solidFill>
                  <a:srgbClr val="0000FF"/>
                </a:solidFill>
              </a:rPr>
              <a:t>class</a:t>
            </a:r>
            <a:r>
              <a:rPr lang="en-US" altLang="zh-TW" sz="1600" dirty="0"/>
              <a:t>=</a:t>
            </a:r>
            <a:r>
              <a:rPr lang="en-US" altLang="zh-TW" sz="1600" dirty="0">
                <a:solidFill>
                  <a:srgbClr val="CC6600"/>
                </a:solidFill>
              </a:rPr>
              <a:t>"</a:t>
            </a:r>
            <a:r>
              <a:rPr lang="en-US" altLang="zh-TW" sz="1600" dirty="0" err="1">
                <a:solidFill>
                  <a:srgbClr val="CC6600"/>
                </a:solidFill>
              </a:rPr>
              <a:t>btn</a:t>
            </a:r>
            <a:r>
              <a:rPr lang="en-US" altLang="zh-TW" sz="1600" dirty="0">
                <a:solidFill>
                  <a:srgbClr val="CC6600"/>
                </a:solidFill>
              </a:rPr>
              <a:t> </a:t>
            </a:r>
            <a:r>
              <a:rPr lang="en-US" altLang="zh-TW" sz="1600" dirty="0" err="1">
                <a:solidFill>
                  <a:srgbClr val="CC6600"/>
                </a:solidFill>
              </a:rPr>
              <a:t>btn</a:t>
            </a:r>
            <a:r>
              <a:rPr lang="en-US" altLang="zh-TW" sz="1600" dirty="0">
                <a:solidFill>
                  <a:srgbClr val="CC6600"/>
                </a:solidFill>
              </a:rPr>
              <a:t>-success"</a:t>
            </a:r>
            <a:r>
              <a:rPr lang="en-US" altLang="zh-TW" sz="1600" dirty="0"/>
              <a:t>&gt;</a:t>
            </a:r>
            <a:r>
              <a:rPr lang="en-US" altLang="zh-TW" sz="1600" dirty="0">
                <a:solidFill>
                  <a:schemeClr val="tx1"/>
                </a:solidFill>
              </a:rPr>
              <a:t>Success</a:t>
            </a:r>
            <a:r>
              <a:rPr lang="en-US" altLang="zh-TW" sz="1600" dirty="0"/>
              <a:t>&lt;/button&gt;</a:t>
            </a:r>
          </a:p>
          <a:p>
            <a:r>
              <a:rPr lang="en-US" altLang="zh-TW" sz="1600" dirty="0"/>
              <a:t>&lt;button </a:t>
            </a:r>
            <a:r>
              <a:rPr lang="en-US" altLang="zh-TW" sz="1600" dirty="0">
                <a:solidFill>
                  <a:srgbClr val="0000FF"/>
                </a:solidFill>
              </a:rPr>
              <a:t>type</a:t>
            </a:r>
            <a:r>
              <a:rPr lang="en-US" altLang="zh-TW" sz="1600" dirty="0"/>
              <a:t>=</a:t>
            </a:r>
            <a:r>
              <a:rPr lang="en-US" altLang="zh-TW" sz="1600" dirty="0">
                <a:solidFill>
                  <a:srgbClr val="CC6600"/>
                </a:solidFill>
              </a:rPr>
              <a:t>"button"</a:t>
            </a:r>
            <a:r>
              <a:rPr lang="en-US" altLang="zh-TW" sz="1600" dirty="0"/>
              <a:t> </a:t>
            </a:r>
            <a:r>
              <a:rPr lang="en-US" altLang="zh-TW" sz="1600" dirty="0">
                <a:solidFill>
                  <a:srgbClr val="0000FF"/>
                </a:solidFill>
              </a:rPr>
              <a:t>class</a:t>
            </a:r>
            <a:r>
              <a:rPr lang="en-US" altLang="zh-TW" sz="1600" dirty="0"/>
              <a:t>=</a:t>
            </a:r>
            <a:r>
              <a:rPr lang="en-US" altLang="zh-TW" sz="1600" dirty="0">
                <a:solidFill>
                  <a:srgbClr val="CC6600"/>
                </a:solidFill>
              </a:rPr>
              <a:t>"</a:t>
            </a:r>
            <a:r>
              <a:rPr lang="en-US" altLang="zh-TW" sz="1600" dirty="0" err="1">
                <a:solidFill>
                  <a:srgbClr val="CC6600"/>
                </a:solidFill>
              </a:rPr>
              <a:t>btn</a:t>
            </a:r>
            <a:r>
              <a:rPr lang="en-US" altLang="zh-TW" sz="1600" dirty="0">
                <a:solidFill>
                  <a:srgbClr val="CC6600"/>
                </a:solidFill>
              </a:rPr>
              <a:t> </a:t>
            </a:r>
            <a:r>
              <a:rPr lang="en-US" altLang="zh-TW" sz="1600" dirty="0" err="1">
                <a:solidFill>
                  <a:srgbClr val="CC6600"/>
                </a:solidFill>
              </a:rPr>
              <a:t>btn</a:t>
            </a:r>
            <a:r>
              <a:rPr lang="en-US" altLang="zh-TW" sz="1600" dirty="0">
                <a:solidFill>
                  <a:srgbClr val="CC6600"/>
                </a:solidFill>
              </a:rPr>
              <a:t>-danger"</a:t>
            </a:r>
            <a:r>
              <a:rPr lang="en-US" altLang="zh-TW" sz="1600" dirty="0"/>
              <a:t>&gt;</a:t>
            </a:r>
            <a:r>
              <a:rPr lang="en-US" altLang="zh-TW" sz="1600" dirty="0">
                <a:solidFill>
                  <a:schemeClr val="tx1"/>
                </a:solidFill>
              </a:rPr>
              <a:t>Danger</a:t>
            </a:r>
            <a:r>
              <a:rPr lang="en-US" altLang="zh-TW" sz="1600" dirty="0"/>
              <a:t>&lt;/button&gt;</a:t>
            </a:r>
          </a:p>
          <a:p>
            <a:r>
              <a:rPr lang="en-US" altLang="zh-TW" sz="1600" dirty="0"/>
              <a:t>&lt;button </a:t>
            </a:r>
            <a:r>
              <a:rPr lang="en-US" altLang="zh-TW" sz="1600" dirty="0">
                <a:solidFill>
                  <a:srgbClr val="0000FF"/>
                </a:solidFill>
              </a:rPr>
              <a:t>type</a:t>
            </a:r>
            <a:r>
              <a:rPr lang="en-US" altLang="zh-TW" sz="1600" dirty="0"/>
              <a:t>=</a:t>
            </a:r>
            <a:r>
              <a:rPr lang="en-US" altLang="zh-TW" sz="1600" dirty="0">
                <a:solidFill>
                  <a:srgbClr val="CC6600"/>
                </a:solidFill>
              </a:rPr>
              <a:t>"button"</a:t>
            </a:r>
            <a:r>
              <a:rPr lang="en-US" altLang="zh-TW" sz="1600" dirty="0"/>
              <a:t> </a:t>
            </a:r>
            <a:r>
              <a:rPr lang="en-US" altLang="zh-TW" sz="1600" dirty="0">
                <a:solidFill>
                  <a:srgbClr val="0000FF"/>
                </a:solidFill>
              </a:rPr>
              <a:t>class</a:t>
            </a:r>
            <a:r>
              <a:rPr lang="en-US" altLang="zh-TW" sz="1600" dirty="0"/>
              <a:t>=</a:t>
            </a:r>
            <a:r>
              <a:rPr lang="en-US" altLang="zh-TW" sz="1600" dirty="0">
                <a:solidFill>
                  <a:srgbClr val="CC6600"/>
                </a:solidFill>
              </a:rPr>
              <a:t>"</a:t>
            </a:r>
            <a:r>
              <a:rPr lang="en-US" altLang="zh-TW" sz="1600" dirty="0" err="1">
                <a:solidFill>
                  <a:srgbClr val="CC6600"/>
                </a:solidFill>
              </a:rPr>
              <a:t>btn</a:t>
            </a:r>
            <a:r>
              <a:rPr lang="en-US" altLang="zh-TW" sz="1600" dirty="0">
                <a:solidFill>
                  <a:srgbClr val="CC6600"/>
                </a:solidFill>
              </a:rPr>
              <a:t> </a:t>
            </a:r>
            <a:r>
              <a:rPr lang="en-US" altLang="zh-TW" sz="1600" dirty="0" err="1">
                <a:solidFill>
                  <a:srgbClr val="CC6600"/>
                </a:solidFill>
              </a:rPr>
              <a:t>btn</a:t>
            </a:r>
            <a:r>
              <a:rPr lang="en-US" altLang="zh-TW" sz="1600" dirty="0">
                <a:solidFill>
                  <a:srgbClr val="CC6600"/>
                </a:solidFill>
              </a:rPr>
              <a:t>-warning"</a:t>
            </a:r>
            <a:r>
              <a:rPr lang="en-US" altLang="zh-TW" sz="1600" dirty="0"/>
              <a:t>&gt;</a:t>
            </a:r>
            <a:r>
              <a:rPr lang="en-US" altLang="zh-TW" sz="1600" dirty="0">
                <a:solidFill>
                  <a:schemeClr val="tx1"/>
                </a:solidFill>
              </a:rPr>
              <a:t>Warning</a:t>
            </a:r>
            <a:r>
              <a:rPr lang="en-US" altLang="zh-TW" sz="1600" dirty="0"/>
              <a:t>&lt;/button&gt;</a:t>
            </a:r>
          </a:p>
          <a:p>
            <a:r>
              <a:rPr lang="en-US" altLang="zh-TW" sz="1600" dirty="0"/>
              <a:t>&lt;button </a:t>
            </a:r>
            <a:r>
              <a:rPr lang="en-US" altLang="zh-TW" sz="1600" dirty="0">
                <a:solidFill>
                  <a:srgbClr val="0000FF"/>
                </a:solidFill>
              </a:rPr>
              <a:t>type</a:t>
            </a:r>
            <a:r>
              <a:rPr lang="en-US" altLang="zh-TW" sz="1600" dirty="0"/>
              <a:t>=</a:t>
            </a:r>
            <a:r>
              <a:rPr lang="en-US" altLang="zh-TW" sz="1600" dirty="0">
                <a:solidFill>
                  <a:srgbClr val="CC6600"/>
                </a:solidFill>
              </a:rPr>
              <a:t>"button"</a:t>
            </a:r>
            <a:r>
              <a:rPr lang="en-US" altLang="zh-TW" sz="1600" dirty="0"/>
              <a:t> </a:t>
            </a:r>
            <a:r>
              <a:rPr lang="en-US" altLang="zh-TW" sz="1600" dirty="0">
                <a:solidFill>
                  <a:srgbClr val="0000FF"/>
                </a:solidFill>
              </a:rPr>
              <a:t>class</a:t>
            </a:r>
            <a:r>
              <a:rPr lang="en-US" altLang="zh-TW" sz="1600" dirty="0"/>
              <a:t>=</a:t>
            </a:r>
            <a:r>
              <a:rPr lang="en-US" altLang="zh-TW" sz="1600" dirty="0">
                <a:solidFill>
                  <a:srgbClr val="CC6600"/>
                </a:solidFill>
              </a:rPr>
              <a:t>"</a:t>
            </a:r>
            <a:r>
              <a:rPr lang="en-US" altLang="zh-TW" sz="1600" dirty="0" err="1">
                <a:solidFill>
                  <a:srgbClr val="CC6600"/>
                </a:solidFill>
              </a:rPr>
              <a:t>btn</a:t>
            </a:r>
            <a:r>
              <a:rPr lang="en-US" altLang="zh-TW" sz="1600" dirty="0">
                <a:solidFill>
                  <a:srgbClr val="CC6600"/>
                </a:solidFill>
              </a:rPr>
              <a:t> </a:t>
            </a:r>
            <a:r>
              <a:rPr lang="en-US" altLang="zh-TW" sz="1600" dirty="0" err="1">
                <a:solidFill>
                  <a:srgbClr val="CC6600"/>
                </a:solidFill>
              </a:rPr>
              <a:t>btn</a:t>
            </a:r>
            <a:r>
              <a:rPr lang="en-US" altLang="zh-TW" sz="1600" dirty="0">
                <a:solidFill>
                  <a:srgbClr val="CC6600"/>
                </a:solidFill>
              </a:rPr>
              <a:t>-info"</a:t>
            </a:r>
            <a:r>
              <a:rPr lang="en-US" altLang="zh-TW" sz="1600" dirty="0"/>
              <a:t>&gt;</a:t>
            </a:r>
            <a:r>
              <a:rPr lang="en-US" altLang="zh-TW" sz="1600" dirty="0">
                <a:solidFill>
                  <a:schemeClr val="tx1"/>
                </a:solidFill>
              </a:rPr>
              <a:t>Info</a:t>
            </a:r>
            <a:r>
              <a:rPr lang="en-US" altLang="zh-TW" sz="1600" dirty="0"/>
              <a:t>&lt;/button&gt;</a:t>
            </a:r>
          </a:p>
          <a:p>
            <a:r>
              <a:rPr lang="en-US" altLang="zh-TW" sz="1600" dirty="0"/>
              <a:t>&lt;button </a:t>
            </a:r>
            <a:r>
              <a:rPr lang="en-US" altLang="zh-TW" sz="1600" dirty="0">
                <a:solidFill>
                  <a:srgbClr val="0000FF"/>
                </a:solidFill>
              </a:rPr>
              <a:t>type</a:t>
            </a:r>
            <a:r>
              <a:rPr lang="en-US" altLang="zh-TW" sz="1600" dirty="0"/>
              <a:t>=</a:t>
            </a:r>
            <a:r>
              <a:rPr lang="en-US" altLang="zh-TW" sz="1600" dirty="0">
                <a:solidFill>
                  <a:srgbClr val="CC6600"/>
                </a:solidFill>
              </a:rPr>
              <a:t>"button"</a:t>
            </a:r>
            <a:r>
              <a:rPr lang="en-US" altLang="zh-TW" sz="1600" dirty="0"/>
              <a:t> </a:t>
            </a:r>
            <a:r>
              <a:rPr lang="en-US" altLang="zh-TW" sz="1600" dirty="0">
                <a:solidFill>
                  <a:srgbClr val="0000FF"/>
                </a:solidFill>
              </a:rPr>
              <a:t>class</a:t>
            </a:r>
            <a:r>
              <a:rPr lang="en-US" altLang="zh-TW" sz="1600" dirty="0"/>
              <a:t>=</a:t>
            </a:r>
            <a:r>
              <a:rPr lang="en-US" altLang="zh-TW" sz="1600" dirty="0">
                <a:solidFill>
                  <a:srgbClr val="CC6600"/>
                </a:solidFill>
              </a:rPr>
              <a:t>"</a:t>
            </a:r>
            <a:r>
              <a:rPr lang="en-US" altLang="zh-TW" sz="1600" dirty="0" err="1">
                <a:solidFill>
                  <a:srgbClr val="CC6600"/>
                </a:solidFill>
              </a:rPr>
              <a:t>btn</a:t>
            </a:r>
            <a:r>
              <a:rPr lang="en-US" altLang="zh-TW" sz="1600" dirty="0">
                <a:solidFill>
                  <a:srgbClr val="CC6600"/>
                </a:solidFill>
              </a:rPr>
              <a:t> </a:t>
            </a:r>
            <a:r>
              <a:rPr lang="en-US" altLang="zh-TW" sz="1600" dirty="0" err="1">
                <a:solidFill>
                  <a:srgbClr val="CC6600"/>
                </a:solidFill>
              </a:rPr>
              <a:t>btn</a:t>
            </a:r>
            <a:r>
              <a:rPr lang="en-US" altLang="zh-TW" sz="1600" dirty="0">
                <a:solidFill>
                  <a:srgbClr val="CC6600"/>
                </a:solidFill>
              </a:rPr>
              <a:t>-light"</a:t>
            </a:r>
            <a:r>
              <a:rPr lang="en-US" altLang="zh-TW" sz="1600" dirty="0"/>
              <a:t>&gt;</a:t>
            </a:r>
            <a:r>
              <a:rPr lang="en-US" altLang="zh-TW" sz="1600" dirty="0">
                <a:solidFill>
                  <a:schemeClr val="tx1"/>
                </a:solidFill>
              </a:rPr>
              <a:t>Light</a:t>
            </a:r>
            <a:r>
              <a:rPr lang="en-US" altLang="zh-TW" sz="1600" dirty="0"/>
              <a:t>&lt;/button&gt;</a:t>
            </a:r>
          </a:p>
          <a:p>
            <a:r>
              <a:rPr lang="en-US" altLang="zh-TW" sz="1600" dirty="0"/>
              <a:t>&lt;button </a:t>
            </a:r>
            <a:r>
              <a:rPr lang="en-US" altLang="zh-TW" sz="1600" dirty="0">
                <a:solidFill>
                  <a:srgbClr val="0000FF"/>
                </a:solidFill>
              </a:rPr>
              <a:t>type</a:t>
            </a:r>
            <a:r>
              <a:rPr lang="en-US" altLang="zh-TW" sz="1600" dirty="0"/>
              <a:t>=</a:t>
            </a:r>
            <a:r>
              <a:rPr lang="en-US" altLang="zh-TW" sz="1600" dirty="0">
                <a:solidFill>
                  <a:srgbClr val="CC6600"/>
                </a:solidFill>
              </a:rPr>
              <a:t>"button"</a:t>
            </a:r>
            <a:r>
              <a:rPr lang="en-US" altLang="zh-TW" sz="1600" dirty="0"/>
              <a:t> </a:t>
            </a:r>
            <a:r>
              <a:rPr lang="en-US" altLang="zh-TW" sz="1600" dirty="0">
                <a:solidFill>
                  <a:srgbClr val="0000FF"/>
                </a:solidFill>
              </a:rPr>
              <a:t>class</a:t>
            </a:r>
            <a:r>
              <a:rPr lang="en-US" altLang="zh-TW" sz="1600" dirty="0"/>
              <a:t>=</a:t>
            </a:r>
            <a:r>
              <a:rPr lang="en-US" altLang="zh-TW" sz="1600" dirty="0">
                <a:solidFill>
                  <a:srgbClr val="CC6600"/>
                </a:solidFill>
              </a:rPr>
              <a:t>"</a:t>
            </a:r>
            <a:r>
              <a:rPr lang="en-US" altLang="zh-TW" sz="1600" dirty="0" err="1">
                <a:solidFill>
                  <a:srgbClr val="CC6600"/>
                </a:solidFill>
              </a:rPr>
              <a:t>btn</a:t>
            </a:r>
            <a:r>
              <a:rPr lang="en-US" altLang="zh-TW" sz="1600" dirty="0">
                <a:solidFill>
                  <a:srgbClr val="CC6600"/>
                </a:solidFill>
              </a:rPr>
              <a:t> </a:t>
            </a:r>
            <a:r>
              <a:rPr lang="en-US" altLang="zh-TW" sz="1600" dirty="0" err="1">
                <a:solidFill>
                  <a:srgbClr val="CC6600"/>
                </a:solidFill>
              </a:rPr>
              <a:t>btn</a:t>
            </a:r>
            <a:r>
              <a:rPr lang="en-US" altLang="zh-TW" sz="1600" dirty="0">
                <a:solidFill>
                  <a:srgbClr val="CC6600"/>
                </a:solidFill>
              </a:rPr>
              <a:t>-dark"</a:t>
            </a:r>
            <a:r>
              <a:rPr lang="en-US" altLang="zh-TW" sz="1600" dirty="0"/>
              <a:t>&gt;</a:t>
            </a:r>
            <a:r>
              <a:rPr lang="en-US" altLang="zh-TW" sz="1600" dirty="0">
                <a:solidFill>
                  <a:schemeClr val="tx1"/>
                </a:solidFill>
              </a:rPr>
              <a:t>Dark</a:t>
            </a:r>
            <a:r>
              <a:rPr lang="en-US" altLang="zh-TW" sz="1600" dirty="0"/>
              <a:t>&lt;/button&gt;</a:t>
            </a:r>
          </a:p>
          <a:p>
            <a:br>
              <a:rPr lang="en-US" altLang="zh-TW" sz="1600" dirty="0"/>
            </a:br>
            <a:r>
              <a:rPr lang="en-US" altLang="zh-TW" sz="1600" dirty="0"/>
              <a:t>&lt;button </a:t>
            </a:r>
            <a:r>
              <a:rPr lang="en-US" altLang="zh-TW" sz="1600" dirty="0">
                <a:solidFill>
                  <a:srgbClr val="0000FF"/>
                </a:solidFill>
              </a:rPr>
              <a:t>type</a:t>
            </a:r>
            <a:r>
              <a:rPr lang="en-US" altLang="zh-TW" sz="1600" dirty="0"/>
              <a:t>=</a:t>
            </a:r>
            <a:r>
              <a:rPr lang="en-US" altLang="zh-TW" sz="1600" dirty="0">
                <a:solidFill>
                  <a:srgbClr val="CC6600"/>
                </a:solidFill>
              </a:rPr>
              <a:t>"button"</a:t>
            </a:r>
            <a:r>
              <a:rPr lang="en-US" altLang="zh-TW" sz="1600" dirty="0"/>
              <a:t> </a:t>
            </a:r>
            <a:r>
              <a:rPr lang="en-US" altLang="zh-TW" sz="1600" dirty="0">
                <a:solidFill>
                  <a:srgbClr val="0000FF"/>
                </a:solidFill>
              </a:rPr>
              <a:t>class</a:t>
            </a:r>
            <a:r>
              <a:rPr lang="en-US" altLang="zh-TW" sz="1600" dirty="0"/>
              <a:t>=</a:t>
            </a:r>
            <a:r>
              <a:rPr lang="en-US" altLang="zh-TW" sz="1600" dirty="0">
                <a:solidFill>
                  <a:srgbClr val="CC6600"/>
                </a:solidFill>
              </a:rPr>
              <a:t>"</a:t>
            </a:r>
            <a:r>
              <a:rPr lang="en-US" altLang="zh-TW" sz="1600" dirty="0" err="1">
                <a:solidFill>
                  <a:srgbClr val="CC6600"/>
                </a:solidFill>
              </a:rPr>
              <a:t>btn</a:t>
            </a:r>
            <a:r>
              <a:rPr lang="en-US" altLang="zh-TW" sz="1600" dirty="0">
                <a:solidFill>
                  <a:srgbClr val="CC6600"/>
                </a:solidFill>
              </a:rPr>
              <a:t> </a:t>
            </a:r>
            <a:r>
              <a:rPr lang="en-US" altLang="zh-TW" sz="1600" dirty="0" err="1">
                <a:solidFill>
                  <a:srgbClr val="CC6600"/>
                </a:solidFill>
              </a:rPr>
              <a:t>btn</a:t>
            </a:r>
            <a:r>
              <a:rPr lang="en-US" altLang="zh-TW" sz="1600" dirty="0">
                <a:solidFill>
                  <a:srgbClr val="CC6600"/>
                </a:solidFill>
              </a:rPr>
              <a:t>-link"</a:t>
            </a:r>
            <a:r>
              <a:rPr lang="en-US" altLang="zh-TW" sz="1600" dirty="0"/>
              <a:t>&gt;</a:t>
            </a:r>
            <a:r>
              <a:rPr lang="en-US" altLang="zh-TW" sz="1600" dirty="0">
                <a:solidFill>
                  <a:schemeClr val="tx1"/>
                </a:solidFill>
              </a:rPr>
              <a:t>Link</a:t>
            </a:r>
            <a:r>
              <a:rPr lang="en-US" altLang="zh-TW" sz="1600" dirty="0"/>
              <a:t>&lt;/button&gt;</a:t>
            </a: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5471294"/>
            <a:ext cx="8315325" cy="62865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9" name="向下箭號 8"/>
          <p:cNvSpPr/>
          <p:nvPr/>
        </p:nvSpPr>
        <p:spPr>
          <a:xfrm>
            <a:off x="4749245" y="5041461"/>
            <a:ext cx="452846" cy="34319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8760195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圖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9759" y="2279373"/>
            <a:ext cx="289586" cy="301652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表單</a:t>
            </a:r>
            <a:r>
              <a:rPr lang="en-US" altLang="zh-TW" dirty="0"/>
              <a:t>(Form)</a:t>
            </a:r>
            <a:r>
              <a:rPr lang="zh-TW" altLang="en-US" dirty="0"/>
              <a:t> </a:t>
            </a:r>
            <a:r>
              <a:rPr lang="en-US" altLang="zh-TW" dirty="0"/>
              <a:t>#7</a:t>
            </a:r>
            <a:r>
              <a:rPr lang="zh-TW" altLang="en-US" dirty="0"/>
              <a:t> </a:t>
            </a:r>
            <a:r>
              <a:rPr lang="en-US" altLang="zh-TW" dirty="0"/>
              <a:t>–</a:t>
            </a:r>
            <a:r>
              <a:rPr lang="zh-TW" altLang="en-US" dirty="0"/>
              <a:t> </a:t>
            </a:r>
            <a:r>
              <a:rPr lang="en-US" altLang="zh-TW" dirty="0"/>
              <a:t>Checkbox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77334" y="1567543"/>
            <a:ext cx="8596668" cy="4473819"/>
          </a:xfrm>
        </p:spPr>
        <p:txBody>
          <a:bodyPr/>
          <a:lstStyle/>
          <a:p>
            <a:r>
              <a:rPr lang="zh-TW" altLang="en-US" dirty="0"/>
              <a:t>核選方塊</a:t>
            </a:r>
            <a:r>
              <a:rPr lang="en-US" altLang="zh-TW" dirty="0"/>
              <a:t>(Checkbox)</a:t>
            </a:r>
            <a:r>
              <a:rPr lang="zh-TW" altLang="en-US" dirty="0"/>
              <a:t>是用在選擇多個項目的情境</a:t>
            </a:r>
            <a:endParaRPr lang="en-US" altLang="zh-TW" dirty="0"/>
          </a:p>
          <a:p>
            <a:r>
              <a:rPr lang="en-US" altLang="zh-TW" dirty="0"/>
              <a:t>Bootstrap</a:t>
            </a:r>
            <a:r>
              <a:rPr lang="zh-TW" altLang="en-US" dirty="0"/>
              <a:t>優化</a:t>
            </a:r>
            <a:r>
              <a:rPr lang="en-US" altLang="zh-TW" dirty="0"/>
              <a:t>checkbox</a:t>
            </a:r>
            <a:r>
              <a:rPr lang="zh-TW" altLang="en-US" dirty="0"/>
              <a:t>在</a:t>
            </a:r>
            <a:r>
              <a:rPr lang="en-US" altLang="zh-TW" dirty="0"/>
              <a:t>RWD</a:t>
            </a:r>
            <a:r>
              <a:rPr lang="zh-TW" altLang="en-US" dirty="0"/>
              <a:t>網頁上的排版，提供「</a:t>
            </a: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form-check</a:t>
            </a:r>
            <a:r>
              <a:rPr lang="zh-TW" altLang="en-US" dirty="0"/>
              <a:t>」類別，以協助多個</a:t>
            </a:r>
            <a:r>
              <a:rPr lang="en-US" altLang="zh-TW" dirty="0"/>
              <a:t>checkbox</a:t>
            </a:r>
            <a:r>
              <a:rPr lang="zh-TW" altLang="en-US" dirty="0"/>
              <a:t>、標籤</a:t>
            </a:r>
            <a:r>
              <a:rPr lang="en-US" altLang="zh-TW" dirty="0"/>
              <a:t>(label)</a:t>
            </a:r>
            <a:r>
              <a:rPr lang="zh-TW" altLang="en-US" dirty="0"/>
              <a:t>、    之間的排版</a:t>
            </a:r>
            <a:endParaRPr lang="en-US" altLang="zh-TW" dirty="0"/>
          </a:p>
          <a:p>
            <a:r>
              <a:rPr lang="zh-TW" altLang="en-US" dirty="0"/>
              <a:t>使用                                                      將每個</a:t>
            </a:r>
            <a:r>
              <a:rPr lang="en-US" altLang="zh-TW" dirty="0"/>
              <a:t>checkbox</a:t>
            </a:r>
            <a:r>
              <a:rPr lang="zh-TW" altLang="en-US" dirty="0"/>
              <a:t>和它的</a:t>
            </a:r>
            <a:r>
              <a:rPr lang="en-US" altLang="zh-TW" dirty="0"/>
              <a:t>label</a:t>
            </a:r>
            <a:r>
              <a:rPr lang="zh-TW" altLang="en-US" dirty="0"/>
              <a:t>包起來</a:t>
            </a:r>
            <a:endParaRPr lang="en-US" altLang="zh-TW" dirty="0"/>
          </a:p>
          <a:p>
            <a:r>
              <a:rPr lang="zh-TW" altLang="en-US" dirty="0"/>
              <a:t>將</a:t>
            </a:r>
            <a:r>
              <a:rPr lang="en-US" altLang="zh-TW" dirty="0"/>
              <a:t>checkbox</a:t>
            </a:r>
            <a:r>
              <a:rPr lang="zh-TW" altLang="en-US" dirty="0"/>
              <a:t>的</a:t>
            </a:r>
            <a:r>
              <a:rPr lang="en-US" altLang="zh-TW" dirty="0"/>
              <a:t>CSS</a:t>
            </a:r>
            <a:r>
              <a:rPr lang="zh-TW" altLang="en-US" dirty="0"/>
              <a:t>類別，設定為「</a:t>
            </a: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form-check-input</a:t>
            </a:r>
            <a:r>
              <a:rPr lang="zh-TW" altLang="en-US" dirty="0"/>
              <a:t>」</a:t>
            </a:r>
            <a:endParaRPr lang="en-US" altLang="zh-TW" dirty="0"/>
          </a:p>
          <a:p>
            <a:r>
              <a:rPr lang="zh-TW" altLang="en-US" dirty="0"/>
              <a:t>將</a:t>
            </a:r>
            <a:r>
              <a:rPr lang="en-US" altLang="zh-TW" dirty="0"/>
              <a:t>label</a:t>
            </a:r>
            <a:r>
              <a:rPr lang="zh-TW" altLang="en-US" dirty="0"/>
              <a:t>的</a:t>
            </a:r>
            <a:r>
              <a:rPr lang="en-US" altLang="zh-TW" dirty="0"/>
              <a:t>CSS</a:t>
            </a:r>
            <a:r>
              <a:rPr lang="zh-TW" altLang="en-US" dirty="0"/>
              <a:t>類別，設定為「</a:t>
            </a: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form-check-label</a:t>
            </a:r>
            <a:r>
              <a:rPr lang="zh-TW" altLang="en-US" dirty="0"/>
              <a:t>」</a:t>
            </a:r>
            <a:endParaRPr lang="en-US" altLang="zh-TW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1611083" y="2615858"/>
            <a:ext cx="3553100" cy="376412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algn="ctr">
              <a:defRPr sz="140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/>
            <a:r>
              <a:rPr lang="en-US" altLang="zh-TW" sz="1600" dirty="0"/>
              <a:t>&lt;div class="form-check"&gt;&lt;/div&gt;</a:t>
            </a:r>
          </a:p>
        </p:txBody>
      </p:sp>
      <p:sp>
        <p:nvSpPr>
          <p:cNvPr id="12" name="向下箭號 11"/>
          <p:cNvSpPr/>
          <p:nvPr/>
        </p:nvSpPr>
        <p:spPr>
          <a:xfrm rot="16200000">
            <a:off x="10467489" y="4027088"/>
            <a:ext cx="452846" cy="34319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文字方塊 13"/>
          <p:cNvSpPr txBox="1"/>
          <p:nvPr/>
        </p:nvSpPr>
        <p:spPr>
          <a:xfrm>
            <a:off x="87086" y="3879599"/>
            <a:ext cx="10406744" cy="2457539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>
              <a:defRPr sz="160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altLang="zh-TW" sz="1500" dirty="0"/>
              <a:t>&lt;form </a:t>
            </a:r>
            <a:r>
              <a:rPr lang="en-US" altLang="zh-TW" sz="1500" dirty="0">
                <a:solidFill>
                  <a:srgbClr val="0000FF"/>
                </a:solidFill>
              </a:rPr>
              <a:t>action</a:t>
            </a:r>
            <a:r>
              <a:rPr lang="en-US" altLang="zh-TW" sz="1500" dirty="0"/>
              <a:t>=</a:t>
            </a:r>
            <a:r>
              <a:rPr lang="en-US" altLang="zh-TW" sz="1500" dirty="0">
                <a:solidFill>
                  <a:srgbClr val="CC6600"/>
                </a:solidFill>
              </a:rPr>
              <a:t>"/</a:t>
            </a:r>
            <a:r>
              <a:rPr lang="en-US" altLang="zh-TW" sz="1500" dirty="0" err="1">
                <a:solidFill>
                  <a:srgbClr val="CC6600"/>
                </a:solidFill>
              </a:rPr>
              <a:t>action_page.php</a:t>
            </a:r>
            <a:r>
              <a:rPr lang="en-US" altLang="zh-TW" sz="1500" dirty="0">
                <a:solidFill>
                  <a:srgbClr val="CC6600"/>
                </a:solidFill>
              </a:rPr>
              <a:t>"</a:t>
            </a:r>
            <a:r>
              <a:rPr lang="en-US" altLang="zh-TW" sz="1500" dirty="0"/>
              <a:t>&gt;</a:t>
            </a:r>
          </a:p>
          <a:p>
            <a:r>
              <a:rPr lang="en-US" altLang="zh-TW" sz="1500" dirty="0"/>
              <a:t>  &lt;div </a:t>
            </a:r>
            <a:r>
              <a:rPr lang="en-US" altLang="zh-TW" sz="1500" dirty="0">
                <a:solidFill>
                  <a:srgbClr val="0000FF"/>
                </a:solidFill>
              </a:rPr>
              <a:t>class</a:t>
            </a:r>
            <a:r>
              <a:rPr lang="en-US" altLang="zh-TW" sz="1500" dirty="0"/>
              <a:t>=</a:t>
            </a:r>
            <a:r>
              <a:rPr lang="en-US" altLang="zh-TW" sz="1500" dirty="0">
                <a:solidFill>
                  <a:srgbClr val="CC6600"/>
                </a:solidFill>
              </a:rPr>
              <a:t>"form-check"</a:t>
            </a:r>
            <a:r>
              <a:rPr lang="en-US" altLang="zh-TW" sz="1500" dirty="0"/>
              <a:t>&gt;</a:t>
            </a:r>
          </a:p>
          <a:p>
            <a:r>
              <a:rPr lang="en-US" altLang="zh-TW" sz="1500" dirty="0"/>
              <a:t>    &lt;input </a:t>
            </a:r>
            <a:r>
              <a:rPr lang="en-US" altLang="zh-TW" sz="1500" dirty="0">
                <a:solidFill>
                  <a:srgbClr val="0000FF"/>
                </a:solidFill>
              </a:rPr>
              <a:t>type</a:t>
            </a:r>
            <a:r>
              <a:rPr lang="en-US" altLang="zh-TW" sz="1500" dirty="0"/>
              <a:t>=</a:t>
            </a:r>
            <a:r>
              <a:rPr lang="en-US" altLang="zh-TW" sz="1500" dirty="0">
                <a:solidFill>
                  <a:srgbClr val="CC6600"/>
                </a:solidFill>
              </a:rPr>
              <a:t>"checkbox"</a:t>
            </a:r>
            <a:r>
              <a:rPr lang="en-US" altLang="zh-TW" sz="1500" dirty="0"/>
              <a:t> </a:t>
            </a:r>
            <a:r>
              <a:rPr lang="en-US" altLang="zh-TW" sz="1500" dirty="0">
                <a:solidFill>
                  <a:srgbClr val="0000FF"/>
                </a:solidFill>
              </a:rPr>
              <a:t>class</a:t>
            </a:r>
            <a:r>
              <a:rPr lang="en-US" altLang="zh-TW" sz="1500" dirty="0"/>
              <a:t>=</a:t>
            </a:r>
            <a:r>
              <a:rPr lang="en-US" altLang="zh-TW" sz="1500" dirty="0">
                <a:solidFill>
                  <a:srgbClr val="CC6600"/>
                </a:solidFill>
              </a:rPr>
              <a:t>"form-check-input"</a:t>
            </a:r>
            <a:r>
              <a:rPr lang="en-US" altLang="zh-TW" sz="1500" dirty="0"/>
              <a:t> </a:t>
            </a:r>
            <a:r>
              <a:rPr lang="en-US" altLang="zh-TW" sz="1500" dirty="0">
                <a:solidFill>
                  <a:srgbClr val="0000FF"/>
                </a:solidFill>
              </a:rPr>
              <a:t>id</a:t>
            </a:r>
            <a:r>
              <a:rPr lang="en-US" altLang="zh-TW" sz="1500" dirty="0"/>
              <a:t>=</a:t>
            </a:r>
            <a:r>
              <a:rPr lang="en-US" altLang="zh-TW" sz="1500" dirty="0">
                <a:solidFill>
                  <a:srgbClr val="CC6600"/>
                </a:solidFill>
              </a:rPr>
              <a:t>"check1"</a:t>
            </a:r>
            <a:r>
              <a:rPr lang="en-US" altLang="zh-TW" sz="1500" dirty="0"/>
              <a:t> </a:t>
            </a:r>
            <a:r>
              <a:rPr lang="en-US" altLang="zh-TW" sz="1500" dirty="0">
                <a:solidFill>
                  <a:srgbClr val="0000FF"/>
                </a:solidFill>
              </a:rPr>
              <a:t>name</a:t>
            </a:r>
            <a:r>
              <a:rPr lang="en-US" altLang="zh-TW" sz="1500" dirty="0"/>
              <a:t>=</a:t>
            </a:r>
            <a:r>
              <a:rPr lang="en-US" altLang="zh-TW" sz="1500" dirty="0">
                <a:solidFill>
                  <a:srgbClr val="CC6600"/>
                </a:solidFill>
              </a:rPr>
              <a:t>"option1"</a:t>
            </a:r>
            <a:r>
              <a:rPr lang="en-US" altLang="zh-TW" sz="1500" dirty="0"/>
              <a:t> </a:t>
            </a:r>
            <a:r>
              <a:rPr lang="en-US" altLang="zh-TW" sz="1500" dirty="0">
                <a:solidFill>
                  <a:srgbClr val="0000FF"/>
                </a:solidFill>
              </a:rPr>
              <a:t>value</a:t>
            </a:r>
            <a:r>
              <a:rPr lang="en-US" altLang="zh-TW" sz="1500" dirty="0"/>
              <a:t>=</a:t>
            </a:r>
            <a:r>
              <a:rPr lang="en-US" altLang="zh-TW" sz="1500" dirty="0">
                <a:solidFill>
                  <a:srgbClr val="CC6600"/>
                </a:solidFill>
              </a:rPr>
              <a:t>"1"</a:t>
            </a:r>
            <a:r>
              <a:rPr lang="en-US" altLang="zh-TW" sz="1500" dirty="0"/>
              <a:t> </a:t>
            </a:r>
            <a:r>
              <a:rPr lang="en-US" altLang="zh-TW" sz="1500" dirty="0">
                <a:solidFill>
                  <a:srgbClr val="0000FF"/>
                </a:solidFill>
              </a:rPr>
              <a:t>checked</a:t>
            </a:r>
            <a:r>
              <a:rPr lang="en-US" altLang="zh-TW" sz="1500" dirty="0"/>
              <a:t>&gt;</a:t>
            </a:r>
          </a:p>
          <a:p>
            <a:r>
              <a:rPr lang="en-US" altLang="zh-TW" sz="1500" dirty="0"/>
              <a:t>    &lt;label </a:t>
            </a:r>
            <a:r>
              <a:rPr lang="en-US" altLang="zh-TW" sz="1500" dirty="0">
                <a:solidFill>
                  <a:srgbClr val="0000FF"/>
                </a:solidFill>
              </a:rPr>
              <a:t>class</a:t>
            </a:r>
            <a:r>
              <a:rPr lang="en-US" altLang="zh-TW" sz="1500" dirty="0"/>
              <a:t>=</a:t>
            </a:r>
            <a:r>
              <a:rPr lang="en-US" altLang="zh-TW" sz="1500" dirty="0">
                <a:solidFill>
                  <a:srgbClr val="CC6600"/>
                </a:solidFill>
              </a:rPr>
              <a:t>"form-check-label"</a:t>
            </a:r>
            <a:r>
              <a:rPr lang="en-US" altLang="zh-TW" sz="1500" dirty="0"/>
              <a:t> </a:t>
            </a:r>
            <a:r>
              <a:rPr lang="en-US" altLang="zh-TW" sz="1500" dirty="0">
                <a:solidFill>
                  <a:srgbClr val="0000FF"/>
                </a:solidFill>
              </a:rPr>
              <a:t>for</a:t>
            </a:r>
            <a:r>
              <a:rPr lang="en-US" altLang="zh-TW" sz="1500" dirty="0"/>
              <a:t>=</a:t>
            </a:r>
            <a:r>
              <a:rPr lang="en-US" altLang="zh-TW" sz="1500" dirty="0">
                <a:solidFill>
                  <a:srgbClr val="CC6600"/>
                </a:solidFill>
              </a:rPr>
              <a:t>"check1"</a:t>
            </a:r>
            <a:r>
              <a:rPr lang="en-US" altLang="zh-TW" sz="1500" dirty="0"/>
              <a:t>&gt;</a:t>
            </a:r>
            <a:r>
              <a:rPr lang="en-US" altLang="zh-TW" sz="1500" dirty="0">
                <a:solidFill>
                  <a:schemeClr val="tx1"/>
                </a:solidFill>
              </a:rPr>
              <a:t>Option 1</a:t>
            </a:r>
            <a:r>
              <a:rPr lang="en-US" altLang="zh-TW" sz="1500" dirty="0"/>
              <a:t>&lt;/label&gt;</a:t>
            </a:r>
          </a:p>
          <a:p>
            <a:r>
              <a:rPr lang="en-US" altLang="zh-TW" sz="1500" dirty="0"/>
              <a:t>  &lt;/div&gt;</a:t>
            </a:r>
          </a:p>
          <a:p>
            <a:r>
              <a:rPr lang="en-US" altLang="zh-TW" sz="1500" dirty="0"/>
              <a:t>  &lt;div </a:t>
            </a:r>
            <a:r>
              <a:rPr lang="en-US" altLang="zh-TW" sz="1500" dirty="0">
                <a:solidFill>
                  <a:srgbClr val="0000FF"/>
                </a:solidFill>
              </a:rPr>
              <a:t>class</a:t>
            </a:r>
            <a:r>
              <a:rPr lang="en-US" altLang="zh-TW" sz="1500" dirty="0"/>
              <a:t>=</a:t>
            </a:r>
            <a:r>
              <a:rPr lang="en-US" altLang="zh-TW" sz="1500" dirty="0">
                <a:solidFill>
                  <a:srgbClr val="CC6600"/>
                </a:solidFill>
              </a:rPr>
              <a:t>"form-check"</a:t>
            </a:r>
            <a:r>
              <a:rPr lang="en-US" altLang="zh-TW" sz="1500" dirty="0"/>
              <a:t>&gt;</a:t>
            </a:r>
          </a:p>
          <a:p>
            <a:r>
              <a:rPr lang="en-US" altLang="zh-TW" sz="1500" dirty="0"/>
              <a:t>    &lt;input </a:t>
            </a:r>
            <a:r>
              <a:rPr lang="en-US" altLang="zh-TW" sz="1500" dirty="0">
                <a:solidFill>
                  <a:srgbClr val="0000FF"/>
                </a:solidFill>
              </a:rPr>
              <a:t>type</a:t>
            </a:r>
            <a:r>
              <a:rPr lang="en-US" altLang="zh-TW" sz="1500" dirty="0"/>
              <a:t>=</a:t>
            </a:r>
            <a:r>
              <a:rPr lang="en-US" altLang="zh-TW" sz="1500" dirty="0">
                <a:solidFill>
                  <a:srgbClr val="CC6600"/>
                </a:solidFill>
              </a:rPr>
              <a:t>"checkbox"</a:t>
            </a:r>
            <a:r>
              <a:rPr lang="en-US" altLang="zh-TW" sz="1500" dirty="0"/>
              <a:t> </a:t>
            </a:r>
            <a:r>
              <a:rPr lang="en-US" altLang="zh-TW" sz="1500" dirty="0">
                <a:solidFill>
                  <a:srgbClr val="0000FF"/>
                </a:solidFill>
              </a:rPr>
              <a:t>class</a:t>
            </a:r>
            <a:r>
              <a:rPr lang="en-US" altLang="zh-TW" sz="1500" dirty="0"/>
              <a:t>=</a:t>
            </a:r>
            <a:r>
              <a:rPr lang="en-US" altLang="zh-TW" sz="1500" dirty="0">
                <a:solidFill>
                  <a:srgbClr val="CC6600"/>
                </a:solidFill>
              </a:rPr>
              <a:t>"form-check-input"</a:t>
            </a:r>
            <a:r>
              <a:rPr lang="en-US" altLang="zh-TW" sz="1500" dirty="0"/>
              <a:t> </a:t>
            </a:r>
            <a:r>
              <a:rPr lang="en-US" altLang="zh-TW" sz="1500" dirty="0">
                <a:solidFill>
                  <a:srgbClr val="0000FF"/>
                </a:solidFill>
              </a:rPr>
              <a:t>id</a:t>
            </a:r>
            <a:r>
              <a:rPr lang="en-US" altLang="zh-TW" sz="1500" dirty="0"/>
              <a:t>=</a:t>
            </a:r>
            <a:r>
              <a:rPr lang="en-US" altLang="zh-TW" sz="1500" dirty="0">
                <a:solidFill>
                  <a:srgbClr val="CC6600"/>
                </a:solidFill>
              </a:rPr>
              <a:t>"check2"</a:t>
            </a:r>
            <a:r>
              <a:rPr lang="en-US" altLang="zh-TW" sz="1500" dirty="0"/>
              <a:t> </a:t>
            </a:r>
            <a:r>
              <a:rPr lang="en-US" altLang="zh-TW" sz="1500" dirty="0">
                <a:solidFill>
                  <a:srgbClr val="0000FF"/>
                </a:solidFill>
              </a:rPr>
              <a:t>name</a:t>
            </a:r>
            <a:r>
              <a:rPr lang="en-US" altLang="zh-TW" sz="1500" dirty="0"/>
              <a:t>=</a:t>
            </a:r>
            <a:r>
              <a:rPr lang="en-US" altLang="zh-TW" sz="1500" dirty="0">
                <a:solidFill>
                  <a:srgbClr val="CC6600"/>
                </a:solidFill>
              </a:rPr>
              <a:t>"option2"</a:t>
            </a:r>
            <a:r>
              <a:rPr lang="en-US" altLang="zh-TW" sz="1500" dirty="0"/>
              <a:t> </a:t>
            </a:r>
            <a:r>
              <a:rPr lang="en-US" altLang="zh-TW" sz="1500" dirty="0">
                <a:solidFill>
                  <a:srgbClr val="0000FF"/>
                </a:solidFill>
              </a:rPr>
              <a:t>value</a:t>
            </a:r>
            <a:r>
              <a:rPr lang="en-US" altLang="zh-TW" sz="1500" dirty="0"/>
              <a:t>=</a:t>
            </a:r>
            <a:r>
              <a:rPr lang="en-US" altLang="zh-TW" sz="1500" dirty="0">
                <a:solidFill>
                  <a:srgbClr val="CC6600"/>
                </a:solidFill>
              </a:rPr>
              <a:t>"2"</a:t>
            </a:r>
            <a:r>
              <a:rPr lang="en-US" altLang="zh-TW" sz="1500" dirty="0"/>
              <a:t>&gt;</a:t>
            </a:r>
          </a:p>
          <a:p>
            <a:r>
              <a:rPr lang="en-US" altLang="zh-TW" sz="1500" dirty="0"/>
              <a:t>    &lt;label </a:t>
            </a:r>
            <a:r>
              <a:rPr lang="en-US" altLang="zh-TW" sz="1500" dirty="0">
                <a:solidFill>
                  <a:srgbClr val="0000FF"/>
                </a:solidFill>
              </a:rPr>
              <a:t>class</a:t>
            </a:r>
            <a:r>
              <a:rPr lang="en-US" altLang="zh-TW" sz="1500" dirty="0"/>
              <a:t>=</a:t>
            </a:r>
            <a:r>
              <a:rPr lang="en-US" altLang="zh-TW" sz="1500" dirty="0">
                <a:solidFill>
                  <a:srgbClr val="CC6600"/>
                </a:solidFill>
              </a:rPr>
              <a:t>"form-check-label"</a:t>
            </a:r>
            <a:r>
              <a:rPr lang="en-US" altLang="zh-TW" sz="1500" dirty="0"/>
              <a:t> </a:t>
            </a:r>
            <a:r>
              <a:rPr lang="en-US" altLang="zh-TW" sz="1500" dirty="0">
                <a:solidFill>
                  <a:srgbClr val="0000FF"/>
                </a:solidFill>
              </a:rPr>
              <a:t>for</a:t>
            </a:r>
            <a:r>
              <a:rPr lang="en-US" altLang="zh-TW" sz="1500" dirty="0"/>
              <a:t>=</a:t>
            </a:r>
            <a:r>
              <a:rPr lang="en-US" altLang="zh-TW" sz="1500" dirty="0">
                <a:solidFill>
                  <a:srgbClr val="CC6600"/>
                </a:solidFill>
              </a:rPr>
              <a:t>"check2"</a:t>
            </a:r>
            <a:r>
              <a:rPr lang="en-US" altLang="zh-TW" sz="1500" dirty="0"/>
              <a:t>&gt;</a:t>
            </a:r>
            <a:r>
              <a:rPr lang="en-US" altLang="zh-TW" sz="1500" dirty="0">
                <a:solidFill>
                  <a:schemeClr val="tx1"/>
                </a:solidFill>
              </a:rPr>
              <a:t>Option 2</a:t>
            </a:r>
            <a:r>
              <a:rPr lang="en-US" altLang="zh-TW" sz="1500" dirty="0"/>
              <a:t>&lt;/label&gt;</a:t>
            </a:r>
          </a:p>
          <a:p>
            <a:r>
              <a:rPr lang="en-US" altLang="zh-TW" sz="1500" dirty="0"/>
              <a:t>  &lt;/div&gt;</a:t>
            </a:r>
          </a:p>
          <a:p>
            <a:r>
              <a:rPr lang="en-US" altLang="zh-TW" sz="1500" dirty="0"/>
              <a:t>&lt;/form&gt;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5152" y="3879599"/>
            <a:ext cx="1209675" cy="63817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5F801-F91F-44F6-9E20-D4B06AE8B157}" type="slidenum">
              <a:rPr lang="zh-TW" altLang="en-US" smtClean="0"/>
              <a:t>88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6084365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表單</a:t>
            </a:r>
            <a:r>
              <a:rPr lang="en-US" altLang="zh-TW" dirty="0"/>
              <a:t>(Form)</a:t>
            </a:r>
            <a:r>
              <a:rPr lang="zh-TW" altLang="en-US" dirty="0"/>
              <a:t> </a:t>
            </a:r>
            <a:r>
              <a:rPr lang="en-US" altLang="zh-TW" dirty="0"/>
              <a:t>#8</a:t>
            </a:r>
            <a:r>
              <a:rPr lang="zh-TW" altLang="en-US" dirty="0"/>
              <a:t> </a:t>
            </a:r>
            <a:r>
              <a:rPr lang="en-US" altLang="zh-TW" dirty="0"/>
              <a:t>–</a:t>
            </a:r>
            <a:r>
              <a:rPr lang="zh-TW" altLang="en-US" dirty="0"/>
              <a:t> </a:t>
            </a:r>
            <a:r>
              <a:rPr lang="en-US" altLang="zh-TW" dirty="0"/>
              <a:t>Checkbox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77334" y="1375955"/>
            <a:ext cx="8596668" cy="4665408"/>
          </a:xfrm>
        </p:spPr>
        <p:txBody>
          <a:bodyPr/>
          <a:lstStyle/>
          <a:p>
            <a:r>
              <a:rPr lang="en-US" altLang="zh-TW" dirty="0"/>
              <a:t>Bootstrap</a:t>
            </a:r>
            <a:r>
              <a:rPr lang="zh-TW" altLang="en-US" dirty="0"/>
              <a:t>的</a:t>
            </a:r>
            <a:r>
              <a:rPr lang="en-US" altLang="zh-TW" dirty="0"/>
              <a:t>Button</a:t>
            </a:r>
            <a:r>
              <a:rPr lang="zh-TW" altLang="en-US" dirty="0"/>
              <a:t>類別，也可以做到</a:t>
            </a:r>
            <a:r>
              <a:rPr lang="en-US" altLang="zh-TW" dirty="0"/>
              <a:t>checkbox</a:t>
            </a:r>
            <a:r>
              <a:rPr lang="zh-TW" altLang="en-US" dirty="0"/>
              <a:t>的效果</a:t>
            </a:r>
            <a:endParaRPr lang="en-US" altLang="zh-TW" dirty="0"/>
          </a:p>
          <a:p>
            <a:r>
              <a:rPr lang="zh-TW" altLang="en-US" dirty="0"/>
              <a:t>使用</a:t>
            </a:r>
            <a:r>
              <a:rPr lang="en-US" altLang="zh-TW" sz="1600" dirty="0">
                <a:latin typeface="Consolas" panose="020B0609020204030204" pitchFamily="49" charset="0"/>
                <a:cs typeface="Consolas" panose="020B0609020204030204" pitchFamily="49" charset="0"/>
              </a:rPr>
              <a:t>&lt;div&gt;</a:t>
            </a:r>
            <a:r>
              <a:rPr lang="zh-TW" altLang="en-US" dirty="0"/>
              <a:t>且設定類別為「</a:t>
            </a:r>
            <a:r>
              <a:rPr lang="en-US" altLang="zh-TW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btn</a:t>
            </a:r>
            <a:r>
              <a:rPr lang="en-US" altLang="zh-TW" sz="1600" dirty="0">
                <a:latin typeface="Consolas" panose="020B0609020204030204" pitchFamily="49" charset="0"/>
                <a:cs typeface="Consolas" panose="020B0609020204030204" pitchFamily="49" charset="0"/>
              </a:rPr>
              <a:t>-group-toggle</a:t>
            </a:r>
            <a:r>
              <a:rPr lang="zh-TW" altLang="en-US" dirty="0"/>
              <a:t>」將所有的</a:t>
            </a:r>
            <a:r>
              <a:rPr lang="en-US" altLang="zh-TW" dirty="0"/>
              <a:t>checkbox</a:t>
            </a:r>
            <a:r>
              <a:rPr lang="zh-TW" altLang="en-US" dirty="0"/>
              <a:t>們包起來，並設定</a:t>
            </a:r>
            <a:r>
              <a:rPr lang="en-US" altLang="zh-TW" sz="1600" dirty="0">
                <a:latin typeface="Consolas" panose="020B0609020204030204" pitchFamily="49" charset="0"/>
                <a:cs typeface="Consolas" panose="020B0609020204030204" pitchFamily="49" charset="0"/>
              </a:rPr>
              <a:t>data-toggle</a:t>
            </a:r>
            <a:r>
              <a:rPr lang="zh-TW" altLang="en-US" dirty="0"/>
              <a:t>以記錄按壓的狀態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使用</a:t>
            </a:r>
            <a:r>
              <a:rPr lang="en-US" altLang="zh-TW" sz="1600" dirty="0">
                <a:latin typeface="Consolas" panose="020B0609020204030204" pitchFamily="49" charset="0"/>
                <a:cs typeface="Consolas" panose="020B0609020204030204" pitchFamily="49" charset="0"/>
              </a:rPr>
              <a:t>&lt;label&gt;</a:t>
            </a:r>
            <a:r>
              <a:rPr lang="zh-TW" altLang="en-US" dirty="0"/>
              <a:t>標籤，設定類別為</a:t>
            </a:r>
            <a:r>
              <a:rPr lang="en-US" altLang="zh-TW" dirty="0"/>
              <a:t>Bootstrap</a:t>
            </a:r>
            <a:r>
              <a:rPr lang="zh-TW" altLang="en-US" dirty="0"/>
              <a:t>的</a:t>
            </a:r>
            <a:r>
              <a:rPr lang="en-US" altLang="zh-TW" dirty="0"/>
              <a:t>Button</a:t>
            </a:r>
            <a:r>
              <a:rPr lang="zh-TW" altLang="en-US" dirty="0"/>
              <a:t>類別，將</a:t>
            </a:r>
            <a:r>
              <a:rPr lang="en-US" altLang="zh-TW" dirty="0"/>
              <a:t>checkbox</a:t>
            </a:r>
            <a:r>
              <a:rPr lang="zh-TW" altLang="en-US" dirty="0"/>
              <a:t>包起來，而</a:t>
            </a:r>
            <a:r>
              <a:rPr lang="en-US" altLang="zh-TW" dirty="0"/>
              <a:t>checkbox</a:t>
            </a:r>
            <a:r>
              <a:rPr lang="zh-TW" altLang="en-US" dirty="0"/>
              <a:t>無須設定</a:t>
            </a:r>
            <a:r>
              <a:rPr lang="en-US" altLang="zh-TW" dirty="0"/>
              <a:t>Bootstrap</a:t>
            </a:r>
            <a:r>
              <a:rPr lang="zh-TW" altLang="en-US" dirty="0"/>
              <a:t> </a:t>
            </a:r>
            <a:r>
              <a:rPr lang="en-US" altLang="zh-TW" dirty="0"/>
              <a:t>CSS</a:t>
            </a:r>
            <a:r>
              <a:rPr lang="zh-TW" altLang="en-US" dirty="0"/>
              <a:t>類別</a:t>
            </a:r>
            <a:endParaRPr lang="en-US" altLang="zh-TW" dirty="0"/>
          </a:p>
          <a:p>
            <a:r>
              <a:rPr lang="zh-TW" altLang="en-US" dirty="0"/>
              <a:t>需要預設勾選的</a:t>
            </a:r>
            <a:r>
              <a:rPr lang="en-US" altLang="zh-TW" dirty="0"/>
              <a:t>checkbox</a:t>
            </a:r>
            <a:r>
              <a:rPr lang="zh-TW" altLang="en-US" dirty="0"/>
              <a:t>可以在它的</a:t>
            </a: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&lt;label&gt;</a:t>
            </a:r>
            <a:r>
              <a:rPr lang="zh-TW" altLang="en-US" dirty="0"/>
              <a:t>標籤加上</a:t>
            </a:r>
            <a:r>
              <a:rPr lang="en-US" altLang="zh-TW" dirty="0"/>
              <a:t>CSS</a:t>
            </a:r>
            <a:r>
              <a:rPr lang="zh-TW" altLang="en-US" dirty="0"/>
              <a:t>類別「</a:t>
            </a: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active</a:t>
            </a:r>
            <a:r>
              <a:rPr lang="zh-TW" altLang="en-US" dirty="0"/>
              <a:t>」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5F801-F91F-44F6-9E20-D4B06AE8B157}" type="slidenum">
              <a:rPr lang="zh-TW" altLang="en-US" smtClean="0"/>
              <a:t>89</a:t>
            </a:fld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1052592" y="2424454"/>
            <a:ext cx="6749146" cy="376412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algn="ctr">
              <a:defRPr sz="140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/>
            <a:r>
              <a:rPr lang="en-US" altLang="zh-TW" sz="1600" dirty="0"/>
              <a:t>&lt;div class="</a:t>
            </a:r>
            <a:r>
              <a:rPr lang="en-US" altLang="zh-TW" sz="1600" dirty="0" err="1"/>
              <a:t>btn</a:t>
            </a:r>
            <a:r>
              <a:rPr lang="en-US" altLang="zh-TW" sz="1600" dirty="0"/>
              <a:t>-group-toggle" data-toggle="buttons"&gt;&lt;/div&gt;</a:t>
            </a: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3700" y="3946884"/>
            <a:ext cx="1895475" cy="55245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9" name="向下箭號 8"/>
          <p:cNvSpPr/>
          <p:nvPr/>
        </p:nvSpPr>
        <p:spPr>
          <a:xfrm rot="16200000">
            <a:off x="9501453" y="4048874"/>
            <a:ext cx="452846" cy="34319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/>
          <p:cNvSpPr txBox="1"/>
          <p:nvPr/>
        </p:nvSpPr>
        <p:spPr>
          <a:xfrm>
            <a:off x="251927" y="3946884"/>
            <a:ext cx="9170125" cy="2094480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>
              <a:defRPr sz="150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altLang="zh-TW" sz="1600" dirty="0"/>
              <a:t>&lt;div </a:t>
            </a:r>
            <a:r>
              <a:rPr lang="en-US" altLang="zh-TW" sz="1600" dirty="0">
                <a:solidFill>
                  <a:srgbClr val="0000FF"/>
                </a:solidFill>
              </a:rPr>
              <a:t>class</a:t>
            </a:r>
            <a:r>
              <a:rPr lang="en-US" altLang="zh-TW" sz="1600" dirty="0"/>
              <a:t>=</a:t>
            </a:r>
            <a:r>
              <a:rPr lang="en-US" altLang="zh-TW" sz="1600" dirty="0">
                <a:solidFill>
                  <a:srgbClr val="CC6600"/>
                </a:solidFill>
              </a:rPr>
              <a:t>"</a:t>
            </a:r>
            <a:r>
              <a:rPr lang="en-US" altLang="zh-TW" sz="1600" dirty="0" err="1">
                <a:solidFill>
                  <a:srgbClr val="CC6600"/>
                </a:solidFill>
              </a:rPr>
              <a:t>btn</a:t>
            </a:r>
            <a:r>
              <a:rPr lang="en-US" altLang="zh-TW" sz="1600" dirty="0">
                <a:solidFill>
                  <a:srgbClr val="CC6600"/>
                </a:solidFill>
              </a:rPr>
              <a:t>-group-toggle"</a:t>
            </a:r>
            <a:r>
              <a:rPr lang="en-US" altLang="zh-TW" sz="1600" dirty="0"/>
              <a:t> </a:t>
            </a:r>
            <a:r>
              <a:rPr lang="en-US" altLang="zh-TW" sz="1600" dirty="0">
                <a:solidFill>
                  <a:srgbClr val="0000FF"/>
                </a:solidFill>
              </a:rPr>
              <a:t>data-toggle</a:t>
            </a:r>
            <a:r>
              <a:rPr lang="en-US" altLang="zh-TW" sz="1600" dirty="0"/>
              <a:t>=</a:t>
            </a:r>
            <a:r>
              <a:rPr lang="en-US" altLang="zh-TW" sz="1600" dirty="0">
                <a:solidFill>
                  <a:srgbClr val="CC6600"/>
                </a:solidFill>
              </a:rPr>
              <a:t>"buttons"</a:t>
            </a:r>
            <a:r>
              <a:rPr lang="en-US" altLang="zh-TW" sz="1600" dirty="0"/>
              <a:t>&gt;</a:t>
            </a:r>
          </a:p>
          <a:p>
            <a:r>
              <a:rPr lang="en-US" altLang="zh-TW" sz="1600" dirty="0"/>
              <a:t>  &lt;label </a:t>
            </a:r>
            <a:r>
              <a:rPr lang="en-US" altLang="zh-TW" sz="1600" dirty="0">
                <a:solidFill>
                  <a:srgbClr val="0000FF"/>
                </a:solidFill>
              </a:rPr>
              <a:t>class</a:t>
            </a:r>
            <a:r>
              <a:rPr lang="en-US" altLang="zh-TW" sz="1600" dirty="0"/>
              <a:t>=</a:t>
            </a:r>
            <a:r>
              <a:rPr lang="en-US" altLang="zh-TW" sz="1600" dirty="0">
                <a:solidFill>
                  <a:srgbClr val="CC6600"/>
                </a:solidFill>
              </a:rPr>
              <a:t>"</a:t>
            </a:r>
            <a:r>
              <a:rPr lang="en-US" altLang="zh-TW" sz="1600" dirty="0" err="1">
                <a:solidFill>
                  <a:srgbClr val="CC6600"/>
                </a:solidFill>
              </a:rPr>
              <a:t>btn</a:t>
            </a:r>
            <a:r>
              <a:rPr lang="en-US" altLang="zh-TW" sz="1600" dirty="0">
                <a:solidFill>
                  <a:srgbClr val="CC6600"/>
                </a:solidFill>
              </a:rPr>
              <a:t> </a:t>
            </a:r>
            <a:r>
              <a:rPr lang="en-US" altLang="zh-TW" sz="1600" dirty="0" err="1">
                <a:solidFill>
                  <a:srgbClr val="CC6600"/>
                </a:solidFill>
              </a:rPr>
              <a:t>btn</a:t>
            </a:r>
            <a:r>
              <a:rPr lang="en-US" altLang="zh-TW" sz="1600" dirty="0">
                <a:solidFill>
                  <a:srgbClr val="CC6600"/>
                </a:solidFill>
              </a:rPr>
              <a:t>-primary active"</a:t>
            </a:r>
            <a:r>
              <a:rPr lang="en-US" altLang="zh-TW" sz="1600" dirty="0"/>
              <a:t>&gt;</a:t>
            </a:r>
          </a:p>
          <a:p>
            <a:r>
              <a:rPr lang="en-US" altLang="zh-TW" sz="1600" dirty="0"/>
              <a:t>    &lt;input </a:t>
            </a:r>
            <a:r>
              <a:rPr lang="en-US" altLang="zh-TW" sz="1600" dirty="0">
                <a:solidFill>
                  <a:srgbClr val="0000FF"/>
                </a:solidFill>
              </a:rPr>
              <a:t>type</a:t>
            </a:r>
            <a:r>
              <a:rPr lang="en-US" altLang="zh-TW" sz="1600" dirty="0"/>
              <a:t>=</a:t>
            </a:r>
            <a:r>
              <a:rPr lang="en-US" altLang="zh-TW" sz="1600" dirty="0">
                <a:solidFill>
                  <a:srgbClr val="CC6600"/>
                </a:solidFill>
              </a:rPr>
              <a:t>"checkbox"</a:t>
            </a:r>
            <a:r>
              <a:rPr lang="en-US" altLang="zh-TW" sz="1600" dirty="0"/>
              <a:t> </a:t>
            </a:r>
            <a:r>
              <a:rPr lang="en-US" altLang="zh-TW" sz="1600" dirty="0">
                <a:solidFill>
                  <a:srgbClr val="0000FF"/>
                </a:solidFill>
              </a:rPr>
              <a:t>id</a:t>
            </a:r>
            <a:r>
              <a:rPr lang="en-US" altLang="zh-TW" sz="1600" dirty="0"/>
              <a:t>=</a:t>
            </a:r>
            <a:r>
              <a:rPr lang="en-US" altLang="zh-TW" sz="1600" dirty="0">
                <a:solidFill>
                  <a:srgbClr val="CC6600"/>
                </a:solidFill>
              </a:rPr>
              <a:t>"check1"</a:t>
            </a:r>
            <a:r>
              <a:rPr lang="en-US" altLang="zh-TW" sz="1600" dirty="0"/>
              <a:t> </a:t>
            </a:r>
            <a:r>
              <a:rPr lang="en-US" altLang="zh-TW" sz="1600" dirty="0">
                <a:solidFill>
                  <a:srgbClr val="0000FF"/>
                </a:solidFill>
              </a:rPr>
              <a:t>name</a:t>
            </a:r>
            <a:r>
              <a:rPr lang="en-US" altLang="zh-TW" sz="1600" dirty="0"/>
              <a:t>=</a:t>
            </a:r>
            <a:r>
              <a:rPr lang="en-US" altLang="zh-TW" sz="1600" dirty="0">
                <a:solidFill>
                  <a:srgbClr val="CC6600"/>
                </a:solidFill>
              </a:rPr>
              <a:t>"option1"</a:t>
            </a:r>
            <a:r>
              <a:rPr lang="en-US" altLang="zh-TW" sz="1600" dirty="0"/>
              <a:t> </a:t>
            </a:r>
            <a:r>
              <a:rPr lang="en-US" altLang="zh-TW" sz="1600" dirty="0">
                <a:solidFill>
                  <a:srgbClr val="0000FF"/>
                </a:solidFill>
              </a:rPr>
              <a:t>value</a:t>
            </a:r>
            <a:r>
              <a:rPr lang="en-US" altLang="zh-TW" sz="1600" dirty="0"/>
              <a:t>=</a:t>
            </a:r>
            <a:r>
              <a:rPr lang="en-US" altLang="zh-TW" sz="1600" dirty="0">
                <a:solidFill>
                  <a:srgbClr val="CC6600"/>
                </a:solidFill>
              </a:rPr>
              <a:t>"1"</a:t>
            </a:r>
            <a:r>
              <a:rPr lang="en-US" altLang="zh-TW" sz="1600" dirty="0"/>
              <a:t> </a:t>
            </a:r>
            <a:r>
              <a:rPr lang="en-US" altLang="zh-TW" sz="1600" dirty="0">
                <a:solidFill>
                  <a:srgbClr val="0000FF"/>
                </a:solidFill>
              </a:rPr>
              <a:t>checked</a:t>
            </a:r>
            <a:r>
              <a:rPr lang="en-US" altLang="zh-TW" sz="1600" dirty="0"/>
              <a:t>&gt;</a:t>
            </a:r>
            <a:r>
              <a:rPr lang="en-US" altLang="zh-TW" sz="1600" dirty="0">
                <a:solidFill>
                  <a:schemeClr val="tx1"/>
                </a:solidFill>
              </a:rPr>
              <a:t>Option 1</a:t>
            </a:r>
          </a:p>
          <a:p>
            <a:r>
              <a:rPr lang="en-US" altLang="zh-TW" sz="1600" dirty="0"/>
              <a:t>  &lt;/label&gt;</a:t>
            </a:r>
          </a:p>
          <a:p>
            <a:r>
              <a:rPr lang="en-US" altLang="zh-TW" sz="1600" dirty="0"/>
              <a:t>  &lt;label </a:t>
            </a:r>
            <a:r>
              <a:rPr lang="en-US" altLang="zh-TW" sz="1600" dirty="0">
                <a:solidFill>
                  <a:srgbClr val="0000FF"/>
                </a:solidFill>
              </a:rPr>
              <a:t>class</a:t>
            </a:r>
            <a:r>
              <a:rPr lang="en-US" altLang="zh-TW" sz="1600" dirty="0"/>
              <a:t>=</a:t>
            </a:r>
            <a:r>
              <a:rPr lang="en-US" altLang="zh-TW" sz="1600" dirty="0">
                <a:solidFill>
                  <a:srgbClr val="CC6600"/>
                </a:solidFill>
              </a:rPr>
              <a:t>"</a:t>
            </a:r>
            <a:r>
              <a:rPr lang="en-US" altLang="zh-TW" sz="1600" dirty="0" err="1">
                <a:solidFill>
                  <a:srgbClr val="CC6600"/>
                </a:solidFill>
              </a:rPr>
              <a:t>btn</a:t>
            </a:r>
            <a:r>
              <a:rPr lang="en-US" altLang="zh-TW" sz="1600" dirty="0">
                <a:solidFill>
                  <a:srgbClr val="CC6600"/>
                </a:solidFill>
              </a:rPr>
              <a:t> </a:t>
            </a:r>
            <a:r>
              <a:rPr lang="en-US" altLang="zh-TW" sz="1600" dirty="0" err="1">
                <a:solidFill>
                  <a:srgbClr val="CC6600"/>
                </a:solidFill>
              </a:rPr>
              <a:t>btn</a:t>
            </a:r>
            <a:r>
              <a:rPr lang="en-US" altLang="zh-TW" sz="1600" dirty="0">
                <a:solidFill>
                  <a:srgbClr val="CC6600"/>
                </a:solidFill>
              </a:rPr>
              <a:t>-primary"</a:t>
            </a:r>
            <a:r>
              <a:rPr lang="en-US" altLang="zh-TW" sz="1600" dirty="0"/>
              <a:t>&gt;</a:t>
            </a:r>
          </a:p>
          <a:p>
            <a:r>
              <a:rPr lang="en-US" altLang="zh-TW" sz="1600" dirty="0"/>
              <a:t>    &lt;input </a:t>
            </a:r>
            <a:r>
              <a:rPr lang="en-US" altLang="zh-TW" sz="1600" dirty="0">
                <a:solidFill>
                  <a:srgbClr val="0000FF"/>
                </a:solidFill>
              </a:rPr>
              <a:t>type</a:t>
            </a:r>
            <a:r>
              <a:rPr lang="en-US" altLang="zh-TW" sz="1600" dirty="0"/>
              <a:t>=</a:t>
            </a:r>
            <a:r>
              <a:rPr lang="en-US" altLang="zh-TW" sz="1600" dirty="0">
                <a:solidFill>
                  <a:srgbClr val="CC6600"/>
                </a:solidFill>
              </a:rPr>
              <a:t>"checkbox"</a:t>
            </a:r>
            <a:r>
              <a:rPr lang="en-US" altLang="zh-TW" sz="1600" dirty="0"/>
              <a:t> </a:t>
            </a:r>
            <a:r>
              <a:rPr lang="en-US" altLang="zh-TW" sz="1600" dirty="0">
                <a:solidFill>
                  <a:srgbClr val="0000FF"/>
                </a:solidFill>
              </a:rPr>
              <a:t>id</a:t>
            </a:r>
            <a:r>
              <a:rPr lang="en-US" altLang="zh-TW" sz="1600" dirty="0"/>
              <a:t>=</a:t>
            </a:r>
            <a:r>
              <a:rPr lang="en-US" altLang="zh-TW" sz="1600" dirty="0">
                <a:solidFill>
                  <a:srgbClr val="CC6600"/>
                </a:solidFill>
              </a:rPr>
              <a:t>"check2"</a:t>
            </a:r>
            <a:r>
              <a:rPr lang="en-US" altLang="zh-TW" sz="1600" dirty="0"/>
              <a:t> </a:t>
            </a:r>
            <a:r>
              <a:rPr lang="en-US" altLang="zh-TW" sz="1600" dirty="0">
                <a:solidFill>
                  <a:srgbClr val="0000FF"/>
                </a:solidFill>
              </a:rPr>
              <a:t>name</a:t>
            </a:r>
            <a:r>
              <a:rPr lang="en-US" altLang="zh-TW" sz="1600" dirty="0">
                <a:solidFill>
                  <a:srgbClr val="CC6600"/>
                </a:solidFill>
              </a:rPr>
              <a:t>="option2"</a:t>
            </a:r>
            <a:r>
              <a:rPr lang="en-US" altLang="zh-TW" sz="1600" dirty="0"/>
              <a:t> </a:t>
            </a:r>
            <a:r>
              <a:rPr lang="en-US" altLang="zh-TW" sz="1600" dirty="0">
                <a:solidFill>
                  <a:srgbClr val="0000FF"/>
                </a:solidFill>
              </a:rPr>
              <a:t>value</a:t>
            </a:r>
            <a:r>
              <a:rPr lang="en-US" altLang="zh-TW" sz="1600" dirty="0"/>
              <a:t>=</a:t>
            </a:r>
            <a:r>
              <a:rPr lang="en-US" altLang="zh-TW" sz="1600" dirty="0">
                <a:solidFill>
                  <a:srgbClr val="CC6600"/>
                </a:solidFill>
              </a:rPr>
              <a:t>"2"</a:t>
            </a:r>
            <a:r>
              <a:rPr lang="en-US" altLang="zh-TW" sz="1600" dirty="0"/>
              <a:t>&gt;</a:t>
            </a:r>
            <a:r>
              <a:rPr lang="en-US" altLang="zh-TW" sz="1600" dirty="0">
                <a:solidFill>
                  <a:schemeClr val="tx1"/>
                </a:solidFill>
              </a:rPr>
              <a:t>Option 2</a:t>
            </a:r>
          </a:p>
          <a:p>
            <a:r>
              <a:rPr lang="en-US" altLang="zh-TW" sz="1600" dirty="0"/>
              <a:t>  &lt;/label&gt;</a:t>
            </a:r>
          </a:p>
          <a:p>
            <a:r>
              <a:rPr lang="en-US" altLang="zh-TW" sz="1600" dirty="0"/>
              <a:t>&lt;/div&gt;</a:t>
            </a:r>
          </a:p>
        </p:txBody>
      </p:sp>
    </p:spTree>
    <p:extLst>
      <p:ext uri="{BB962C8B-B14F-4D97-AF65-F5344CB8AC3E}">
        <p14:creationId xmlns:p14="http://schemas.microsoft.com/office/powerpoint/2010/main" val="2025147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Visual Studio Code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5F801-F91F-44F6-9E20-D4B06AE8B157}" type="slidenum">
              <a:rPr lang="zh-TW" altLang="en-US" smtClean="0"/>
              <a:t>9</a:t>
            </a:fld>
            <a:endParaRPr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819EC966-089E-48C2-ABA5-40A4F44ACA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6881" y="127889"/>
            <a:ext cx="3257550" cy="2832035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32FC54C3-2C59-4071-93B0-5DCF53E623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7999" y="127889"/>
            <a:ext cx="3295650" cy="2832035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71CA917D-50A8-46AE-A0CB-A7669C200FAC}"/>
              </a:ext>
            </a:extLst>
          </p:cNvPr>
          <p:cNvSpPr/>
          <p:nvPr/>
        </p:nvSpPr>
        <p:spPr>
          <a:xfrm>
            <a:off x="5362094" y="3024833"/>
            <a:ext cx="2327123" cy="357814"/>
          </a:xfrm>
          <a:prstGeom prst="rect">
            <a:avLst/>
          </a:prstGeom>
          <a:solidFill>
            <a:schemeClr val="bg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安裝繁中</a:t>
            </a:r>
            <a:endParaRPr lang="en-US" altLang="zh-TW" sz="1600" b="1" dirty="0">
              <a:solidFill>
                <a:schemeClr val="tx1">
                  <a:lumMod val="75000"/>
                  <a:lumOff val="2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9F9BDD32-6E35-4BB6-B660-347D9F38E05C}"/>
              </a:ext>
            </a:extLst>
          </p:cNvPr>
          <p:cNvSpPr/>
          <p:nvPr/>
        </p:nvSpPr>
        <p:spPr>
          <a:xfrm>
            <a:off x="8862262" y="3024833"/>
            <a:ext cx="2327123" cy="357814"/>
          </a:xfrm>
          <a:prstGeom prst="rect">
            <a:avLst/>
          </a:prstGeom>
          <a:solidFill>
            <a:schemeClr val="bg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Live Server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927DBE1-FE50-4ADE-A6B7-C2F2520C77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632" y="4149408"/>
            <a:ext cx="2800350" cy="1647825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7C551FE6-DAB6-4A4F-ABF9-49DFD58EDC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2678" y="3491611"/>
            <a:ext cx="7077075" cy="32385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0" name="橢圓形圖說文字 4">
            <a:extLst>
              <a:ext uri="{FF2B5EF4-FFF2-40B4-BE49-F238E27FC236}">
                <a16:creationId xmlns:a16="http://schemas.microsoft.com/office/drawing/2014/main" id="{ACD6A010-7DF3-4EF3-95B0-7DFF8B156C36}"/>
              </a:ext>
            </a:extLst>
          </p:cNvPr>
          <p:cNvSpPr/>
          <p:nvPr/>
        </p:nvSpPr>
        <p:spPr>
          <a:xfrm>
            <a:off x="447944" y="3303500"/>
            <a:ext cx="2175033" cy="376222"/>
          </a:xfrm>
          <a:prstGeom prst="wedgeEllipseCallout">
            <a:avLst>
              <a:gd name="adj1" fmla="val 8989"/>
              <a:gd name="adj2" fmla="val 501920"/>
            </a:avLst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b="1" dirty="0"/>
              <a:t>以開啟資料夾方式</a:t>
            </a:r>
            <a:endParaRPr lang="en-US" altLang="zh-TW" sz="1200" b="1" dirty="0"/>
          </a:p>
          <a:p>
            <a:pPr algn="ctr"/>
            <a:r>
              <a:rPr lang="zh-TW" altLang="en-US" sz="1200" b="1" dirty="0"/>
              <a:t>開啟專案</a:t>
            </a:r>
            <a:endParaRPr lang="en-US" altLang="zh-TW" sz="1200" b="1" dirty="0"/>
          </a:p>
        </p:txBody>
      </p:sp>
    </p:spTree>
    <p:extLst>
      <p:ext uri="{BB962C8B-B14F-4D97-AF65-F5344CB8AC3E}">
        <p14:creationId xmlns:p14="http://schemas.microsoft.com/office/powerpoint/2010/main" val="190695549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77334" y="1381126"/>
            <a:ext cx="8596668" cy="4668850"/>
          </a:xfrm>
        </p:spPr>
        <p:txBody>
          <a:bodyPr/>
          <a:lstStyle/>
          <a:p>
            <a:r>
              <a:rPr lang="zh-TW" altLang="en-US" dirty="0"/>
              <a:t>單選按鈕</a:t>
            </a:r>
            <a:r>
              <a:rPr lang="en-US" altLang="zh-TW" dirty="0"/>
              <a:t>(Radio button)</a:t>
            </a:r>
            <a:r>
              <a:rPr lang="zh-TW" altLang="en-US" dirty="0"/>
              <a:t>是用在選擇多個項目的情境</a:t>
            </a:r>
            <a:endParaRPr lang="en-US" altLang="zh-TW" dirty="0"/>
          </a:p>
          <a:p>
            <a:r>
              <a:rPr lang="en-US" altLang="zh-TW" dirty="0"/>
              <a:t>Bootstrap</a:t>
            </a:r>
            <a:r>
              <a:rPr lang="zh-TW" altLang="en-US" dirty="0"/>
              <a:t>優化</a:t>
            </a:r>
            <a:r>
              <a:rPr lang="en-US" altLang="zh-TW" dirty="0"/>
              <a:t>radio button</a:t>
            </a:r>
            <a:r>
              <a:rPr lang="zh-TW" altLang="en-US" dirty="0"/>
              <a:t>在</a:t>
            </a:r>
            <a:r>
              <a:rPr lang="en-US" altLang="zh-TW" dirty="0"/>
              <a:t>RWD</a:t>
            </a:r>
            <a:r>
              <a:rPr lang="zh-TW" altLang="en-US" dirty="0"/>
              <a:t>網頁上的排版，提供「</a:t>
            </a: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form-check</a:t>
            </a:r>
            <a:r>
              <a:rPr lang="zh-TW" altLang="en-US" dirty="0"/>
              <a:t>」類別，以協助多個</a:t>
            </a:r>
            <a:r>
              <a:rPr lang="en-US" altLang="zh-TW" dirty="0"/>
              <a:t>radio button</a:t>
            </a:r>
            <a:r>
              <a:rPr lang="zh-TW" altLang="en-US" dirty="0"/>
              <a:t>、標籤</a:t>
            </a:r>
            <a:r>
              <a:rPr lang="en-US" altLang="zh-TW" dirty="0"/>
              <a:t>(label)</a:t>
            </a:r>
            <a:r>
              <a:rPr lang="zh-TW" altLang="en-US" dirty="0"/>
              <a:t>、    之間的排版</a:t>
            </a:r>
            <a:endParaRPr lang="en-US" altLang="zh-TW" dirty="0"/>
          </a:p>
          <a:p>
            <a:r>
              <a:rPr lang="zh-TW" altLang="en-US" dirty="0"/>
              <a:t>使用                                                      將每個</a:t>
            </a:r>
            <a:r>
              <a:rPr lang="en-US" altLang="zh-TW" dirty="0"/>
              <a:t>radio button</a:t>
            </a:r>
            <a:r>
              <a:rPr lang="zh-TW" altLang="en-US" dirty="0"/>
              <a:t>和它的</a:t>
            </a:r>
            <a:r>
              <a:rPr lang="en-US" altLang="zh-TW" dirty="0"/>
              <a:t>label</a:t>
            </a:r>
            <a:r>
              <a:rPr lang="zh-TW" altLang="en-US" dirty="0"/>
              <a:t>包起來</a:t>
            </a:r>
            <a:endParaRPr lang="en-US" altLang="zh-TW" dirty="0"/>
          </a:p>
          <a:p>
            <a:r>
              <a:rPr lang="zh-TW" altLang="en-US" dirty="0"/>
              <a:t>將</a:t>
            </a:r>
            <a:r>
              <a:rPr lang="en-US" altLang="zh-TW" dirty="0"/>
              <a:t>radio button</a:t>
            </a:r>
            <a:r>
              <a:rPr lang="zh-TW" altLang="en-US" dirty="0"/>
              <a:t>的</a:t>
            </a:r>
            <a:r>
              <a:rPr lang="en-US" altLang="zh-TW" dirty="0"/>
              <a:t>CSS</a:t>
            </a:r>
            <a:r>
              <a:rPr lang="zh-TW" altLang="en-US" dirty="0"/>
              <a:t>類別，設定為「</a:t>
            </a: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form-check-input</a:t>
            </a:r>
            <a:r>
              <a:rPr lang="zh-TW" altLang="en-US" dirty="0"/>
              <a:t>」</a:t>
            </a:r>
            <a:endParaRPr lang="en-US" altLang="zh-TW" dirty="0"/>
          </a:p>
          <a:p>
            <a:r>
              <a:rPr lang="zh-TW" altLang="en-US" dirty="0"/>
              <a:t>將</a:t>
            </a:r>
            <a:r>
              <a:rPr lang="en-US" altLang="zh-TW" dirty="0"/>
              <a:t>label</a:t>
            </a:r>
            <a:r>
              <a:rPr lang="zh-TW" altLang="en-US" dirty="0"/>
              <a:t>的</a:t>
            </a:r>
            <a:r>
              <a:rPr lang="en-US" altLang="zh-TW" dirty="0"/>
              <a:t>CSS</a:t>
            </a:r>
            <a:r>
              <a:rPr lang="zh-TW" altLang="en-US" dirty="0"/>
              <a:t>類別，設定為「</a:t>
            </a: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form-check-label</a:t>
            </a:r>
            <a:r>
              <a:rPr lang="zh-TW" altLang="en-US" dirty="0"/>
              <a:t>」</a:t>
            </a:r>
            <a:endParaRPr lang="en-US" altLang="zh-TW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124683" y="3625457"/>
            <a:ext cx="9701970" cy="3080143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>
              <a:defRPr sz="160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altLang="zh-TW" sz="1400" dirty="0"/>
              <a:t>&lt;form </a:t>
            </a:r>
            <a:r>
              <a:rPr lang="en-US" altLang="zh-TW" sz="1400" dirty="0">
                <a:solidFill>
                  <a:srgbClr val="0000FF"/>
                </a:solidFill>
              </a:rPr>
              <a:t>action</a:t>
            </a:r>
            <a:r>
              <a:rPr lang="en-US" altLang="zh-TW" sz="1400" dirty="0"/>
              <a:t>=</a:t>
            </a:r>
            <a:r>
              <a:rPr lang="en-US" altLang="zh-TW" sz="1400" dirty="0">
                <a:solidFill>
                  <a:srgbClr val="CC6600"/>
                </a:solidFill>
              </a:rPr>
              <a:t>"/</a:t>
            </a:r>
            <a:r>
              <a:rPr lang="en-US" altLang="zh-TW" sz="1400" dirty="0" err="1">
                <a:solidFill>
                  <a:srgbClr val="CC6600"/>
                </a:solidFill>
              </a:rPr>
              <a:t>action_page.php</a:t>
            </a:r>
            <a:r>
              <a:rPr lang="en-US" altLang="zh-TW" sz="1400" dirty="0">
                <a:solidFill>
                  <a:srgbClr val="CC6600"/>
                </a:solidFill>
              </a:rPr>
              <a:t>"</a:t>
            </a:r>
            <a:r>
              <a:rPr lang="en-US" altLang="zh-TW" sz="1400" dirty="0"/>
              <a:t>&gt;</a:t>
            </a:r>
          </a:p>
          <a:p>
            <a:r>
              <a:rPr lang="en-US" altLang="zh-TW" sz="1400" dirty="0"/>
              <a:t>  &lt;div </a:t>
            </a:r>
            <a:r>
              <a:rPr lang="en-US" altLang="zh-TW" sz="1400" dirty="0">
                <a:solidFill>
                  <a:srgbClr val="0000FF"/>
                </a:solidFill>
              </a:rPr>
              <a:t>class</a:t>
            </a:r>
            <a:r>
              <a:rPr lang="en-US" altLang="zh-TW" sz="1400" dirty="0"/>
              <a:t>=</a:t>
            </a:r>
            <a:r>
              <a:rPr lang="en-US" altLang="zh-TW" sz="1400" dirty="0">
                <a:solidFill>
                  <a:srgbClr val="CC6600"/>
                </a:solidFill>
              </a:rPr>
              <a:t>"form-check"</a:t>
            </a:r>
            <a:r>
              <a:rPr lang="en-US" altLang="zh-TW" sz="1400" dirty="0"/>
              <a:t>&gt;</a:t>
            </a:r>
          </a:p>
          <a:p>
            <a:r>
              <a:rPr lang="en-US" altLang="zh-TW" sz="1400" dirty="0"/>
              <a:t>    &lt;input </a:t>
            </a:r>
            <a:r>
              <a:rPr lang="en-US" altLang="zh-TW" sz="1400" dirty="0">
                <a:solidFill>
                  <a:srgbClr val="0000FF"/>
                </a:solidFill>
              </a:rPr>
              <a:t>type</a:t>
            </a:r>
            <a:r>
              <a:rPr lang="en-US" altLang="zh-TW" sz="1400" dirty="0"/>
              <a:t>=</a:t>
            </a:r>
            <a:r>
              <a:rPr lang="en-US" altLang="zh-TW" sz="1400" dirty="0">
                <a:solidFill>
                  <a:srgbClr val="CC6600"/>
                </a:solidFill>
              </a:rPr>
              <a:t>"radio"</a:t>
            </a:r>
            <a:r>
              <a:rPr lang="en-US" altLang="zh-TW" sz="1400" dirty="0"/>
              <a:t> </a:t>
            </a:r>
            <a:r>
              <a:rPr lang="en-US" altLang="zh-TW" sz="1400" dirty="0">
                <a:solidFill>
                  <a:srgbClr val="0000FF"/>
                </a:solidFill>
              </a:rPr>
              <a:t>class</a:t>
            </a:r>
            <a:r>
              <a:rPr lang="en-US" altLang="zh-TW" sz="1400" dirty="0"/>
              <a:t>=</a:t>
            </a:r>
            <a:r>
              <a:rPr lang="en-US" altLang="zh-TW" sz="1400" dirty="0">
                <a:solidFill>
                  <a:srgbClr val="CC6600"/>
                </a:solidFill>
              </a:rPr>
              <a:t>"form-check-input"</a:t>
            </a:r>
            <a:r>
              <a:rPr lang="en-US" altLang="zh-TW" sz="1400" dirty="0"/>
              <a:t> </a:t>
            </a:r>
            <a:r>
              <a:rPr lang="en-US" altLang="zh-TW" sz="1400" dirty="0">
                <a:solidFill>
                  <a:srgbClr val="0000FF"/>
                </a:solidFill>
              </a:rPr>
              <a:t>id</a:t>
            </a:r>
            <a:r>
              <a:rPr lang="en-US" altLang="zh-TW" sz="1400" dirty="0"/>
              <a:t>=</a:t>
            </a:r>
            <a:r>
              <a:rPr lang="en-US" altLang="zh-TW" sz="1400" dirty="0">
                <a:solidFill>
                  <a:srgbClr val="CC6600"/>
                </a:solidFill>
              </a:rPr>
              <a:t>"radio1"</a:t>
            </a:r>
            <a:r>
              <a:rPr lang="en-US" altLang="zh-TW" sz="1400" dirty="0"/>
              <a:t> </a:t>
            </a:r>
            <a:r>
              <a:rPr lang="en-US" altLang="zh-TW" sz="1400" dirty="0">
                <a:solidFill>
                  <a:srgbClr val="0000FF"/>
                </a:solidFill>
              </a:rPr>
              <a:t>name</a:t>
            </a:r>
            <a:r>
              <a:rPr lang="en-US" altLang="zh-TW" sz="1400" dirty="0"/>
              <a:t>=</a:t>
            </a:r>
            <a:r>
              <a:rPr lang="en-US" altLang="zh-TW" sz="1400" dirty="0">
                <a:solidFill>
                  <a:srgbClr val="CC6600"/>
                </a:solidFill>
              </a:rPr>
              <a:t>"</a:t>
            </a:r>
            <a:r>
              <a:rPr lang="en-US" altLang="zh-TW" sz="1400" dirty="0" err="1">
                <a:solidFill>
                  <a:srgbClr val="CC6600"/>
                </a:solidFill>
              </a:rPr>
              <a:t>optradio</a:t>
            </a:r>
            <a:r>
              <a:rPr lang="en-US" altLang="zh-TW" sz="1400" dirty="0">
                <a:solidFill>
                  <a:srgbClr val="CC6600"/>
                </a:solidFill>
              </a:rPr>
              <a:t>"</a:t>
            </a:r>
            <a:r>
              <a:rPr lang="en-US" altLang="zh-TW" sz="1400" dirty="0"/>
              <a:t> </a:t>
            </a:r>
            <a:r>
              <a:rPr lang="en-US" altLang="zh-TW" sz="1400" dirty="0">
                <a:solidFill>
                  <a:srgbClr val="0000FF"/>
                </a:solidFill>
              </a:rPr>
              <a:t>value</a:t>
            </a:r>
            <a:r>
              <a:rPr lang="en-US" altLang="zh-TW" sz="1400" dirty="0"/>
              <a:t>=</a:t>
            </a:r>
            <a:r>
              <a:rPr lang="en-US" altLang="zh-TW" sz="1400" dirty="0">
                <a:solidFill>
                  <a:srgbClr val="CC6600"/>
                </a:solidFill>
              </a:rPr>
              <a:t>"1"</a:t>
            </a:r>
            <a:r>
              <a:rPr lang="en-US" altLang="zh-TW" sz="1400" dirty="0"/>
              <a:t> </a:t>
            </a:r>
            <a:r>
              <a:rPr lang="en-US" altLang="zh-TW" sz="1400" dirty="0">
                <a:solidFill>
                  <a:srgbClr val="0000FF"/>
                </a:solidFill>
              </a:rPr>
              <a:t>checked</a:t>
            </a:r>
            <a:r>
              <a:rPr lang="en-US" altLang="zh-TW" sz="1400" dirty="0"/>
              <a:t>&gt;</a:t>
            </a:r>
          </a:p>
          <a:p>
            <a:r>
              <a:rPr lang="en-US" altLang="zh-TW" sz="1400" dirty="0"/>
              <a:t>    &lt;label </a:t>
            </a:r>
            <a:r>
              <a:rPr lang="en-US" altLang="zh-TW" sz="1400" dirty="0">
                <a:solidFill>
                  <a:srgbClr val="0000FF"/>
                </a:solidFill>
              </a:rPr>
              <a:t>class</a:t>
            </a:r>
            <a:r>
              <a:rPr lang="en-US" altLang="zh-TW" sz="1400" dirty="0"/>
              <a:t>=</a:t>
            </a:r>
            <a:r>
              <a:rPr lang="en-US" altLang="zh-TW" sz="1400" dirty="0">
                <a:solidFill>
                  <a:srgbClr val="CC6600"/>
                </a:solidFill>
              </a:rPr>
              <a:t>"form-check-label"</a:t>
            </a:r>
            <a:r>
              <a:rPr lang="en-US" altLang="zh-TW" sz="1400" dirty="0"/>
              <a:t> </a:t>
            </a:r>
            <a:r>
              <a:rPr lang="en-US" altLang="zh-TW" sz="1400" dirty="0">
                <a:solidFill>
                  <a:srgbClr val="0000FF"/>
                </a:solidFill>
              </a:rPr>
              <a:t>for</a:t>
            </a:r>
            <a:r>
              <a:rPr lang="en-US" altLang="zh-TW" sz="1400" dirty="0"/>
              <a:t>=</a:t>
            </a:r>
            <a:r>
              <a:rPr lang="en-US" altLang="zh-TW" sz="1400" dirty="0">
                <a:solidFill>
                  <a:srgbClr val="CC6600"/>
                </a:solidFill>
              </a:rPr>
              <a:t>"radio1"</a:t>
            </a:r>
            <a:r>
              <a:rPr lang="en-US" altLang="zh-TW" sz="1400" dirty="0"/>
              <a:t>&gt;</a:t>
            </a:r>
            <a:r>
              <a:rPr lang="en-US" altLang="zh-TW" sz="1400" dirty="0">
                <a:solidFill>
                  <a:schemeClr val="tx1"/>
                </a:solidFill>
              </a:rPr>
              <a:t>Option 1</a:t>
            </a:r>
            <a:r>
              <a:rPr lang="en-US" altLang="zh-TW" sz="1400" dirty="0"/>
              <a:t>&lt;/label&gt;</a:t>
            </a:r>
          </a:p>
          <a:p>
            <a:r>
              <a:rPr lang="en-US" altLang="zh-TW" sz="1400" dirty="0"/>
              <a:t>  &lt;/div&gt;</a:t>
            </a:r>
          </a:p>
          <a:p>
            <a:r>
              <a:rPr lang="en-US" altLang="zh-TW" sz="1400" dirty="0"/>
              <a:t>  &lt;div </a:t>
            </a:r>
            <a:r>
              <a:rPr lang="en-US" altLang="zh-TW" sz="1400" dirty="0">
                <a:solidFill>
                  <a:srgbClr val="0000FF"/>
                </a:solidFill>
              </a:rPr>
              <a:t>class</a:t>
            </a:r>
            <a:r>
              <a:rPr lang="en-US" altLang="zh-TW" sz="1400" dirty="0"/>
              <a:t>=</a:t>
            </a:r>
            <a:r>
              <a:rPr lang="en-US" altLang="zh-TW" sz="1400" dirty="0">
                <a:solidFill>
                  <a:srgbClr val="CC6600"/>
                </a:solidFill>
              </a:rPr>
              <a:t>"form-check"</a:t>
            </a:r>
            <a:r>
              <a:rPr lang="en-US" altLang="zh-TW" sz="1400" dirty="0"/>
              <a:t>&gt;</a:t>
            </a:r>
          </a:p>
          <a:p>
            <a:r>
              <a:rPr lang="en-US" altLang="zh-TW" sz="1400" dirty="0"/>
              <a:t>    &lt;input </a:t>
            </a:r>
            <a:r>
              <a:rPr lang="en-US" altLang="zh-TW" sz="1400" dirty="0">
                <a:solidFill>
                  <a:srgbClr val="0000FF"/>
                </a:solidFill>
              </a:rPr>
              <a:t>type</a:t>
            </a:r>
            <a:r>
              <a:rPr lang="en-US" altLang="zh-TW" sz="1400" dirty="0"/>
              <a:t>=</a:t>
            </a:r>
            <a:r>
              <a:rPr lang="en-US" altLang="zh-TW" sz="1400" dirty="0">
                <a:solidFill>
                  <a:srgbClr val="CC6600"/>
                </a:solidFill>
              </a:rPr>
              <a:t>"radio"</a:t>
            </a:r>
            <a:r>
              <a:rPr lang="en-US" altLang="zh-TW" sz="1400" dirty="0"/>
              <a:t> </a:t>
            </a:r>
            <a:r>
              <a:rPr lang="en-US" altLang="zh-TW" sz="1400" dirty="0">
                <a:solidFill>
                  <a:srgbClr val="0000FF"/>
                </a:solidFill>
              </a:rPr>
              <a:t>class</a:t>
            </a:r>
            <a:r>
              <a:rPr lang="en-US" altLang="zh-TW" sz="1400" dirty="0"/>
              <a:t>=</a:t>
            </a:r>
            <a:r>
              <a:rPr lang="en-US" altLang="zh-TW" sz="1400" dirty="0">
                <a:solidFill>
                  <a:srgbClr val="CC6600"/>
                </a:solidFill>
              </a:rPr>
              <a:t>"form-check-input"</a:t>
            </a:r>
            <a:r>
              <a:rPr lang="en-US" altLang="zh-TW" sz="1400" dirty="0"/>
              <a:t> </a:t>
            </a:r>
            <a:r>
              <a:rPr lang="en-US" altLang="zh-TW" sz="1400" dirty="0">
                <a:solidFill>
                  <a:srgbClr val="0000FF"/>
                </a:solidFill>
              </a:rPr>
              <a:t>id</a:t>
            </a:r>
            <a:r>
              <a:rPr lang="en-US" altLang="zh-TW" sz="1400" dirty="0"/>
              <a:t>=</a:t>
            </a:r>
            <a:r>
              <a:rPr lang="en-US" altLang="zh-TW" sz="1400" dirty="0">
                <a:solidFill>
                  <a:srgbClr val="CC6600"/>
                </a:solidFill>
              </a:rPr>
              <a:t>"radio2"</a:t>
            </a:r>
            <a:r>
              <a:rPr lang="en-US" altLang="zh-TW" sz="1400" dirty="0"/>
              <a:t> </a:t>
            </a:r>
            <a:r>
              <a:rPr lang="en-US" altLang="zh-TW" sz="1400" dirty="0">
                <a:solidFill>
                  <a:srgbClr val="0000FF"/>
                </a:solidFill>
              </a:rPr>
              <a:t>name</a:t>
            </a:r>
            <a:r>
              <a:rPr lang="en-US" altLang="zh-TW" sz="1400" dirty="0"/>
              <a:t>=</a:t>
            </a:r>
            <a:r>
              <a:rPr lang="en-US" altLang="zh-TW" sz="1400" dirty="0">
                <a:solidFill>
                  <a:srgbClr val="CC6600"/>
                </a:solidFill>
              </a:rPr>
              <a:t>"</a:t>
            </a:r>
            <a:r>
              <a:rPr lang="en-US" altLang="zh-TW" sz="1400" dirty="0" err="1">
                <a:solidFill>
                  <a:srgbClr val="CC6600"/>
                </a:solidFill>
              </a:rPr>
              <a:t>optradio</a:t>
            </a:r>
            <a:r>
              <a:rPr lang="en-US" altLang="zh-TW" sz="1400" dirty="0">
                <a:solidFill>
                  <a:srgbClr val="CC6600"/>
                </a:solidFill>
              </a:rPr>
              <a:t>"</a:t>
            </a:r>
            <a:r>
              <a:rPr lang="en-US" altLang="zh-TW" sz="1400" dirty="0"/>
              <a:t> </a:t>
            </a:r>
            <a:r>
              <a:rPr lang="en-US" altLang="zh-TW" sz="1400" dirty="0">
                <a:solidFill>
                  <a:srgbClr val="0000FF"/>
                </a:solidFill>
              </a:rPr>
              <a:t>value</a:t>
            </a:r>
            <a:r>
              <a:rPr lang="en-US" altLang="zh-TW" sz="1400" dirty="0"/>
              <a:t>=</a:t>
            </a:r>
            <a:r>
              <a:rPr lang="en-US" altLang="zh-TW" sz="1400" dirty="0">
                <a:solidFill>
                  <a:srgbClr val="CC6600"/>
                </a:solidFill>
              </a:rPr>
              <a:t>"2"</a:t>
            </a:r>
            <a:r>
              <a:rPr lang="en-US" altLang="zh-TW" sz="1400" dirty="0"/>
              <a:t>&gt;</a:t>
            </a:r>
          </a:p>
          <a:p>
            <a:r>
              <a:rPr lang="en-US" altLang="zh-TW" sz="1400" dirty="0"/>
              <a:t>    &lt;label </a:t>
            </a:r>
            <a:r>
              <a:rPr lang="en-US" altLang="zh-TW" sz="1400" dirty="0">
                <a:solidFill>
                  <a:srgbClr val="0000FF"/>
                </a:solidFill>
              </a:rPr>
              <a:t>class</a:t>
            </a:r>
            <a:r>
              <a:rPr lang="en-US" altLang="zh-TW" sz="1400" dirty="0"/>
              <a:t>=</a:t>
            </a:r>
            <a:r>
              <a:rPr lang="en-US" altLang="zh-TW" sz="1400" dirty="0">
                <a:solidFill>
                  <a:srgbClr val="CC6600"/>
                </a:solidFill>
              </a:rPr>
              <a:t>"form-check-label"</a:t>
            </a:r>
            <a:r>
              <a:rPr lang="en-US" altLang="zh-TW" sz="1400" dirty="0"/>
              <a:t> </a:t>
            </a:r>
            <a:r>
              <a:rPr lang="en-US" altLang="zh-TW" sz="1400" dirty="0">
                <a:solidFill>
                  <a:srgbClr val="0000FF"/>
                </a:solidFill>
              </a:rPr>
              <a:t>for</a:t>
            </a:r>
            <a:r>
              <a:rPr lang="en-US" altLang="zh-TW" sz="1400" dirty="0"/>
              <a:t>=</a:t>
            </a:r>
            <a:r>
              <a:rPr lang="en-US" altLang="zh-TW" sz="1400" dirty="0">
                <a:solidFill>
                  <a:srgbClr val="CC6600"/>
                </a:solidFill>
              </a:rPr>
              <a:t>"radio2"</a:t>
            </a:r>
            <a:r>
              <a:rPr lang="en-US" altLang="zh-TW" sz="1400" dirty="0"/>
              <a:t>&gt;</a:t>
            </a:r>
            <a:r>
              <a:rPr lang="en-US" altLang="zh-TW" sz="1400" dirty="0">
                <a:solidFill>
                  <a:schemeClr val="tx1"/>
                </a:solidFill>
              </a:rPr>
              <a:t>Option 2</a:t>
            </a:r>
            <a:r>
              <a:rPr lang="en-US" altLang="zh-TW" sz="1400" dirty="0"/>
              <a:t>&lt;/label&gt;</a:t>
            </a:r>
          </a:p>
          <a:p>
            <a:r>
              <a:rPr lang="en-US" altLang="zh-TW" sz="1400" dirty="0"/>
              <a:t>  &lt;/div&gt;</a:t>
            </a:r>
          </a:p>
          <a:p>
            <a:r>
              <a:rPr lang="en-US" altLang="zh-TW" sz="1400" dirty="0"/>
              <a:t>  &lt;div </a:t>
            </a:r>
            <a:r>
              <a:rPr lang="en-US" altLang="zh-TW" sz="1400" dirty="0">
                <a:solidFill>
                  <a:srgbClr val="0000FF"/>
                </a:solidFill>
              </a:rPr>
              <a:t>class</a:t>
            </a:r>
            <a:r>
              <a:rPr lang="en-US" altLang="zh-TW" sz="1400" dirty="0"/>
              <a:t>=</a:t>
            </a:r>
            <a:r>
              <a:rPr lang="en-US" altLang="zh-TW" sz="1400" dirty="0">
                <a:solidFill>
                  <a:srgbClr val="CC6600"/>
                </a:solidFill>
              </a:rPr>
              <a:t>"form-check"</a:t>
            </a:r>
            <a:r>
              <a:rPr lang="en-US" altLang="zh-TW" sz="1400" dirty="0"/>
              <a:t>&gt;</a:t>
            </a:r>
          </a:p>
          <a:p>
            <a:r>
              <a:rPr lang="en-US" altLang="zh-TW" sz="1400" dirty="0"/>
              <a:t>    &lt;input </a:t>
            </a:r>
            <a:r>
              <a:rPr lang="en-US" altLang="zh-TW" sz="1400" dirty="0">
                <a:solidFill>
                  <a:srgbClr val="0000FF"/>
                </a:solidFill>
              </a:rPr>
              <a:t>type</a:t>
            </a:r>
            <a:r>
              <a:rPr lang="en-US" altLang="zh-TW" sz="1400" dirty="0"/>
              <a:t>=</a:t>
            </a:r>
            <a:r>
              <a:rPr lang="en-US" altLang="zh-TW" sz="1400" dirty="0">
                <a:solidFill>
                  <a:srgbClr val="CC6600"/>
                </a:solidFill>
              </a:rPr>
              <a:t>"radio"</a:t>
            </a:r>
            <a:r>
              <a:rPr lang="en-US" altLang="zh-TW" sz="1400" dirty="0"/>
              <a:t> </a:t>
            </a:r>
            <a:r>
              <a:rPr lang="en-US" altLang="zh-TW" sz="1400" dirty="0">
                <a:solidFill>
                  <a:srgbClr val="0000FF"/>
                </a:solidFill>
              </a:rPr>
              <a:t>class</a:t>
            </a:r>
            <a:r>
              <a:rPr lang="en-US" altLang="zh-TW" sz="1400" dirty="0"/>
              <a:t>=</a:t>
            </a:r>
            <a:r>
              <a:rPr lang="en-US" altLang="zh-TW" sz="1400" dirty="0">
                <a:solidFill>
                  <a:srgbClr val="CC6600"/>
                </a:solidFill>
              </a:rPr>
              <a:t>"form-check-input"</a:t>
            </a:r>
            <a:r>
              <a:rPr lang="en-US" altLang="zh-TW" sz="1400" dirty="0"/>
              <a:t> </a:t>
            </a:r>
            <a:r>
              <a:rPr lang="en-US" altLang="zh-TW" sz="1400" dirty="0">
                <a:solidFill>
                  <a:srgbClr val="0000FF"/>
                </a:solidFill>
              </a:rPr>
              <a:t>id</a:t>
            </a:r>
            <a:r>
              <a:rPr lang="en-US" altLang="zh-TW" sz="1400" dirty="0"/>
              <a:t>=</a:t>
            </a:r>
            <a:r>
              <a:rPr lang="en-US" altLang="zh-TW" sz="1400" dirty="0">
                <a:solidFill>
                  <a:srgbClr val="CC6600"/>
                </a:solidFill>
              </a:rPr>
              <a:t>"radio3"</a:t>
            </a:r>
            <a:r>
              <a:rPr lang="en-US" altLang="zh-TW" sz="1400" dirty="0"/>
              <a:t> </a:t>
            </a:r>
            <a:r>
              <a:rPr lang="en-US" altLang="zh-TW" sz="1400" dirty="0">
                <a:solidFill>
                  <a:srgbClr val="0000FF"/>
                </a:solidFill>
              </a:rPr>
              <a:t>name</a:t>
            </a:r>
            <a:r>
              <a:rPr lang="en-US" altLang="zh-TW" sz="1400" dirty="0"/>
              <a:t>=</a:t>
            </a:r>
            <a:r>
              <a:rPr lang="en-US" altLang="zh-TW" sz="1400" dirty="0">
                <a:solidFill>
                  <a:srgbClr val="CC6600"/>
                </a:solidFill>
              </a:rPr>
              <a:t>"</a:t>
            </a:r>
            <a:r>
              <a:rPr lang="en-US" altLang="zh-TW" sz="1400" dirty="0" err="1">
                <a:solidFill>
                  <a:srgbClr val="CC6600"/>
                </a:solidFill>
              </a:rPr>
              <a:t>optradio</a:t>
            </a:r>
            <a:r>
              <a:rPr lang="en-US" altLang="zh-TW" sz="1400" dirty="0">
                <a:solidFill>
                  <a:srgbClr val="CC6600"/>
                </a:solidFill>
              </a:rPr>
              <a:t>"</a:t>
            </a:r>
            <a:r>
              <a:rPr lang="en-US" altLang="zh-TW" sz="1400" dirty="0"/>
              <a:t> </a:t>
            </a:r>
            <a:r>
              <a:rPr lang="en-US" altLang="zh-TW" sz="1400" dirty="0">
                <a:solidFill>
                  <a:srgbClr val="0000FF"/>
                </a:solidFill>
              </a:rPr>
              <a:t>value</a:t>
            </a:r>
            <a:r>
              <a:rPr lang="en-US" altLang="zh-TW" sz="1400" dirty="0"/>
              <a:t>=</a:t>
            </a:r>
            <a:r>
              <a:rPr lang="en-US" altLang="zh-TW" sz="1400" dirty="0">
                <a:solidFill>
                  <a:srgbClr val="CC6600"/>
                </a:solidFill>
              </a:rPr>
              <a:t>"3"</a:t>
            </a:r>
            <a:r>
              <a:rPr lang="en-US" altLang="zh-TW" sz="1400" dirty="0"/>
              <a:t> </a:t>
            </a:r>
            <a:r>
              <a:rPr lang="en-US" altLang="zh-TW" sz="1400" dirty="0">
                <a:solidFill>
                  <a:srgbClr val="0000FF"/>
                </a:solidFill>
              </a:rPr>
              <a:t>disabled</a:t>
            </a:r>
            <a:r>
              <a:rPr lang="en-US" altLang="zh-TW" sz="1400" dirty="0"/>
              <a:t>&gt;</a:t>
            </a:r>
          </a:p>
          <a:p>
            <a:r>
              <a:rPr lang="en-US" altLang="zh-TW" sz="1400" dirty="0"/>
              <a:t>    &lt;label </a:t>
            </a:r>
            <a:r>
              <a:rPr lang="en-US" altLang="zh-TW" sz="1400" dirty="0">
                <a:solidFill>
                  <a:srgbClr val="0000FF"/>
                </a:solidFill>
              </a:rPr>
              <a:t>class</a:t>
            </a:r>
            <a:r>
              <a:rPr lang="en-US" altLang="zh-TW" sz="1400" dirty="0"/>
              <a:t>=</a:t>
            </a:r>
            <a:r>
              <a:rPr lang="en-US" altLang="zh-TW" sz="1400" dirty="0">
                <a:solidFill>
                  <a:srgbClr val="CC6600"/>
                </a:solidFill>
              </a:rPr>
              <a:t>"form-check-label"</a:t>
            </a:r>
            <a:r>
              <a:rPr lang="en-US" altLang="zh-TW" sz="1400" dirty="0"/>
              <a:t>&gt;</a:t>
            </a:r>
            <a:r>
              <a:rPr lang="en-US" altLang="zh-TW" sz="1400" dirty="0">
                <a:solidFill>
                  <a:schemeClr val="tx1"/>
                </a:solidFill>
              </a:rPr>
              <a:t>Option 3</a:t>
            </a:r>
            <a:r>
              <a:rPr lang="en-US" altLang="zh-TW" sz="1400" dirty="0"/>
              <a:t>&lt;/label&gt;</a:t>
            </a:r>
          </a:p>
          <a:p>
            <a:r>
              <a:rPr lang="en-US" altLang="zh-TW" sz="1400" dirty="0"/>
              <a:t>  &lt;/div&gt;</a:t>
            </a:r>
          </a:p>
          <a:p>
            <a:r>
              <a:rPr lang="en-US" altLang="zh-TW" sz="1400" dirty="0"/>
              <a:t>&lt;/form&gt;</a:t>
            </a: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表單</a:t>
            </a:r>
            <a:r>
              <a:rPr lang="en-US" altLang="zh-TW" dirty="0"/>
              <a:t>(Form)</a:t>
            </a:r>
            <a:r>
              <a:rPr lang="zh-TW" altLang="en-US" dirty="0"/>
              <a:t> </a:t>
            </a:r>
            <a:r>
              <a:rPr lang="en-US" altLang="zh-TW" dirty="0"/>
              <a:t>#9 – Radio button</a:t>
            </a:r>
            <a:endParaRPr lang="zh-TW" altLang="en-US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1637210" y="2442482"/>
            <a:ext cx="3553100" cy="376412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algn="ctr">
              <a:defRPr sz="140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/>
            <a:r>
              <a:rPr lang="en-US" altLang="zh-TW" sz="1600" dirty="0"/>
              <a:t>&lt;div class="form-check"&gt;&lt;/div&gt;</a:t>
            </a:r>
          </a:p>
        </p:txBody>
      </p:sp>
      <p:sp>
        <p:nvSpPr>
          <p:cNvPr id="12" name="向下箭號 11"/>
          <p:cNvSpPr/>
          <p:nvPr/>
        </p:nvSpPr>
        <p:spPr>
          <a:xfrm rot="16200000">
            <a:off x="9941369" y="3906296"/>
            <a:ext cx="452846" cy="34319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6765" y="2117284"/>
            <a:ext cx="219075" cy="228600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5F801-F91F-44F6-9E20-D4B06AE8B157}" type="slidenum">
              <a:rPr lang="zh-TW" altLang="en-US" smtClean="0"/>
              <a:t>90</a:t>
            </a:fld>
            <a:endParaRPr lang="zh-TW" altLang="en-US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08932" y="3625457"/>
            <a:ext cx="1171575" cy="90487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4264762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表單</a:t>
            </a:r>
            <a:r>
              <a:rPr lang="en-US" altLang="zh-TW" dirty="0"/>
              <a:t>(Form)</a:t>
            </a:r>
            <a:r>
              <a:rPr lang="zh-TW" altLang="en-US" dirty="0"/>
              <a:t> </a:t>
            </a:r>
            <a:r>
              <a:rPr lang="en-US" altLang="zh-TW" dirty="0"/>
              <a:t>#10 – Radio button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77334" y="1375955"/>
            <a:ext cx="8596668" cy="4665408"/>
          </a:xfrm>
        </p:spPr>
        <p:txBody>
          <a:bodyPr/>
          <a:lstStyle/>
          <a:p>
            <a:r>
              <a:rPr lang="en-US" altLang="zh-TW" dirty="0"/>
              <a:t>Bootstrap</a:t>
            </a:r>
            <a:r>
              <a:rPr lang="zh-TW" altLang="en-US" dirty="0"/>
              <a:t>的</a:t>
            </a:r>
            <a:r>
              <a:rPr lang="en-US" altLang="zh-TW" dirty="0"/>
              <a:t>Button</a:t>
            </a:r>
            <a:r>
              <a:rPr lang="zh-TW" altLang="en-US" dirty="0"/>
              <a:t>類別，也可以做到</a:t>
            </a:r>
            <a:r>
              <a:rPr lang="en-US" altLang="zh-TW" dirty="0"/>
              <a:t>Radio button</a:t>
            </a:r>
            <a:r>
              <a:rPr lang="zh-TW" altLang="en-US" dirty="0"/>
              <a:t>的效果</a:t>
            </a:r>
            <a:endParaRPr lang="en-US" altLang="zh-TW" dirty="0"/>
          </a:p>
          <a:p>
            <a:r>
              <a:rPr lang="zh-TW" altLang="en-US" dirty="0"/>
              <a:t>使用</a:t>
            </a:r>
            <a:r>
              <a:rPr lang="en-US" altLang="zh-TW" sz="1600" dirty="0">
                <a:latin typeface="Consolas" panose="020B0609020204030204" pitchFamily="49" charset="0"/>
                <a:cs typeface="Consolas" panose="020B0609020204030204" pitchFamily="49" charset="0"/>
              </a:rPr>
              <a:t>&lt;div&gt;</a:t>
            </a:r>
            <a:r>
              <a:rPr lang="zh-TW" altLang="en-US" dirty="0"/>
              <a:t>且設定類別為「</a:t>
            </a:r>
            <a:r>
              <a:rPr lang="en-US" altLang="zh-TW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btn</a:t>
            </a:r>
            <a:r>
              <a:rPr lang="en-US" altLang="zh-TW" sz="1600" dirty="0">
                <a:latin typeface="Consolas" panose="020B0609020204030204" pitchFamily="49" charset="0"/>
                <a:cs typeface="Consolas" panose="020B0609020204030204" pitchFamily="49" charset="0"/>
              </a:rPr>
              <a:t>-group-toggle</a:t>
            </a:r>
            <a:r>
              <a:rPr lang="zh-TW" altLang="en-US" dirty="0"/>
              <a:t>」將所有的</a:t>
            </a:r>
            <a:r>
              <a:rPr lang="en-US" altLang="zh-TW" dirty="0"/>
              <a:t>radio button</a:t>
            </a:r>
            <a:r>
              <a:rPr lang="zh-TW" altLang="en-US" dirty="0"/>
              <a:t>們包起來，並設定</a:t>
            </a:r>
            <a:r>
              <a:rPr lang="en-US" altLang="zh-TW" sz="1600" dirty="0">
                <a:latin typeface="Consolas" panose="020B0609020204030204" pitchFamily="49" charset="0"/>
                <a:cs typeface="Consolas" panose="020B0609020204030204" pitchFamily="49" charset="0"/>
              </a:rPr>
              <a:t>data-toggle</a:t>
            </a:r>
            <a:r>
              <a:rPr lang="zh-TW" altLang="en-US" dirty="0"/>
              <a:t>以記錄按壓的狀態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使用</a:t>
            </a:r>
            <a:r>
              <a:rPr lang="en-US" altLang="zh-TW" sz="1600" dirty="0">
                <a:latin typeface="Consolas" panose="020B0609020204030204" pitchFamily="49" charset="0"/>
                <a:cs typeface="Consolas" panose="020B0609020204030204" pitchFamily="49" charset="0"/>
              </a:rPr>
              <a:t>&lt;label&gt;</a:t>
            </a:r>
            <a:r>
              <a:rPr lang="zh-TW" altLang="en-US" dirty="0"/>
              <a:t>標籤，設定類別為</a:t>
            </a:r>
            <a:r>
              <a:rPr lang="en-US" altLang="zh-TW" dirty="0"/>
              <a:t>Bootstrap</a:t>
            </a:r>
            <a:r>
              <a:rPr lang="zh-TW" altLang="en-US" dirty="0"/>
              <a:t>的</a:t>
            </a:r>
            <a:r>
              <a:rPr lang="en-US" altLang="zh-TW" dirty="0"/>
              <a:t>Button</a:t>
            </a:r>
            <a:r>
              <a:rPr lang="zh-TW" altLang="en-US" dirty="0"/>
              <a:t>類別，將</a:t>
            </a:r>
            <a:r>
              <a:rPr lang="en-US" altLang="zh-TW" dirty="0"/>
              <a:t>radio button</a:t>
            </a:r>
            <a:r>
              <a:rPr lang="zh-TW" altLang="en-US" dirty="0"/>
              <a:t>包起來，而</a:t>
            </a:r>
            <a:r>
              <a:rPr lang="en-US" altLang="zh-TW" dirty="0"/>
              <a:t>radio button</a:t>
            </a:r>
            <a:r>
              <a:rPr lang="zh-TW" altLang="en-US" dirty="0"/>
              <a:t>無須設定</a:t>
            </a:r>
            <a:r>
              <a:rPr lang="en-US" altLang="zh-TW" dirty="0"/>
              <a:t>Bootstrap</a:t>
            </a:r>
            <a:r>
              <a:rPr lang="zh-TW" altLang="en-US" dirty="0"/>
              <a:t> </a:t>
            </a:r>
            <a:r>
              <a:rPr lang="en-US" altLang="zh-TW" dirty="0"/>
              <a:t>CSS</a:t>
            </a:r>
            <a:r>
              <a:rPr lang="zh-TW" altLang="en-US" dirty="0"/>
              <a:t>類別</a:t>
            </a:r>
            <a:endParaRPr lang="en-US" altLang="zh-TW" dirty="0"/>
          </a:p>
          <a:p>
            <a:r>
              <a:rPr lang="zh-TW" altLang="en-US" dirty="0"/>
              <a:t>需要預設勾選的</a:t>
            </a:r>
            <a:r>
              <a:rPr lang="en-US" altLang="zh-TW" dirty="0"/>
              <a:t>radio button</a:t>
            </a:r>
            <a:r>
              <a:rPr lang="zh-TW" altLang="en-US" dirty="0"/>
              <a:t>可以在它的</a:t>
            </a: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&lt;label&gt;</a:t>
            </a:r>
            <a:r>
              <a:rPr lang="zh-TW" altLang="en-US" dirty="0"/>
              <a:t>標籤加上</a:t>
            </a:r>
            <a:r>
              <a:rPr lang="en-US" altLang="zh-TW" dirty="0"/>
              <a:t>CSS</a:t>
            </a:r>
            <a:r>
              <a:rPr lang="zh-TW" altLang="en-US" dirty="0"/>
              <a:t>類別「</a:t>
            </a: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active</a:t>
            </a:r>
            <a:r>
              <a:rPr lang="zh-TW" altLang="en-US" dirty="0"/>
              <a:t>」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5F801-F91F-44F6-9E20-D4B06AE8B157}" type="slidenum">
              <a:rPr lang="zh-TW" altLang="en-US" smtClean="0"/>
              <a:t>91</a:t>
            </a:fld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1052592" y="2424454"/>
            <a:ext cx="6749146" cy="376412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algn="ctr">
              <a:defRPr sz="140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/>
            <a:r>
              <a:rPr lang="en-US" altLang="zh-TW" sz="1600" dirty="0"/>
              <a:t>&lt;div class="</a:t>
            </a:r>
            <a:r>
              <a:rPr lang="en-US" altLang="zh-TW" sz="1600" dirty="0" err="1"/>
              <a:t>btn</a:t>
            </a:r>
            <a:r>
              <a:rPr lang="en-US" altLang="zh-TW" sz="1600" dirty="0"/>
              <a:t>-group-toggle" data-toggle="buttons"&gt;&lt;/div&gt;</a:t>
            </a:r>
          </a:p>
        </p:txBody>
      </p:sp>
      <p:sp>
        <p:nvSpPr>
          <p:cNvPr id="9" name="向下箭號 8"/>
          <p:cNvSpPr/>
          <p:nvPr/>
        </p:nvSpPr>
        <p:spPr>
          <a:xfrm rot="16200000">
            <a:off x="9219177" y="4073420"/>
            <a:ext cx="452846" cy="34319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/>
          <p:cNvSpPr txBox="1"/>
          <p:nvPr/>
        </p:nvSpPr>
        <p:spPr>
          <a:xfrm>
            <a:off x="381515" y="3944981"/>
            <a:ext cx="8745067" cy="2172789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>
              <a:defRPr sz="140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altLang="zh-TW" sz="1600" dirty="0"/>
              <a:t>&lt;div </a:t>
            </a:r>
            <a:r>
              <a:rPr lang="en-US" altLang="zh-TW" sz="1600" dirty="0">
                <a:solidFill>
                  <a:srgbClr val="0000FF"/>
                </a:solidFill>
              </a:rPr>
              <a:t>class</a:t>
            </a:r>
            <a:r>
              <a:rPr lang="en-US" altLang="zh-TW" sz="1600" dirty="0"/>
              <a:t>=</a:t>
            </a:r>
            <a:r>
              <a:rPr lang="en-US" altLang="zh-TW" sz="1600" dirty="0">
                <a:solidFill>
                  <a:srgbClr val="CC6600"/>
                </a:solidFill>
              </a:rPr>
              <a:t>"</a:t>
            </a:r>
            <a:r>
              <a:rPr lang="en-US" altLang="zh-TW" sz="1600" dirty="0" err="1">
                <a:solidFill>
                  <a:srgbClr val="CC6600"/>
                </a:solidFill>
              </a:rPr>
              <a:t>btn</a:t>
            </a:r>
            <a:r>
              <a:rPr lang="en-US" altLang="zh-TW" sz="1600" dirty="0">
                <a:solidFill>
                  <a:srgbClr val="CC6600"/>
                </a:solidFill>
              </a:rPr>
              <a:t>-group-toggle"</a:t>
            </a:r>
            <a:r>
              <a:rPr lang="en-US" altLang="zh-TW" sz="1600" dirty="0"/>
              <a:t> </a:t>
            </a:r>
            <a:r>
              <a:rPr lang="en-US" altLang="zh-TW" sz="1600" dirty="0">
                <a:solidFill>
                  <a:srgbClr val="0000FF"/>
                </a:solidFill>
              </a:rPr>
              <a:t>data-toggle</a:t>
            </a:r>
            <a:r>
              <a:rPr lang="en-US" altLang="zh-TW" sz="1600" dirty="0"/>
              <a:t>=</a:t>
            </a:r>
            <a:r>
              <a:rPr lang="en-US" altLang="zh-TW" sz="1600" dirty="0">
                <a:solidFill>
                  <a:srgbClr val="CC6600"/>
                </a:solidFill>
              </a:rPr>
              <a:t>"buttons"</a:t>
            </a:r>
            <a:r>
              <a:rPr lang="en-US" altLang="zh-TW" sz="1600" dirty="0"/>
              <a:t>&gt;</a:t>
            </a:r>
          </a:p>
          <a:p>
            <a:r>
              <a:rPr lang="zh-TW" altLang="en-US" sz="1600" dirty="0"/>
              <a:t>  </a:t>
            </a:r>
            <a:r>
              <a:rPr lang="en-US" altLang="zh-TW" sz="1600" dirty="0"/>
              <a:t>&lt;label </a:t>
            </a:r>
            <a:r>
              <a:rPr lang="en-US" altLang="zh-TW" sz="1600" dirty="0">
                <a:solidFill>
                  <a:srgbClr val="0000FF"/>
                </a:solidFill>
              </a:rPr>
              <a:t>class</a:t>
            </a:r>
            <a:r>
              <a:rPr lang="en-US" altLang="zh-TW" sz="1600" dirty="0"/>
              <a:t>=</a:t>
            </a:r>
            <a:r>
              <a:rPr lang="en-US" altLang="zh-TW" sz="1600" dirty="0">
                <a:solidFill>
                  <a:srgbClr val="CC6600"/>
                </a:solidFill>
              </a:rPr>
              <a:t>"</a:t>
            </a:r>
            <a:r>
              <a:rPr lang="en-US" altLang="zh-TW" sz="1600" dirty="0" err="1">
                <a:solidFill>
                  <a:srgbClr val="CC6600"/>
                </a:solidFill>
              </a:rPr>
              <a:t>btn</a:t>
            </a:r>
            <a:r>
              <a:rPr lang="en-US" altLang="zh-TW" sz="1600" dirty="0">
                <a:solidFill>
                  <a:srgbClr val="CC6600"/>
                </a:solidFill>
              </a:rPr>
              <a:t> </a:t>
            </a:r>
            <a:r>
              <a:rPr lang="en-US" altLang="zh-TW" sz="1600" dirty="0" err="1">
                <a:solidFill>
                  <a:srgbClr val="CC6600"/>
                </a:solidFill>
              </a:rPr>
              <a:t>btn</a:t>
            </a:r>
            <a:r>
              <a:rPr lang="en-US" altLang="zh-TW" sz="1600" dirty="0">
                <a:solidFill>
                  <a:srgbClr val="CC6600"/>
                </a:solidFill>
              </a:rPr>
              <a:t>-primary active"</a:t>
            </a:r>
            <a:r>
              <a:rPr lang="en-US" altLang="zh-TW" sz="1600" dirty="0"/>
              <a:t>&gt;</a:t>
            </a:r>
          </a:p>
          <a:p>
            <a:r>
              <a:rPr lang="zh-TW" altLang="en-US" sz="1600" dirty="0"/>
              <a:t>    </a:t>
            </a:r>
            <a:r>
              <a:rPr lang="en-US" altLang="zh-TW" sz="1600" dirty="0"/>
              <a:t>&lt;input </a:t>
            </a:r>
            <a:r>
              <a:rPr lang="en-US" altLang="zh-TW" sz="1600" dirty="0">
                <a:solidFill>
                  <a:srgbClr val="0000FF"/>
                </a:solidFill>
              </a:rPr>
              <a:t>type</a:t>
            </a:r>
            <a:r>
              <a:rPr lang="en-US" altLang="zh-TW" sz="1600" dirty="0"/>
              <a:t>=</a:t>
            </a:r>
            <a:r>
              <a:rPr lang="en-US" altLang="zh-TW" sz="1600" dirty="0">
                <a:solidFill>
                  <a:srgbClr val="CC6600"/>
                </a:solidFill>
              </a:rPr>
              <a:t>"radio"</a:t>
            </a:r>
            <a:r>
              <a:rPr lang="en-US" altLang="zh-TW" sz="1600" dirty="0"/>
              <a:t> </a:t>
            </a:r>
            <a:r>
              <a:rPr lang="en-US" altLang="zh-TW" sz="1600" dirty="0">
                <a:solidFill>
                  <a:srgbClr val="0000FF"/>
                </a:solidFill>
              </a:rPr>
              <a:t>id</a:t>
            </a:r>
            <a:r>
              <a:rPr lang="en-US" altLang="zh-TW" sz="1600" dirty="0"/>
              <a:t>=</a:t>
            </a:r>
            <a:r>
              <a:rPr lang="en-US" altLang="zh-TW" sz="1600" dirty="0">
                <a:solidFill>
                  <a:srgbClr val="CC6600"/>
                </a:solidFill>
              </a:rPr>
              <a:t>"radio1"</a:t>
            </a:r>
            <a:r>
              <a:rPr lang="en-US" altLang="zh-TW" sz="1600" dirty="0"/>
              <a:t> </a:t>
            </a:r>
            <a:r>
              <a:rPr lang="en-US" altLang="zh-TW" sz="1600" dirty="0">
                <a:solidFill>
                  <a:srgbClr val="0000FF"/>
                </a:solidFill>
              </a:rPr>
              <a:t>name</a:t>
            </a:r>
            <a:r>
              <a:rPr lang="en-US" altLang="zh-TW" sz="1600" dirty="0"/>
              <a:t>=</a:t>
            </a:r>
            <a:r>
              <a:rPr lang="en-US" altLang="zh-TW" sz="1600" dirty="0">
                <a:solidFill>
                  <a:srgbClr val="CC6600"/>
                </a:solidFill>
              </a:rPr>
              <a:t>"option"</a:t>
            </a:r>
            <a:r>
              <a:rPr lang="en-US" altLang="zh-TW" sz="1600" dirty="0"/>
              <a:t> </a:t>
            </a:r>
            <a:r>
              <a:rPr lang="en-US" altLang="zh-TW" sz="1600" dirty="0">
                <a:solidFill>
                  <a:srgbClr val="0000FF"/>
                </a:solidFill>
              </a:rPr>
              <a:t>value</a:t>
            </a:r>
            <a:r>
              <a:rPr lang="en-US" altLang="zh-TW" sz="1600" dirty="0"/>
              <a:t>=</a:t>
            </a:r>
            <a:r>
              <a:rPr lang="en-US" altLang="zh-TW" sz="1600" dirty="0">
                <a:solidFill>
                  <a:srgbClr val="CC6600"/>
                </a:solidFill>
              </a:rPr>
              <a:t>"1"</a:t>
            </a:r>
            <a:r>
              <a:rPr lang="en-US" altLang="zh-TW" sz="1600" dirty="0"/>
              <a:t> </a:t>
            </a:r>
            <a:r>
              <a:rPr lang="en-US" altLang="zh-TW" sz="1600" dirty="0">
                <a:solidFill>
                  <a:srgbClr val="0000FF"/>
                </a:solidFill>
              </a:rPr>
              <a:t>checked</a:t>
            </a:r>
            <a:r>
              <a:rPr lang="en-US" altLang="zh-TW" sz="1600" dirty="0"/>
              <a:t>&gt;</a:t>
            </a:r>
            <a:r>
              <a:rPr lang="en-US" altLang="zh-TW" sz="1600" dirty="0">
                <a:solidFill>
                  <a:schemeClr val="tx1"/>
                </a:solidFill>
              </a:rPr>
              <a:t>Option 1</a:t>
            </a:r>
          </a:p>
          <a:p>
            <a:r>
              <a:rPr lang="zh-TW" altLang="en-US" sz="1600" dirty="0"/>
              <a:t>  </a:t>
            </a:r>
            <a:r>
              <a:rPr lang="en-US" altLang="zh-TW" sz="1600" dirty="0"/>
              <a:t>&lt;/label&gt;</a:t>
            </a:r>
          </a:p>
          <a:p>
            <a:r>
              <a:rPr lang="zh-TW" altLang="en-US" sz="1600" dirty="0"/>
              <a:t>  </a:t>
            </a:r>
            <a:r>
              <a:rPr lang="en-US" altLang="zh-TW" sz="1600" dirty="0"/>
              <a:t>&lt;label </a:t>
            </a:r>
            <a:r>
              <a:rPr lang="en-US" altLang="zh-TW" sz="1600" dirty="0">
                <a:solidFill>
                  <a:srgbClr val="0000FF"/>
                </a:solidFill>
              </a:rPr>
              <a:t>class</a:t>
            </a:r>
            <a:r>
              <a:rPr lang="en-US" altLang="zh-TW" sz="1600" dirty="0"/>
              <a:t>=</a:t>
            </a:r>
            <a:r>
              <a:rPr lang="en-US" altLang="zh-TW" sz="1600" dirty="0">
                <a:solidFill>
                  <a:srgbClr val="CC6600"/>
                </a:solidFill>
              </a:rPr>
              <a:t>"</a:t>
            </a:r>
            <a:r>
              <a:rPr lang="en-US" altLang="zh-TW" sz="1600" dirty="0" err="1">
                <a:solidFill>
                  <a:srgbClr val="CC6600"/>
                </a:solidFill>
              </a:rPr>
              <a:t>btn</a:t>
            </a:r>
            <a:r>
              <a:rPr lang="en-US" altLang="zh-TW" sz="1600" dirty="0">
                <a:solidFill>
                  <a:srgbClr val="CC6600"/>
                </a:solidFill>
              </a:rPr>
              <a:t> </a:t>
            </a:r>
            <a:r>
              <a:rPr lang="en-US" altLang="zh-TW" sz="1600" dirty="0" err="1">
                <a:solidFill>
                  <a:srgbClr val="CC6600"/>
                </a:solidFill>
              </a:rPr>
              <a:t>btn</a:t>
            </a:r>
            <a:r>
              <a:rPr lang="en-US" altLang="zh-TW" sz="1600" dirty="0">
                <a:solidFill>
                  <a:srgbClr val="CC6600"/>
                </a:solidFill>
              </a:rPr>
              <a:t>-primary"</a:t>
            </a:r>
            <a:r>
              <a:rPr lang="en-US" altLang="zh-TW" sz="1600" dirty="0"/>
              <a:t>&gt;</a:t>
            </a:r>
          </a:p>
          <a:p>
            <a:r>
              <a:rPr lang="zh-TW" altLang="en-US" sz="1600" dirty="0"/>
              <a:t>    </a:t>
            </a:r>
            <a:r>
              <a:rPr lang="en-US" altLang="zh-TW" sz="1600" dirty="0"/>
              <a:t>&lt;input </a:t>
            </a:r>
            <a:r>
              <a:rPr lang="en-US" altLang="zh-TW" sz="1600" dirty="0">
                <a:solidFill>
                  <a:srgbClr val="0000FF"/>
                </a:solidFill>
              </a:rPr>
              <a:t>type</a:t>
            </a:r>
            <a:r>
              <a:rPr lang="en-US" altLang="zh-TW" sz="1600" dirty="0"/>
              <a:t>=</a:t>
            </a:r>
            <a:r>
              <a:rPr lang="en-US" altLang="zh-TW" sz="1600" dirty="0">
                <a:solidFill>
                  <a:srgbClr val="CC6600"/>
                </a:solidFill>
              </a:rPr>
              <a:t>"radio"</a:t>
            </a:r>
            <a:r>
              <a:rPr lang="en-US" altLang="zh-TW" sz="1600" dirty="0"/>
              <a:t> </a:t>
            </a:r>
            <a:r>
              <a:rPr lang="en-US" altLang="zh-TW" sz="1600" dirty="0">
                <a:solidFill>
                  <a:srgbClr val="0000FF"/>
                </a:solidFill>
              </a:rPr>
              <a:t>id</a:t>
            </a:r>
            <a:r>
              <a:rPr lang="en-US" altLang="zh-TW" sz="1600" dirty="0"/>
              <a:t>=</a:t>
            </a:r>
            <a:r>
              <a:rPr lang="en-US" altLang="zh-TW" sz="1600" dirty="0">
                <a:solidFill>
                  <a:srgbClr val="CC6600"/>
                </a:solidFill>
              </a:rPr>
              <a:t>"radio2"</a:t>
            </a:r>
            <a:r>
              <a:rPr lang="en-US" altLang="zh-TW" sz="1600" dirty="0"/>
              <a:t> </a:t>
            </a:r>
            <a:r>
              <a:rPr lang="en-US" altLang="zh-TW" sz="1600" dirty="0">
                <a:solidFill>
                  <a:srgbClr val="0000FF"/>
                </a:solidFill>
              </a:rPr>
              <a:t>name</a:t>
            </a:r>
            <a:r>
              <a:rPr lang="en-US" altLang="zh-TW" sz="1600" dirty="0"/>
              <a:t>=</a:t>
            </a:r>
            <a:r>
              <a:rPr lang="en-US" altLang="zh-TW" sz="1600" dirty="0">
                <a:solidFill>
                  <a:srgbClr val="CC6600"/>
                </a:solidFill>
              </a:rPr>
              <a:t>"option"</a:t>
            </a:r>
            <a:r>
              <a:rPr lang="en-US" altLang="zh-TW" sz="1600" dirty="0"/>
              <a:t> </a:t>
            </a:r>
            <a:r>
              <a:rPr lang="en-US" altLang="zh-TW" sz="1600" dirty="0">
                <a:solidFill>
                  <a:srgbClr val="0000FF"/>
                </a:solidFill>
              </a:rPr>
              <a:t>value</a:t>
            </a:r>
            <a:r>
              <a:rPr lang="en-US" altLang="zh-TW" sz="1600" dirty="0"/>
              <a:t>=</a:t>
            </a:r>
            <a:r>
              <a:rPr lang="en-US" altLang="zh-TW" sz="1600" dirty="0">
                <a:solidFill>
                  <a:srgbClr val="CC6600"/>
                </a:solidFill>
              </a:rPr>
              <a:t>"2"</a:t>
            </a:r>
            <a:r>
              <a:rPr lang="en-US" altLang="zh-TW" sz="1600" dirty="0"/>
              <a:t>&gt;</a:t>
            </a:r>
            <a:r>
              <a:rPr lang="en-US" altLang="zh-TW" sz="1600" dirty="0">
                <a:solidFill>
                  <a:schemeClr val="tx1"/>
                </a:solidFill>
              </a:rPr>
              <a:t>Option 2</a:t>
            </a:r>
          </a:p>
          <a:p>
            <a:r>
              <a:rPr lang="zh-TW" altLang="en-US" sz="1600" dirty="0"/>
              <a:t>  </a:t>
            </a:r>
            <a:r>
              <a:rPr lang="en-US" altLang="zh-TW" sz="1600" dirty="0"/>
              <a:t>&lt;/label&gt;</a:t>
            </a:r>
          </a:p>
          <a:p>
            <a:r>
              <a:rPr lang="en-US" altLang="zh-TW" sz="1600" dirty="0"/>
              <a:t>&lt;/div&gt;</a:t>
            </a: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5367" y="3944981"/>
            <a:ext cx="2295525" cy="60007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43355416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導覽列</a:t>
            </a:r>
            <a:r>
              <a:rPr lang="en-US" altLang="zh-TW" dirty="0"/>
              <a:t>(</a:t>
            </a:r>
            <a:r>
              <a:rPr lang="en-US" altLang="zh-TW" dirty="0" err="1"/>
              <a:t>Navbar</a:t>
            </a:r>
            <a:r>
              <a:rPr lang="en-US" altLang="zh-TW" dirty="0"/>
              <a:t>) #1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77334" y="1654629"/>
            <a:ext cx="8596668" cy="4386734"/>
          </a:xfrm>
        </p:spPr>
        <p:txBody>
          <a:bodyPr/>
          <a:lstStyle/>
          <a:p>
            <a:r>
              <a:rPr lang="en-US" altLang="zh-TW" dirty="0"/>
              <a:t>Bootstrap</a:t>
            </a:r>
            <a:r>
              <a:rPr lang="zh-TW" altLang="en-US" dirty="0"/>
              <a:t>有提供響應式的導覽列，在螢幕寬度小的行動裝置上會摺疊</a:t>
            </a:r>
            <a:r>
              <a:rPr lang="en-US" altLang="zh-TW" dirty="0"/>
              <a:t>(collapse)</a:t>
            </a:r>
            <a:r>
              <a:rPr lang="zh-TW" altLang="en-US" dirty="0"/>
              <a:t>，而在電腦螢幕上會展開連結項目</a:t>
            </a:r>
            <a:endParaRPr lang="en-US" altLang="zh-TW" dirty="0"/>
          </a:p>
          <a:p>
            <a:r>
              <a:rPr lang="zh-TW" altLang="en-US" dirty="0"/>
              <a:t>使用</a:t>
            </a: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nav</a:t>
            </a: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zh-TW" altLang="en-US" dirty="0"/>
              <a:t>標籤製作</a:t>
            </a:r>
            <a:r>
              <a:rPr lang="en-US" altLang="zh-TW" dirty="0" err="1"/>
              <a:t>Navbar</a:t>
            </a:r>
            <a:r>
              <a:rPr lang="zh-TW" altLang="en-US" dirty="0"/>
              <a:t>，設定</a:t>
            </a:r>
            <a:r>
              <a:rPr lang="en-US" altLang="zh-TW" dirty="0"/>
              <a:t>CSS</a:t>
            </a:r>
            <a:r>
              <a:rPr lang="zh-TW" altLang="en-US" dirty="0"/>
              <a:t>類別為「</a:t>
            </a:r>
            <a:r>
              <a:rPr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navbar</a:t>
            </a:r>
            <a:r>
              <a:rPr lang="zh-TW" altLang="en-US" dirty="0"/>
              <a:t>」和「</a:t>
            </a:r>
            <a:r>
              <a:rPr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navbar</a:t>
            </a: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-expand-{breakpoint}</a:t>
            </a:r>
            <a:r>
              <a:rPr lang="zh-TW" altLang="en-US" dirty="0"/>
              <a:t>」後者代表在哪個中斷點</a:t>
            </a:r>
            <a:r>
              <a:rPr lang="en-US" altLang="zh-TW" dirty="0"/>
              <a:t>(breakpoint)</a:t>
            </a:r>
            <a:r>
              <a:rPr lang="zh-TW" altLang="en-US" dirty="0"/>
              <a:t>，會展開導覽列</a:t>
            </a:r>
            <a:endParaRPr lang="en-US" altLang="zh-TW" dirty="0"/>
          </a:p>
          <a:p>
            <a:r>
              <a:rPr lang="zh-TW" altLang="en-US" dirty="0"/>
              <a:t>使用</a:t>
            </a: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&lt;a&gt;</a:t>
            </a:r>
            <a:r>
              <a:rPr lang="zh-TW" altLang="en-US" dirty="0"/>
              <a:t>標籤，設定</a:t>
            </a:r>
            <a:r>
              <a:rPr lang="en-US" altLang="zh-TW" dirty="0"/>
              <a:t>CSS</a:t>
            </a:r>
            <a:r>
              <a:rPr lang="zh-TW" altLang="en-US" dirty="0"/>
              <a:t>類別為「</a:t>
            </a:r>
            <a:r>
              <a:rPr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navbar</a:t>
            </a: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-brand</a:t>
            </a:r>
            <a:r>
              <a:rPr lang="zh-TW" altLang="en-US" dirty="0"/>
              <a:t>」製作網站名稱</a:t>
            </a:r>
            <a:endParaRPr lang="en-US" altLang="zh-TW" dirty="0"/>
          </a:p>
          <a:p>
            <a:r>
              <a:rPr lang="zh-TW" altLang="en-US" dirty="0"/>
              <a:t>使用</a:t>
            </a: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&lt;button&gt;</a:t>
            </a:r>
            <a:r>
              <a:rPr lang="zh-TW" altLang="en-US" dirty="0"/>
              <a:t>製作摺疊</a:t>
            </a:r>
            <a:r>
              <a:rPr lang="en-US" altLang="zh-TW" dirty="0"/>
              <a:t>/</a:t>
            </a:r>
            <a:r>
              <a:rPr lang="zh-TW" altLang="en-US" dirty="0"/>
              <a:t>展開按鈕，設定</a:t>
            </a:r>
            <a:r>
              <a:rPr lang="en-US" altLang="zh-TW" dirty="0"/>
              <a:t>CSS</a:t>
            </a:r>
            <a:r>
              <a:rPr lang="zh-TW" altLang="en-US" dirty="0"/>
              <a:t>類別為「</a:t>
            </a:r>
            <a:r>
              <a:rPr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navbar-toggler</a:t>
            </a:r>
            <a:r>
              <a:rPr lang="zh-TW" altLang="en-US" dirty="0"/>
              <a:t>」並在內容中，以</a:t>
            </a: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&lt;span&gt;</a:t>
            </a:r>
            <a:r>
              <a:rPr lang="zh-TW" altLang="en-US" dirty="0"/>
              <a:t>設定</a:t>
            </a:r>
            <a:r>
              <a:rPr lang="en-US" altLang="zh-TW" dirty="0"/>
              <a:t>CSS</a:t>
            </a:r>
            <a:r>
              <a:rPr lang="zh-TW" altLang="en-US" dirty="0"/>
              <a:t>類別為「</a:t>
            </a:r>
            <a:r>
              <a:rPr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navbar</a:t>
            </a: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-toggle-icon</a:t>
            </a:r>
            <a:r>
              <a:rPr lang="zh-TW" altLang="en-US" dirty="0"/>
              <a:t>」加上按鈕的圖示</a:t>
            </a:r>
            <a:endParaRPr lang="en-US" altLang="zh-TW" dirty="0"/>
          </a:p>
          <a:p>
            <a:r>
              <a:rPr lang="zh-TW" altLang="en-US" dirty="0"/>
              <a:t>使用</a:t>
            </a: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&lt;div&gt;</a:t>
            </a:r>
            <a:r>
              <a:rPr lang="zh-TW" altLang="en-US" dirty="0"/>
              <a:t>設定</a:t>
            </a:r>
            <a:r>
              <a:rPr lang="en-US" altLang="zh-TW" dirty="0"/>
              <a:t>CSS</a:t>
            </a:r>
            <a:r>
              <a:rPr lang="zh-TW" altLang="en-US" dirty="0"/>
              <a:t>類別為「</a:t>
            </a: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collapse </a:t>
            </a:r>
            <a:r>
              <a:rPr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navbar</a:t>
            </a: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-collapse</a:t>
            </a:r>
            <a:r>
              <a:rPr lang="zh-TW" altLang="en-US" dirty="0"/>
              <a:t>」作為導覽列的群組項目，裡面使用</a:t>
            </a: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ul</a:t>
            </a: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zh-TW" altLang="en-US" dirty="0"/>
              <a:t>和</a:t>
            </a: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&lt;li&gt;</a:t>
            </a:r>
            <a:r>
              <a:rPr lang="zh-TW" altLang="en-US" dirty="0"/>
              <a:t>清單標籤，加入導覽列的項目</a:t>
            </a:r>
            <a:endParaRPr lang="en-US" altLang="zh-TW" dirty="0"/>
          </a:p>
          <a:p>
            <a:r>
              <a:rPr lang="zh-TW" altLang="en-US" dirty="0"/>
              <a:t>導覽列的項目清單，以</a:t>
            </a: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ul</a:t>
            </a: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zh-TW" altLang="en-US" dirty="0"/>
              <a:t>標籤製作，設定</a:t>
            </a:r>
            <a:r>
              <a:rPr lang="en-US" altLang="zh-TW" dirty="0"/>
              <a:t>CSS</a:t>
            </a:r>
            <a:r>
              <a:rPr lang="zh-TW" altLang="en-US" dirty="0"/>
              <a:t>類別為「</a:t>
            </a:r>
            <a:r>
              <a:rPr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navbar-nav</a:t>
            </a:r>
            <a:r>
              <a:rPr lang="zh-TW" altLang="en-US" dirty="0"/>
              <a:t>」</a:t>
            </a:r>
            <a:endParaRPr lang="en-US" altLang="zh-TW" dirty="0"/>
          </a:p>
          <a:p>
            <a:r>
              <a:rPr lang="zh-TW" altLang="en-US" dirty="0"/>
              <a:t>導覽列的每個項目，以</a:t>
            </a: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&lt;li&gt;</a:t>
            </a:r>
            <a:r>
              <a:rPr lang="zh-TW" altLang="en-US" dirty="0"/>
              <a:t>標籤製作，設定</a:t>
            </a:r>
            <a:r>
              <a:rPr lang="en-US" altLang="zh-TW" dirty="0"/>
              <a:t>CSS</a:t>
            </a:r>
            <a:r>
              <a:rPr lang="zh-TW" altLang="en-US" dirty="0"/>
              <a:t>類別為「</a:t>
            </a:r>
            <a:r>
              <a:rPr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nav</a:t>
            </a: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-item</a:t>
            </a:r>
            <a:r>
              <a:rPr lang="zh-TW" altLang="en-US" dirty="0"/>
              <a:t>」</a:t>
            </a:r>
            <a:endParaRPr lang="en-US" altLang="zh-TW" dirty="0"/>
          </a:p>
          <a:p>
            <a:r>
              <a:rPr lang="zh-TW" altLang="en-US" dirty="0"/>
              <a:t>語法範例可參考下一頁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5F801-F91F-44F6-9E20-D4B06AE8B157}" type="slidenum">
              <a:rPr lang="zh-TW" altLang="en-US" smtClean="0"/>
              <a:t>92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61831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導覽列</a:t>
            </a:r>
            <a:r>
              <a:rPr lang="en-US" altLang="zh-TW" dirty="0"/>
              <a:t>(</a:t>
            </a:r>
            <a:r>
              <a:rPr lang="en-US" altLang="zh-TW" dirty="0" err="1"/>
              <a:t>Navbar</a:t>
            </a:r>
            <a:r>
              <a:rPr lang="en-US" altLang="zh-TW" dirty="0"/>
              <a:t>) #2</a:t>
            </a:r>
            <a:r>
              <a:rPr lang="zh-TW" altLang="en-US" dirty="0"/>
              <a:t> </a:t>
            </a:r>
            <a:r>
              <a:rPr lang="en-US" altLang="zh-TW" dirty="0"/>
              <a:t>–</a:t>
            </a:r>
            <a:r>
              <a:rPr lang="zh-TW" altLang="en-US" dirty="0"/>
              <a:t> 語法範例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77334" y="1384663"/>
            <a:ext cx="8596668" cy="4656700"/>
          </a:xfrm>
        </p:spPr>
        <p:txBody>
          <a:bodyPr/>
          <a:lstStyle/>
          <a:p>
            <a:r>
              <a:rPr lang="en-US" altLang="zh-TW" dirty="0"/>
              <a:t>Bootstrap</a:t>
            </a:r>
            <a:r>
              <a:rPr lang="zh-TW" altLang="en-US" dirty="0"/>
              <a:t>的導覽列</a:t>
            </a:r>
            <a:r>
              <a:rPr lang="en-US" altLang="zh-TW" dirty="0"/>
              <a:t>(</a:t>
            </a:r>
            <a:r>
              <a:rPr lang="en-US" altLang="zh-TW" dirty="0" err="1"/>
              <a:t>Navbar</a:t>
            </a:r>
            <a:r>
              <a:rPr lang="en-US" altLang="zh-TW" dirty="0"/>
              <a:t>)</a:t>
            </a:r>
            <a:r>
              <a:rPr lang="zh-TW" altLang="en-US" dirty="0"/>
              <a:t>語法範例：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5F801-F91F-44F6-9E20-D4B06AE8B157}" type="slidenum">
              <a:rPr lang="zh-TW" altLang="en-US" smtClean="0"/>
              <a:t>93</a:t>
            </a:fld>
            <a:endParaRPr lang="zh-TW" altLang="en-US"/>
          </a:p>
        </p:txBody>
      </p:sp>
      <p:sp>
        <p:nvSpPr>
          <p:cNvPr id="14" name="文字方塊 13"/>
          <p:cNvSpPr txBox="1"/>
          <p:nvPr/>
        </p:nvSpPr>
        <p:spPr>
          <a:xfrm>
            <a:off x="0" y="1793204"/>
            <a:ext cx="12192000" cy="4527612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>
              <a:defRPr sz="160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altLang="zh-TW" dirty="0"/>
              <a:t>&lt;</a:t>
            </a:r>
            <a:r>
              <a:rPr lang="en-US" altLang="zh-TW" dirty="0" err="1"/>
              <a:t>nav</a:t>
            </a:r>
            <a:r>
              <a:rPr lang="en-US" altLang="zh-TW" dirty="0"/>
              <a:t> </a:t>
            </a:r>
            <a:r>
              <a:rPr lang="en-US" altLang="zh-TW" dirty="0">
                <a:solidFill>
                  <a:srgbClr val="0000FF"/>
                </a:solidFill>
              </a:rPr>
              <a:t>class</a:t>
            </a:r>
            <a:r>
              <a:rPr lang="en-US" altLang="zh-TW" dirty="0"/>
              <a:t>=</a:t>
            </a:r>
            <a:r>
              <a:rPr lang="en-US" altLang="zh-TW" dirty="0">
                <a:solidFill>
                  <a:srgbClr val="CC6600"/>
                </a:solidFill>
              </a:rPr>
              <a:t>"</a:t>
            </a:r>
            <a:r>
              <a:rPr lang="en-US" altLang="zh-TW" dirty="0" err="1">
                <a:solidFill>
                  <a:srgbClr val="CC6600"/>
                </a:solidFill>
              </a:rPr>
              <a:t>navbar</a:t>
            </a:r>
            <a:r>
              <a:rPr lang="en-US" altLang="zh-TW" dirty="0">
                <a:solidFill>
                  <a:srgbClr val="CC6600"/>
                </a:solidFill>
              </a:rPr>
              <a:t> </a:t>
            </a:r>
            <a:r>
              <a:rPr lang="en-US" altLang="zh-TW" dirty="0" err="1">
                <a:solidFill>
                  <a:srgbClr val="CC6600"/>
                </a:solidFill>
              </a:rPr>
              <a:t>navbar</a:t>
            </a:r>
            <a:r>
              <a:rPr lang="en-US" altLang="zh-TW" dirty="0">
                <a:solidFill>
                  <a:srgbClr val="CC6600"/>
                </a:solidFill>
              </a:rPr>
              <a:t>-expand-</a:t>
            </a:r>
            <a:r>
              <a:rPr lang="en-US" altLang="zh-TW" dirty="0" err="1">
                <a:solidFill>
                  <a:srgbClr val="CC6600"/>
                </a:solidFill>
              </a:rPr>
              <a:t>sm</a:t>
            </a:r>
            <a:r>
              <a:rPr lang="en-US" altLang="zh-TW" dirty="0">
                <a:solidFill>
                  <a:srgbClr val="CC6600"/>
                </a:solidFill>
              </a:rPr>
              <a:t> </a:t>
            </a:r>
            <a:r>
              <a:rPr lang="en-US" altLang="zh-TW" dirty="0" err="1">
                <a:solidFill>
                  <a:srgbClr val="CC6600"/>
                </a:solidFill>
              </a:rPr>
              <a:t>navbar</a:t>
            </a:r>
            <a:r>
              <a:rPr lang="en-US" altLang="zh-TW" dirty="0">
                <a:solidFill>
                  <a:srgbClr val="CC6600"/>
                </a:solidFill>
              </a:rPr>
              <a:t>-light"</a:t>
            </a:r>
            <a:r>
              <a:rPr lang="en-US" altLang="zh-TW" dirty="0"/>
              <a:t> </a:t>
            </a:r>
            <a:r>
              <a:rPr lang="en-US" altLang="zh-TW" dirty="0">
                <a:solidFill>
                  <a:srgbClr val="0000FF"/>
                </a:solidFill>
              </a:rPr>
              <a:t>style</a:t>
            </a:r>
            <a:r>
              <a:rPr lang="en-US" altLang="zh-TW" dirty="0"/>
              <a:t>=</a:t>
            </a:r>
            <a:r>
              <a:rPr lang="en-US" altLang="zh-TW" dirty="0">
                <a:solidFill>
                  <a:srgbClr val="CC6600"/>
                </a:solidFill>
              </a:rPr>
              <a:t>"background-color: #e3f2fd;"</a:t>
            </a:r>
            <a:r>
              <a:rPr lang="en-US" altLang="zh-TW" dirty="0"/>
              <a:t>&gt;</a:t>
            </a:r>
          </a:p>
          <a:p>
            <a:r>
              <a:rPr lang="zh-TW" altLang="en-US" dirty="0"/>
              <a:t>  </a:t>
            </a:r>
            <a:r>
              <a:rPr lang="en-US" altLang="zh-TW" dirty="0">
                <a:solidFill>
                  <a:srgbClr val="00B050"/>
                </a:solidFill>
              </a:rPr>
              <a:t>&lt;!-- Brand --&gt;</a:t>
            </a:r>
          </a:p>
          <a:p>
            <a:r>
              <a:rPr lang="zh-TW" altLang="en-US" dirty="0"/>
              <a:t>  </a:t>
            </a:r>
            <a:r>
              <a:rPr lang="en-US" altLang="zh-TW" dirty="0"/>
              <a:t>&lt;a </a:t>
            </a:r>
            <a:r>
              <a:rPr lang="en-US" altLang="zh-TW" dirty="0">
                <a:solidFill>
                  <a:srgbClr val="0000FF"/>
                </a:solidFill>
              </a:rPr>
              <a:t>class</a:t>
            </a:r>
            <a:r>
              <a:rPr lang="en-US" altLang="zh-TW" dirty="0"/>
              <a:t>=</a:t>
            </a:r>
            <a:r>
              <a:rPr lang="en-US" altLang="zh-TW" dirty="0">
                <a:solidFill>
                  <a:srgbClr val="CC6600"/>
                </a:solidFill>
              </a:rPr>
              <a:t>"</a:t>
            </a:r>
            <a:r>
              <a:rPr lang="en-US" altLang="zh-TW" dirty="0" err="1">
                <a:solidFill>
                  <a:srgbClr val="CC6600"/>
                </a:solidFill>
              </a:rPr>
              <a:t>navbar</a:t>
            </a:r>
            <a:r>
              <a:rPr lang="en-US" altLang="zh-TW" dirty="0">
                <a:solidFill>
                  <a:srgbClr val="CC6600"/>
                </a:solidFill>
              </a:rPr>
              <a:t>-brand"</a:t>
            </a:r>
            <a:r>
              <a:rPr lang="en-US" altLang="zh-TW" dirty="0"/>
              <a:t> </a:t>
            </a:r>
            <a:r>
              <a:rPr lang="en-US" altLang="zh-TW" dirty="0" err="1">
                <a:solidFill>
                  <a:srgbClr val="0000FF"/>
                </a:solidFill>
              </a:rPr>
              <a:t>href</a:t>
            </a:r>
            <a:r>
              <a:rPr lang="en-US" altLang="zh-TW" dirty="0"/>
              <a:t>=</a:t>
            </a:r>
            <a:r>
              <a:rPr lang="en-US" altLang="zh-TW" dirty="0">
                <a:solidFill>
                  <a:srgbClr val="CC6600"/>
                </a:solidFill>
              </a:rPr>
              <a:t>"#"</a:t>
            </a:r>
            <a:r>
              <a:rPr lang="en-US" altLang="zh-TW" dirty="0"/>
              <a:t>&gt;</a:t>
            </a:r>
            <a:r>
              <a:rPr lang="zh-TW" altLang="en-US" dirty="0">
                <a:solidFill>
                  <a:schemeClr val="tx1"/>
                </a:solidFill>
              </a:rPr>
              <a:t>網站名稱</a:t>
            </a:r>
            <a:r>
              <a:rPr lang="en-US" altLang="zh-TW" dirty="0"/>
              <a:t>&lt;/a&gt;</a:t>
            </a:r>
          </a:p>
          <a:p>
            <a:r>
              <a:rPr lang="zh-TW" altLang="en-US" dirty="0"/>
              <a:t>  </a:t>
            </a:r>
            <a:r>
              <a:rPr lang="en-US" altLang="zh-TW" dirty="0">
                <a:solidFill>
                  <a:srgbClr val="00B050"/>
                </a:solidFill>
              </a:rPr>
              <a:t>&lt;!-- </a:t>
            </a:r>
            <a:r>
              <a:rPr lang="en-US" altLang="zh-TW" dirty="0" err="1">
                <a:solidFill>
                  <a:srgbClr val="00B050"/>
                </a:solidFill>
              </a:rPr>
              <a:t>Toggler</a:t>
            </a:r>
            <a:r>
              <a:rPr lang="en-US" altLang="zh-TW" dirty="0">
                <a:solidFill>
                  <a:srgbClr val="00B050"/>
                </a:solidFill>
              </a:rPr>
              <a:t> / </a:t>
            </a:r>
            <a:r>
              <a:rPr lang="en-US" altLang="zh-TW" dirty="0" err="1">
                <a:solidFill>
                  <a:srgbClr val="00B050"/>
                </a:solidFill>
              </a:rPr>
              <a:t>Collapsibe</a:t>
            </a:r>
            <a:r>
              <a:rPr lang="en-US" altLang="zh-TW" dirty="0">
                <a:solidFill>
                  <a:srgbClr val="00B050"/>
                </a:solidFill>
              </a:rPr>
              <a:t> Button --&gt;</a:t>
            </a:r>
          </a:p>
          <a:p>
            <a:r>
              <a:rPr lang="zh-TW" altLang="en-US" dirty="0"/>
              <a:t>  </a:t>
            </a:r>
            <a:r>
              <a:rPr lang="en-US" altLang="zh-TW" dirty="0"/>
              <a:t>&lt;button </a:t>
            </a:r>
            <a:r>
              <a:rPr lang="en-US" altLang="zh-TW" dirty="0">
                <a:solidFill>
                  <a:srgbClr val="0000FF"/>
                </a:solidFill>
              </a:rPr>
              <a:t>class</a:t>
            </a:r>
            <a:r>
              <a:rPr lang="en-US" altLang="zh-TW" dirty="0"/>
              <a:t>=</a:t>
            </a:r>
            <a:r>
              <a:rPr lang="en-US" altLang="zh-TW" dirty="0">
                <a:solidFill>
                  <a:srgbClr val="CC6600"/>
                </a:solidFill>
              </a:rPr>
              <a:t>"</a:t>
            </a:r>
            <a:r>
              <a:rPr lang="en-US" altLang="zh-TW" dirty="0" err="1">
                <a:solidFill>
                  <a:srgbClr val="CC6600"/>
                </a:solidFill>
              </a:rPr>
              <a:t>navbar-toggler</a:t>
            </a:r>
            <a:r>
              <a:rPr lang="en-US" altLang="zh-TW" dirty="0">
                <a:solidFill>
                  <a:srgbClr val="CC6600"/>
                </a:solidFill>
              </a:rPr>
              <a:t>"</a:t>
            </a:r>
            <a:r>
              <a:rPr lang="en-US" altLang="zh-TW" dirty="0"/>
              <a:t> </a:t>
            </a:r>
            <a:r>
              <a:rPr lang="en-US" altLang="zh-TW" dirty="0">
                <a:solidFill>
                  <a:srgbClr val="0000FF"/>
                </a:solidFill>
              </a:rPr>
              <a:t>type</a:t>
            </a:r>
            <a:r>
              <a:rPr lang="en-US" altLang="zh-TW" dirty="0"/>
              <a:t>=</a:t>
            </a:r>
            <a:r>
              <a:rPr lang="en-US" altLang="zh-TW" dirty="0">
                <a:solidFill>
                  <a:srgbClr val="CC6600"/>
                </a:solidFill>
              </a:rPr>
              <a:t>"button"</a:t>
            </a:r>
            <a:r>
              <a:rPr lang="en-US" altLang="zh-TW" dirty="0"/>
              <a:t> </a:t>
            </a:r>
            <a:r>
              <a:rPr lang="en-US" altLang="zh-TW" dirty="0">
                <a:solidFill>
                  <a:srgbClr val="0000FF"/>
                </a:solidFill>
              </a:rPr>
              <a:t>data-toggle</a:t>
            </a:r>
            <a:r>
              <a:rPr lang="en-US" altLang="zh-TW" dirty="0"/>
              <a:t>=</a:t>
            </a:r>
            <a:r>
              <a:rPr lang="en-US" altLang="zh-TW" dirty="0">
                <a:solidFill>
                  <a:srgbClr val="CC6600"/>
                </a:solidFill>
              </a:rPr>
              <a:t>"collapse"</a:t>
            </a:r>
            <a:r>
              <a:rPr lang="en-US" altLang="zh-TW" dirty="0"/>
              <a:t> </a:t>
            </a:r>
            <a:r>
              <a:rPr lang="en-US" altLang="zh-TW" dirty="0">
                <a:solidFill>
                  <a:srgbClr val="0000FF"/>
                </a:solidFill>
              </a:rPr>
              <a:t>data-target</a:t>
            </a:r>
            <a:r>
              <a:rPr lang="en-US" altLang="zh-TW" dirty="0"/>
              <a:t>=</a:t>
            </a:r>
            <a:r>
              <a:rPr lang="en-US" altLang="zh-TW" dirty="0">
                <a:solidFill>
                  <a:srgbClr val="CC6600"/>
                </a:solidFill>
              </a:rPr>
              <a:t>"#</a:t>
            </a:r>
            <a:r>
              <a:rPr lang="en-US" altLang="zh-TW" dirty="0" err="1">
                <a:solidFill>
                  <a:srgbClr val="CC6600"/>
                </a:solidFill>
              </a:rPr>
              <a:t>navbarSupportedContent</a:t>
            </a:r>
            <a:r>
              <a:rPr lang="en-US" altLang="zh-TW" dirty="0">
                <a:solidFill>
                  <a:srgbClr val="CC6600"/>
                </a:solidFill>
              </a:rPr>
              <a:t>"</a:t>
            </a:r>
          </a:p>
          <a:p>
            <a:r>
              <a:rPr lang="en-US" altLang="zh-TW" dirty="0">
                <a:solidFill>
                  <a:srgbClr val="0000FF"/>
                </a:solidFill>
              </a:rPr>
              <a:t>aria-controls</a:t>
            </a:r>
            <a:r>
              <a:rPr lang="en-US" altLang="zh-TW" dirty="0"/>
              <a:t>=</a:t>
            </a:r>
            <a:r>
              <a:rPr lang="en-US" altLang="zh-TW" dirty="0">
                <a:solidFill>
                  <a:srgbClr val="CC6600"/>
                </a:solidFill>
              </a:rPr>
              <a:t>"</a:t>
            </a:r>
            <a:r>
              <a:rPr lang="en-US" altLang="zh-TW" dirty="0" err="1">
                <a:solidFill>
                  <a:srgbClr val="CC6600"/>
                </a:solidFill>
              </a:rPr>
              <a:t>navbarSupportedContent</a:t>
            </a:r>
            <a:r>
              <a:rPr lang="en-US" altLang="zh-TW" dirty="0">
                <a:solidFill>
                  <a:srgbClr val="CC6600"/>
                </a:solidFill>
              </a:rPr>
              <a:t>"</a:t>
            </a:r>
            <a:r>
              <a:rPr lang="en-US" altLang="zh-TW" dirty="0"/>
              <a:t> </a:t>
            </a:r>
            <a:r>
              <a:rPr lang="en-US" altLang="zh-TW" dirty="0">
                <a:solidFill>
                  <a:srgbClr val="0000FF"/>
                </a:solidFill>
              </a:rPr>
              <a:t>aria-expanded</a:t>
            </a:r>
            <a:r>
              <a:rPr lang="en-US" altLang="zh-TW" dirty="0"/>
              <a:t>=</a:t>
            </a:r>
            <a:r>
              <a:rPr lang="en-US" altLang="zh-TW" dirty="0">
                <a:solidFill>
                  <a:srgbClr val="CC6600"/>
                </a:solidFill>
              </a:rPr>
              <a:t>"false"</a:t>
            </a:r>
            <a:r>
              <a:rPr lang="en-US" altLang="zh-TW" dirty="0"/>
              <a:t> </a:t>
            </a:r>
            <a:r>
              <a:rPr lang="en-US" altLang="zh-TW" dirty="0">
                <a:solidFill>
                  <a:srgbClr val="0000FF"/>
                </a:solidFill>
              </a:rPr>
              <a:t>aria-label</a:t>
            </a:r>
            <a:r>
              <a:rPr lang="en-US" altLang="zh-TW" dirty="0"/>
              <a:t>=</a:t>
            </a:r>
            <a:r>
              <a:rPr lang="en-US" altLang="zh-TW" dirty="0">
                <a:solidFill>
                  <a:srgbClr val="CC6600"/>
                </a:solidFill>
              </a:rPr>
              <a:t>"Toggle navigation"</a:t>
            </a:r>
            <a:r>
              <a:rPr lang="en-US" altLang="zh-TW" dirty="0"/>
              <a:t>&gt;</a:t>
            </a:r>
          </a:p>
          <a:p>
            <a:r>
              <a:rPr lang="zh-TW" altLang="en-US" dirty="0"/>
              <a:t>    </a:t>
            </a:r>
            <a:r>
              <a:rPr lang="en-US" altLang="zh-TW" dirty="0"/>
              <a:t>&lt;span </a:t>
            </a:r>
            <a:r>
              <a:rPr lang="en-US" altLang="zh-TW" dirty="0">
                <a:solidFill>
                  <a:srgbClr val="0000FF"/>
                </a:solidFill>
              </a:rPr>
              <a:t>class</a:t>
            </a:r>
            <a:r>
              <a:rPr lang="en-US" altLang="zh-TW" dirty="0"/>
              <a:t>=</a:t>
            </a:r>
            <a:r>
              <a:rPr lang="en-US" altLang="zh-TW" dirty="0">
                <a:solidFill>
                  <a:srgbClr val="CC6600"/>
                </a:solidFill>
              </a:rPr>
              <a:t>"</a:t>
            </a:r>
            <a:r>
              <a:rPr lang="en-US" altLang="zh-TW" dirty="0" err="1">
                <a:solidFill>
                  <a:srgbClr val="CC6600"/>
                </a:solidFill>
              </a:rPr>
              <a:t>navbar</a:t>
            </a:r>
            <a:r>
              <a:rPr lang="en-US" altLang="zh-TW" dirty="0">
                <a:solidFill>
                  <a:srgbClr val="CC6600"/>
                </a:solidFill>
              </a:rPr>
              <a:t>-</a:t>
            </a:r>
            <a:r>
              <a:rPr lang="en-US" altLang="zh-TW" dirty="0" err="1">
                <a:solidFill>
                  <a:srgbClr val="CC6600"/>
                </a:solidFill>
              </a:rPr>
              <a:t>toggler</a:t>
            </a:r>
            <a:r>
              <a:rPr lang="en-US" altLang="zh-TW" dirty="0">
                <a:solidFill>
                  <a:srgbClr val="CC6600"/>
                </a:solidFill>
              </a:rPr>
              <a:t>-icon"</a:t>
            </a:r>
            <a:r>
              <a:rPr lang="en-US" altLang="zh-TW" dirty="0"/>
              <a:t>&gt;&lt;/span&gt;</a:t>
            </a:r>
          </a:p>
          <a:p>
            <a:r>
              <a:rPr lang="zh-TW" altLang="en-US" dirty="0"/>
              <a:t>  </a:t>
            </a:r>
            <a:r>
              <a:rPr lang="en-US" altLang="zh-TW" dirty="0"/>
              <a:t>&lt;/button&gt;</a:t>
            </a:r>
          </a:p>
          <a:p>
            <a:r>
              <a:rPr lang="zh-TW" altLang="en-US" dirty="0"/>
              <a:t>  </a:t>
            </a:r>
            <a:r>
              <a:rPr lang="en-US" altLang="zh-TW" dirty="0">
                <a:solidFill>
                  <a:srgbClr val="00B050"/>
                </a:solidFill>
              </a:rPr>
              <a:t>&lt;!-- </a:t>
            </a:r>
            <a:r>
              <a:rPr lang="en-US" altLang="zh-TW" dirty="0" err="1">
                <a:solidFill>
                  <a:srgbClr val="00B050"/>
                </a:solidFill>
              </a:rPr>
              <a:t>Navbar</a:t>
            </a:r>
            <a:r>
              <a:rPr lang="en-US" altLang="zh-TW" dirty="0">
                <a:solidFill>
                  <a:srgbClr val="00B050"/>
                </a:solidFill>
              </a:rPr>
              <a:t> Links --&gt;</a:t>
            </a:r>
          </a:p>
          <a:p>
            <a:r>
              <a:rPr lang="zh-TW" altLang="en-US" dirty="0"/>
              <a:t>  </a:t>
            </a:r>
            <a:r>
              <a:rPr lang="en-US" altLang="zh-TW" dirty="0"/>
              <a:t>&lt;div </a:t>
            </a:r>
            <a:r>
              <a:rPr lang="en-US" altLang="zh-TW" dirty="0">
                <a:solidFill>
                  <a:srgbClr val="0000FF"/>
                </a:solidFill>
              </a:rPr>
              <a:t>class</a:t>
            </a:r>
            <a:r>
              <a:rPr lang="en-US" altLang="zh-TW" dirty="0"/>
              <a:t>=</a:t>
            </a:r>
            <a:r>
              <a:rPr lang="en-US" altLang="zh-TW" dirty="0">
                <a:solidFill>
                  <a:srgbClr val="CC6600"/>
                </a:solidFill>
              </a:rPr>
              <a:t>"collapse </a:t>
            </a:r>
            <a:r>
              <a:rPr lang="en-US" altLang="zh-TW" dirty="0" err="1">
                <a:solidFill>
                  <a:srgbClr val="CC6600"/>
                </a:solidFill>
              </a:rPr>
              <a:t>navbar</a:t>
            </a:r>
            <a:r>
              <a:rPr lang="en-US" altLang="zh-TW" dirty="0">
                <a:solidFill>
                  <a:srgbClr val="CC6600"/>
                </a:solidFill>
              </a:rPr>
              <a:t>-collapse"</a:t>
            </a:r>
            <a:r>
              <a:rPr lang="en-US" altLang="zh-TW" dirty="0"/>
              <a:t> </a:t>
            </a:r>
            <a:r>
              <a:rPr lang="en-US" altLang="zh-TW" dirty="0">
                <a:solidFill>
                  <a:srgbClr val="0000FF"/>
                </a:solidFill>
              </a:rPr>
              <a:t>id</a:t>
            </a:r>
            <a:r>
              <a:rPr lang="en-US" altLang="zh-TW" dirty="0"/>
              <a:t>=</a:t>
            </a:r>
            <a:r>
              <a:rPr lang="en-US" altLang="zh-TW" dirty="0">
                <a:solidFill>
                  <a:srgbClr val="CC6600"/>
                </a:solidFill>
              </a:rPr>
              <a:t>"</a:t>
            </a:r>
            <a:r>
              <a:rPr lang="en-US" altLang="zh-TW" dirty="0" err="1">
                <a:solidFill>
                  <a:srgbClr val="CC6600"/>
                </a:solidFill>
              </a:rPr>
              <a:t>navbarSupportedContent</a:t>
            </a:r>
            <a:r>
              <a:rPr lang="en-US" altLang="zh-TW" dirty="0">
                <a:solidFill>
                  <a:srgbClr val="CC6600"/>
                </a:solidFill>
              </a:rPr>
              <a:t>"</a:t>
            </a:r>
            <a:r>
              <a:rPr lang="en-US" altLang="zh-TW" dirty="0"/>
              <a:t>&gt;</a:t>
            </a:r>
          </a:p>
          <a:p>
            <a:r>
              <a:rPr lang="zh-TW" altLang="en-US" dirty="0"/>
              <a:t>    </a:t>
            </a:r>
            <a:r>
              <a:rPr lang="en-US" altLang="zh-TW" dirty="0"/>
              <a:t>&lt;</a:t>
            </a:r>
            <a:r>
              <a:rPr lang="en-US" altLang="zh-TW" dirty="0" err="1"/>
              <a:t>ul</a:t>
            </a:r>
            <a:r>
              <a:rPr lang="en-US" altLang="zh-TW" dirty="0"/>
              <a:t> </a:t>
            </a:r>
            <a:r>
              <a:rPr lang="en-US" altLang="zh-TW" dirty="0">
                <a:solidFill>
                  <a:srgbClr val="0000FF"/>
                </a:solidFill>
              </a:rPr>
              <a:t>class</a:t>
            </a:r>
            <a:r>
              <a:rPr lang="en-US" altLang="zh-TW" dirty="0"/>
              <a:t>=</a:t>
            </a:r>
            <a:r>
              <a:rPr lang="en-US" altLang="zh-TW" dirty="0">
                <a:solidFill>
                  <a:srgbClr val="CC6600"/>
                </a:solidFill>
              </a:rPr>
              <a:t>"</a:t>
            </a:r>
            <a:r>
              <a:rPr lang="en-US" altLang="zh-TW" dirty="0" err="1">
                <a:solidFill>
                  <a:srgbClr val="CC6600"/>
                </a:solidFill>
              </a:rPr>
              <a:t>navbar-nav</a:t>
            </a:r>
            <a:r>
              <a:rPr lang="en-US" altLang="zh-TW" dirty="0">
                <a:solidFill>
                  <a:srgbClr val="CC6600"/>
                </a:solidFill>
              </a:rPr>
              <a:t> </a:t>
            </a:r>
            <a:r>
              <a:rPr lang="en-US" altLang="zh-TW" dirty="0" err="1">
                <a:solidFill>
                  <a:srgbClr val="CC6600"/>
                </a:solidFill>
              </a:rPr>
              <a:t>mr</a:t>
            </a:r>
            <a:r>
              <a:rPr lang="en-US" altLang="zh-TW" dirty="0">
                <a:solidFill>
                  <a:srgbClr val="CC6600"/>
                </a:solidFill>
              </a:rPr>
              <a:t>-auto"</a:t>
            </a:r>
            <a:r>
              <a:rPr lang="en-US" altLang="zh-TW" dirty="0"/>
              <a:t>&gt;</a:t>
            </a:r>
          </a:p>
          <a:p>
            <a:r>
              <a:rPr lang="zh-TW" altLang="en-US" dirty="0"/>
              <a:t>      </a:t>
            </a:r>
            <a:r>
              <a:rPr lang="en-US" altLang="zh-TW" dirty="0"/>
              <a:t>&lt;li </a:t>
            </a:r>
            <a:r>
              <a:rPr lang="en-US" altLang="zh-TW" dirty="0">
                <a:solidFill>
                  <a:srgbClr val="0000FF"/>
                </a:solidFill>
              </a:rPr>
              <a:t>class</a:t>
            </a:r>
            <a:r>
              <a:rPr lang="en-US" altLang="zh-TW" dirty="0"/>
              <a:t>=</a:t>
            </a:r>
            <a:r>
              <a:rPr lang="en-US" altLang="zh-TW" dirty="0">
                <a:solidFill>
                  <a:srgbClr val="CC6600"/>
                </a:solidFill>
              </a:rPr>
              <a:t>"</a:t>
            </a:r>
            <a:r>
              <a:rPr lang="en-US" altLang="zh-TW" dirty="0" err="1">
                <a:solidFill>
                  <a:srgbClr val="CC6600"/>
                </a:solidFill>
              </a:rPr>
              <a:t>nav</a:t>
            </a:r>
            <a:r>
              <a:rPr lang="en-US" altLang="zh-TW" dirty="0">
                <a:solidFill>
                  <a:srgbClr val="CC6600"/>
                </a:solidFill>
              </a:rPr>
              <a:t>-item active"</a:t>
            </a:r>
            <a:r>
              <a:rPr lang="en-US" altLang="zh-TW" dirty="0"/>
              <a:t>&gt;&lt;a </a:t>
            </a:r>
            <a:r>
              <a:rPr lang="en-US" altLang="zh-TW" dirty="0">
                <a:solidFill>
                  <a:srgbClr val="0000FF"/>
                </a:solidFill>
              </a:rPr>
              <a:t>class</a:t>
            </a:r>
            <a:r>
              <a:rPr lang="en-US" altLang="zh-TW" dirty="0"/>
              <a:t>=</a:t>
            </a:r>
            <a:r>
              <a:rPr lang="en-US" altLang="zh-TW" dirty="0">
                <a:solidFill>
                  <a:srgbClr val="CC6600"/>
                </a:solidFill>
              </a:rPr>
              <a:t>"</a:t>
            </a:r>
            <a:r>
              <a:rPr lang="en-US" altLang="zh-TW" dirty="0" err="1">
                <a:solidFill>
                  <a:srgbClr val="CC6600"/>
                </a:solidFill>
              </a:rPr>
              <a:t>nav</a:t>
            </a:r>
            <a:r>
              <a:rPr lang="en-US" altLang="zh-TW" dirty="0">
                <a:solidFill>
                  <a:srgbClr val="CC6600"/>
                </a:solidFill>
              </a:rPr>
              <a:t>-link"</a:t>
            </a:r>
            <a:r>
              <a:rPr lang="en-US" altLang="zh-TW" dirty="0"/>
              <a:t> </a:t>
            </a:r>
            <a:r>
              <a:rPr lang="en-US" altLang="zh-TW" dirty="0" err="1">
                <a:solidFill>
                  <a:srgbClr val="0000FF"/>
                </a:solidFill>
              </a:rPr>
              <a:t>href</a:t>
            </a:r>
            <a:r>
              <a:rPr lang="en-US" altLang="zh-TW" dirty="0"/>
              <a:t>=</a:t>
            </a:r>
            <a:r>
              <a:rPr lang="en-US" altLang="zh-TW" dirty="0">
                <a:solidFill>
                  <a:srgbClr val="CC6600"/>
                </a:solidFill>
              </a:rPr>
              <a:t>"#"</a:t>
            </a:r>
            <a:r>
              <a:rPr lang="en-US" altLang="zh-TW" dirty="0"/>
              <a:t>&gt;</a:t>
            </a:r>
            <a:r>
              <a:rPr lang="zh-TW" altLang="en-US" dirty="0">
                <a:solidFill>
                  <a:schemeClr val="tx1"/>
                </a:solidFill>
              </a:rPr>
              <a:t>項目</a:t>
            </a:r>
            <a:r>
              <a:rPr lang="en-US" altLang="zh-TW" dirty="0">
                <a:solidFill>
                  <a:schemeClr val="tx1"/>
                </a:solidFill>
              </a:rPr>
              <a:t>1</a:t>
            </a:r>
            <a:r>
              <a:rPr lang="en-US" altLang="zh-TW" dirty="0"/>
              <a:t>&lt;/a&gt;&lt;/li&gt;</a:t>
            </a:r>
          </a:p>
          <a:p>
            <a:r>
              <a:rPr lang="zh-TW" altLang="en-US" dirty="0"/>
              <a:t>      </a:t>
            </a:r>
            <a:r>
              <a:rPr lang="en-US" altLang="zh-TW" dirty="0"/>
              <a:t>&lt;li </a:t>
            </a:r>
            <a:r>
              <a:rPr lang="en-US" altLang="zh-TW" dirty="0">
                <a:solidFill>
                  <a:srgbClr val="0000FF"/>
                </a:solidFill>
              </a:rPr>
              <a:t>class</a:t>
            </a:r>
            <a:r>
              <a:rPr lang="en-US" altLang="zh-TW" dirty="0"/>
              <a:t>=</a:t>
            </a:r>
            <a:r>
              <a:rPr lang="en-US" altLang="zh-TW" dirty="0">
                <a:solidFill>
                  <a:srgbClr val="CC6600"/>
                </a:solidFill>
              </a:rPr>
              <a:t>"</a:t>
            </a:r>
            <a:r>
              <a:rPr lang="en-US" altLang="zh-TW" dirty="0" err="1">
                <a:solidFill>
                  <a:srgbClr val="CC6600"/>
                </a:solidFill>
              </a:rPr>
              <a:t>nav</a:t>
            </a:r>
            <a:r>
              <a:rPr lang="en-US" altLang="zh-TW" dirty="0">
                <a:solidFill>
                  <a:srgbClr val="CC6600"/>
                </a:solidFill>
              </a:rPr>
              <a:t>-item"</a:t>
            </a:r>
            <a:r>
              <a:rPr lang="en-US" altLang="zh-TW" dirty="0"/>
              <a:t>&gt;&lt;a </a:t>
            </a:r>
            <a:r>
              <a:rPr lang="en-US" altLang="zh-TW" dirty="0">
                <a:solidFill>
                  <a:srgbClr val="0000FF"/>
                </a:solidFill>
              </a:rPr>
              <a:t>class</a:t>
            </a:r>
            <a:r>
              <a:rPr lang="en-US" altLang="zh-TW" dirty="0"/>
              <a:t>=</a:t>
            </a:r>
            <a:r>
              <a:rPr lang="en-US" altLang="zh-TW" dirty="0">
                <a:solidFill>
                  <a:srgbClr val="CC6600"/>
                </a:solidFill>
              </a:rPr>
              <a:t>"</a:t>
            </a:r>
            <a:r>
              <a:rPr lang="en-US" altLang="zh-TW" dirty="0" err="1">
                <a:solidFill>
                  <a:srgbClr val="CC6600"/>
                </a:solidFill>
              </a:rPr>
              <a:t>nav</a:t>
            </a:r>
            <a:r>
              <a:rPr lang="en-US" altLang="zh-TW" dirty="0">
                <a:solidFill>
                  <a:srgbClr val="CC6600"/>
                </a:solidFill>
              </a:rPr>
              <a:t>-link"</a:t>
            </a:r>
            <a:r>
              <a:rPr lang="en-US" altLang="zh-TW" dirty="0"/>
              <a:t> </a:t>
            </a:r>
            <a:r>
              <a:rPr lang="en-US" altLang="zh-TW" dirty="0" err="1">
                <a:solidFill>
                  <a:srgbClr val="0000FF"/>
                </a:solidFill>
              </a:rPr>
              <a:t>href</a:t>
            </a:r>
            <a:r>
              <a:rPr lang="en-US" altLang="zh-TW" dirty="0"/>
              <a:t>=</a:t>
            </a:r>
            <a:r>
              <a:rPr lang="en-US" altLang="zh-TW" dirty="0">
                <a:solidFill>
                  <a:srgbClr val="CC6600"/>
                </a:solidFill>
              </a:rPr>
              <a:t>"#"</a:t>
            </a:r>
            <a:r>
              <a:rPr lang="en-US" altLang="zh-TW" dirty="0"/>
              <a:t>&gt;</a:t>
            </a:r>
            <a:r>
              <a:rPr lang="zh-TW" altLang="en-US" dirty="0">
                <a:solidFill>
                  <a:schemeClr val="tx1"/>
                </a:solidFill>
              </a:rPr>
              <a:t>項目</a:t>
            </a:r>
            <a:r>
              <a:rPr lang="en-US" altLang="zh-TW" dirty="0">
                <a:solidFill>
                  <a:schemeClr val="tx1"/>
                </a:solidFill>
              </a:rPr>
              <a:t>2</a:t>
            </a:r>
            <a:r>
              <a:rPr lang="en-US" altLang="zh-TW" dirty="0"/>
              <a:t>&lt;/a&gt;&lt;/li&gt;</a:t>
            </a:r>
          </a:p>
          <a:p>
            <a:r>
              <a:rPr lang="zh-TW" altLang="en-US" dirty="0"/>
              <a:t>      </a:t>
            </a:r>
            <a:r>
              <a:rPr lang="en-US" altLang="zh-TW" dirty="0"/>
              <a:t>&lt;li </a:t>
            </a:r>
            <a:r>
              <a:rPr lang="en-US" altLang="zh-TW" dirty="0">
                <a:solidFill>
                  <a:srgbClr val="0000FF"/>
                </a:solidFill>
              </a:rPr>
              <a:t>class</a:t>
            </a:r>
            <a:r>
              <a:rPr lang="en-US" altLang="zh-TW" dirty="0"/>
              <a:t>=</a:t>
            </a:r>
            <a:r>
              <a:rPr lang="en-US" altLang="zh-TW" dirty="0">
                <a:solidFill>
                  <a:srgbClr val="CC6600"/>
                </a:solidFill>
              </a:rPr>
              <a:t>"</a:t>
            </a:r>
            <a:r>
              <a:rPr lang="en-US" altLang="zh-TW" dirty="0" err="1">
                <a:solidFill>
                  <a:srgbClr val="CC6600"/>
                </a:solidFill>
              </a:rPr>
              <a:t>nav</a:t>
            </a:r>
            <a:r>
              <a:rPr lang="en-US" altLang="zh-TW" dirty="0">
                <a:solidFill>
                  <a:srgbClr val="CC6600"/>
                </a:solidFill>
              </a:rPr>
              <a:t>-item"</a:t>
            </a:r>
            <a:r>
              <a:rPr lang="en-US" altLang="zh-TW" dirty="0"/>
              <a:t>&gt;&lt;a </a:t>
            </a:r>
            <a:r>
              <a:rPr lang="en-US" altLang="zh-TW" dirty="0">
                <a:solidFill>
                  <a:srgbClr val="0000FF"/>
                </a:solidFill>
              </a:rPr>
              <a:t>class</a:t>
            </a:r>
            <a:r>
              <a:rPr lang="en-US" altLang="zh-TW" dirty="0"/>
              <a:t>=</a:t>
            </a:r>
            <a:r>
              <a:rPr lang="en-US" altLang="zh-TW" dirty="0">
                <a:solidFill>
                  <a:srgbClr val="CC6600"/>
                </a:solidFill>
              </a:rPr>
              <a:t>"</a:t>
            </a:r>
            <a:r>
              <a:rPr lang="en-US" altLang="zh-TW" dirty="0" err="1">
                <a:solidFill>
                  <a:srgbClr val="CC6600"/>
                </a:solidFill>
              </a:rPr>
              <a:t>nav</a:t>
            </a:r>
            <a:r>
              <a:rPr lang="en-US" altLang="zh-TW" dirty="0">
                <a:solidFill>
                  <a:srgbClr val="CC6600"/>
                </a:solidFill>
              </a:rPr>
              <a:t>-link"</a:t>
            </a:r>
            <a:r>
              <a:rPr lang="en-US" altLang="zh-TW" dirty="0"/>
              <a:t> </a:t>
            </a:r>
            <a:r>
              <a:rPr lang="en-US" altLang="zh-TW" dirty="0" err="1">
                <a:solidFill>
                  <a:srgbClr val="0000FF"/>
                </a:solidFill>
              </a:rPr>
              <a:t>href</a:t>
            </a:r>
            <a:r>
              <a:rPr lang="en-US" altLang="zh-TW" dirty="0"/>
              <a:t>=</a:t>
            </a:r>
            <a:r>
              <a:rPr lang="en-US" altLang="zh-TW" dirty="0">
                <a:solidFill>
                  <a:srgbClr val="CC6600"/>
                </a:solidFill>
              </a:rPr>
              <a:t>"#"</a:t>
            </a:r>
            <a:r>
              <a:rPr lang="en-US" altLang="zh-TW" dirty="0"/>
              <a:t>&gt;</a:t>
            </a:r>
            <a:r>
              <a:rPr lang="zh-TW" altLang="en-US" dirty="0">
                <a:solidFill>
                  <a:schemeClr val="tx1"/>
                </a:solidFill>
              </a:rPr>
              <a:t>項目</a:t>
            </a:r>
            <a:r>
              <a:rPr lang="en-US" altLang="zh-TW" dirty="0">
                <a:solidFill>
                  <a:schemeClr val="tx1"/>
                </a:solidFill>
              </a:rPr>
              <a:t>3</a:t>
            </a:r>
            <a:r>
              <a:rPr lang="en-US" altLang="zh-TW" dirty="0"/>
              <a:t>&lt;/a&gt;&lt;/li&gt;</a:t>
            </a:r>
          </a:p>
          <a:p>
            <a:r>
              <a:rPr lang="zh-TW" altLang="en-US" dirty="0"/>
              <a:t>    </a:t>
            </a:r>
            <a:r>
              <a:rPr lang="en-US" altLang="zh-TW" dirty="0"/>
              <a:t>&lt;/</a:t>
            </a:r>
            <a:r>
              <a:rPr lang="en-US" altLang="zh-TW" dirty="0" err="1"/>
              <a:t>ul</a:t>
            </a:r>
            <a:r>
              <a:rPr lang="en-US" altLang="zh-TW" dirty="0"/>
              <a:t>&gt;</a:t>
            </a:r>
          </a:p>
          <a:p>
            <a:r>
              <a:rPr lang="zh-TW" altLang="en-US" dirty="0"/>
              <a:t>  </a:t>
            </a:r>
            <a:r>
              <a:rPr lang="en-US" altLang="zh-TW" dirty="0"/>
              <a:t>&lt;/div&gt;</a:t>
            </a:r>
          </a:p>
          <a:p>
            <a:r>
              <a:rPr lang="en-US" altLang="zh-TW" dirty="0"/>
              <a:t>&lt;/</a:t>
            </a:r>
            <a:r>
              <a:rPr lang="en-US" altLang="zh-TW" dirty="0" err="1"/>
              <a:t>nav</a:t>
            </a:r>
            <a:r>
              <a:rPr lang="en-US" altLang="zh-TW" dirty="0"/>
              <a:t>&gt;</a:t>
            </a:r>
          </a:p>
        </p:txBody>
      </p:sp>
      <p:sp>
        <p:nvSpPr>
          <p:cNvPr id="15" name="文字方塊 14"/>
          <p:cNvSpPr txBox="1"/>
          <p:nvPr/>
        </p:nvSpPr>
        <p:spPr>
          <a:xfrm>
            <a:off x="209974" y="2454425"/>
            <a:ext cx="5140171" cy="275207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algn="ctr">
              <a:defRPr sz="140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/>
            <a:endParaRPr lang="en-US" altLang="zh-TW" sz="1600" dirty="0"/>
          </a:p>
        </p:txBody>
      </p:sp>
      <p:sp>
        <p:nvSpPr>
          <p:cNvPr id="20" name="文字方塊 19"/>
          <p:cNvSpPr txBox="1"/>
          <p:nvPr/>
        </p:nvSpPr>
        <p:spPr>
          <a:xfrm>
            <a:off x="43545" y="2964992"/>
            <a:ext cx="12038120" cy="979926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algn="ctr">
              <a:defRPr sz="140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/>
            <a:endParaRPr lang="en-US" altLang="zh-TW" sz="1600" dirty="0"/>
          </a:p>
        </p:txBody>
      </p:sp>
      <p:sp>
        <p:nvSpPr>
          <p:cNvPr id="21" name="文字方塊 20"/>
          <p:cNvSpPr txBox="1"/>
          <p:nvPr/>
        </p:nvSpPr>
        <p:spPr>
          <a:xfrm>
            <a:off x="408027" y="4429872"/>
            <a:ext cx="8433786" cy="1225119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algn="ctr">
              <a:defRPr sz="140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/>
            <a:endParaRPr lang="en-US" altLang="zh-TW" sz="1600" dirty="0"/>
          </a:p>
        </p:txBody>
      </p:sp>
      <p:sp>
        <p:nvSpPr>
          <p:cNvPr id="25" name="文字方塊 24"/>
          <p:cNvSpPr txBox="1"/>
          <p:nvPr/>
        </p:nvSpPr>
        <p:spPr>
          <a:xfrm>
            <a:off x="8815526" y="5285659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7030A0"/>
                </a:solidFill>
              </a:rPr>
              <a:t>導覽列項目</a:t>
            </a:r>
          </a:p>
        </p:txBody>
      </p:sp>
      <p:sp>
        <p:nvSpPr>
          <p:cNvPr id="26" name="文字方塊 25"/>
          <p:cNvSpPr txBox="1"/>
          <p:nvPr/>
        </p:nvSpPr>
        <p:spPr>
          <a:xfrm>
            <a:off x="7599032" y="2604699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7030A0"/>
                </a:solidFill>
              </a:rPr>
              <a:t>摺疊／展開按鈕</a:t>
            </a:r>
          </a:p>
        </p:txBody>
      </p:sp>
      <p:sp>
        <p:nvSpPr>
          <p:cNvPr id="27" name="文字方塊 26"/>
          <p:cNvSpPr txBox="1"/>
          <p:nvPr/>
        </p:nvSpPr>
        <p:spPr>
          <a:xfrm>
            <a:off x="5353235" y="242003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7030A0"/>
                </a:solidFill>
              </a:rPr>
              <a:t>網站名稱</a:t>
            </a:r>
          </a:p>
        </p:txBody>
      </p:sp>
    </p:spTree>
    <p:extLst>
      <p:ext uri="{BB962C8B-B14F-4D97-AF65-F5344CB8AC3E}">
        <p14:creationId xmlns:p14="http://schemas.microsoft.com/office/powerpoint/2010/main" val="261051218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導覽列</a:t>
            </a:r>
            <a:r>
              <a:rPr lang="en-US" altLang="zh-TW" dirty="0"/>
              <a:t>(</a:t>
            </a:r>
            <a:r>
              <a:rPr lang="en-US" altLang="zh-TW" dirty="0" err="1"/>
              <a:t>Navbar</a:t>
            </a:r>
            <a:r>
              <a:rPr lang="en-US" altLang="zh-TW" dirty="0"/>
              <a:t>) #3</a:t>
            </a:r>
            <a:r>
              <a:rPr lang="zh-TW" altLang="en-US" dirty="0"/>
              <a:t> </a:t>
            </a:r>
            <a:r>
              <a:rPr lang="en-US" altLang="zh-TW" dirty="0"/>
              <a:t>–</a:t>
            </a:r>
            <a:r>
              <a:rPr lang="zh-TW" altLang="en-US" dirty="0"/>
              <a:t> 摺疊及展開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77334" y="1471749"/>
            <a:ext cx="8596668" cy="4569613"/>
          </a:xfrm>
        </p:spPr>
        <p:txBody>
          <a:bodyPr/>
          <a:lstStyle/>
          <a:p>
            <a:r>
              <a:rPr lang="zh-TW" altLang="en-US" dirty="0"/>
              <a:t>行動裝置的畫面及摺疊效果</a:t>
            </a: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電腦畫面及展開效果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5F801-F91F-44F6-9E20-D4B06AE8B157}" type="slidenum">
              <a:rPr lang="zh-TW" altLang="en-US" smtClean="0"/>
              <a:t>94</a:t>
            </a:fld>
            <a:endParaRPr lang="zh-TW" altLang="en-US"/>
          </a:p>
        </p:txBody>
      </p:sp>
      <p:sp>
        <p:nvSpPr>
          <p:cNvPr id="12" name="向右箭號 11"/>
          <p:cNvSpPr/>
          <p:nvPr/>
        </p:nvSpPr>
        <p:spPr>
          <a:xfrm>
            <a:off x="4129868" y="2735806"/>
            <a:ext cx="418011" cy="4180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930400"/>
            <a:ext cx="3324225" cy="202882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6188" y="1930400"/>
            <a:ext cx="3194711" cy="202882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334" y="4835514"/>
            <a:ext cx="6477000" cy="104775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96181222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導覽列</a:t>
            </a:r>
            <a:r>
              <a:rPr lang="en-US" altLang="zh-TW" dirty="0"/>
              <a:t>(</a:t>
            </a:r>
            <a:r>
              <a:rPr lang="en-US" altLang="zh-TW" dirty="0" err="1"/>
              <a:t>Navbar</a:t>
            </a:r>
            <a:r>
              <a:rPr lang="en-US" altLang="zh-TW" dirty="0"/>
              <a:t>) #4</a:t>
            </a:r>
            <a:r>
              <a:rPr lang="zh-TW" altLang="en-US" dirty="0"/>
              <a:t> </a:t>
            </a:r>
            <a:r>
              <a:rPr lang="en-US" altLang="zh-TW" dirty="0"/>
              <a:t>–</a:t>
            </a:r>
            <a:r>
              <a:rPr lang="zh-TW" altLang="en-US" dirty="0"/>
              <a:t> 顏色主題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77334" y="1471749"/>
            <a:ext cx="8596668" cy="4569613"/>
          </a:xfrm>
        </p:spPr>
        <p:txBody>
          <a:bodyPr/>
          <a:lstStyle/>
          <a:p>
            <a:r>
              <a:rPr lang="en-US" altLang="zh-TW" dirty="0"/>
              <a:t>Bootstrap</a:t>
            </a:r>
            <a:r>
              <a:rPr lang="zh-TW" altLang="en-US" dirty="0"/>
              <a:t>的導覽列</a:t>
            </a:r>
            <a:r>
              <a:rPr lang="en-US" altLang="zh-TW" dirty="0"/>
              <a:t>(</a:t>
            </a:r>
            <a:r>
              <a:rPr lang="en-US" altLang="zh-TW" dirty="0" err="1"/>
              <a:t>Navbar</a:t>
            </a:r>
            <a:r>
              <a:rPr lang="en-US" altLang="zh-TW" dirty="0"/>
              <a:t>)</a:t>
            </a:r>
            <a:r>
              <a:rPr lang="zh-TW" altLang="en-US" dirty="0"/>
              <a:t>提供顏色主題</a:t>
            </a:r>
            <a:r>
              <a:rPr lang="en-US" altLang="zh-TW" dirty="0"/>
              <a:t>(color theme)</a:t>
            </a:r>
            <a:r>
              <a:rPr lang="zh-TW" altLang="en-US" dirty="0"/>
              <a:t>的功能</a:t>
            </a:r>
            <a:endParaRPr lang="en-US" altLang="zh-TW" dirty="0"/>
          </a:p>
          <a:p>
            <a:r>
              <a:rPr lang="zh-TW" altLang="en-US" dirty="0"/>
              <a:t>在一開始的</a:t>
            </a: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nav</a:t>
            </a: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zh-TW" altLang="en-US" dirty="0"/>
              <a:t>標籤，設定</a:t>
            </a:r>
            <a:r>
              <a:rPr lang="en-US" altLang="zh-TW" dirty="0"/>
              <a:t>CSS</a:t>
            </a:r>
            <a:r>
              <a:rPr lang="zh-TW" altLang="en-US" dirty="0"/>
              <a:t>類別，有以下</a:t>
            </a:r>
            <a:r>
              <a:rPr lang="en-US" altLang="zh-TW" dirty="0"/>
              <a:t>2</a:t>
            </a:r>
            <a:r>
              <a:rPr lang="zh-TW" altLang="en-US" dirty="0"/>
              <a:t>種：</a:t>
            </a: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可以在</a:t>
            </a: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nav</a:t>
            </a: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zh-TW" altLang="en-US" dirty="0"/>
              <a:t>標籤的</a:t>
            </a: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style</a:t>
            </a:r>
            <a:r>
              <a:rPr lang="zh-TW" altLang="en-US" dirty="0"/>
              <a:t>屬性，以</a:t>
            </a:r>
            <a:r>
              <a:rPr lang="en-US" altLang="zh-TW" dirty="0"/>
              <a:t>CSS</a:t>
            </a:r>
            <a:r>
              <a:rPr lang="zh-TW" altLang="en-US" dirty="0"/>
              <a:t>的</a:t>
            </a: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background-color</a:t>
            </a:r>
            <a:r>
              <a:rPr lang="zh-TW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屬性，</a:t>
            </a:r>
            <a:r>
              <a:rPr lang="zh-TW" altLang="en-US" dirty="0"/>
              <a:t>設定背景顏色，以淺藍色為例：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5F801-F91F-44F6-9E20-D4B06AE8B157}" type="slidenum">
              <a:rPr lang="zh-TW" altLang="en-US" smtClean="0"/>
              <a:t>95</a:t>
            </a:fld>
            <a:endParaRPr lang="zh-TW" altLang="en-US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4495187"/>
              </p:ext>
            </p:extLst>
          </p:nvPr>
        </p:nvGraphicFramePr>
        <p:xfrm>
          <a:off x="677334" y="2317101"/>
          <a:ext cx="5662506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877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747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/>
                        <a:t>Bootstrap</a:t>
                      </a:r>
                      <a:r>
                        <a:rPr lang="en-US" altLang="zh-TW" baseline="0" dirty="0"/>
                        <a:t> </a:t>
                      </a:r>
                      <a:r>
                        <a:rPr lang="en-US" altLang="zh-TW" dirty="0"/>
                        <a:t>CSS</a:t>
                      </a:r>
                      <a:r>
                        <a:rPr lang="zh-TW" altLang="en-US" dirty="0"/>
                        <a:t>類別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dirty="0"/>
                        <a:t>說明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navbar</a:t>
                      </a:r>
                      <a:r>
                        <a:rPr lang="en-US" altLang="zh-TW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-dark</a:t>
                      </a:r>
                      <a:endParaRPr lang="zh-TW" alt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用於深色背景，字體變成白色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navbar</a:t>
                      </a:r>
                      <a:r>
                        <a:rPr lang="en-US" altLang="zh-TW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-light</a:t>
                      </a:r>
                      <a:endParaRPr lang="zh-TW" alt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用於淺色背景，字體變成黑色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0" name="文字方塊 9"/>
          <p:cNvSpPr txBox="1"/>
          <p:nvPr/>
        </p:nvSpPr>
        <p:spPr>
          <a:xfrm>
            <a:off x="677334" y="4100608"/>
            <a:ext cx="9729409" cy="883065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>
              <a:defRPr sz="160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altLang="zh-TW" dirty="0"/>
              <a:t>&lt;</a:t>
            </a:r>
            <a:r>
              <a:rPr lang="en-US" altLang="zh-TW" dirty="0" err="1"/>
              <a:t>nav</a:t>
            </a:r>
            <a:r>
              <a:rPr lang="en-US" altLang="zh-TW" dirty="0"/>
              <a:t> </a:t>
            </a:r>
            <a:r>
              <a:rPr lang="en-US" altLang="zh-TW" dirty="0">
                <a:solidFill>
                  <a:srgbClr val="0000FF"/>
                </a:solidFill>
              </a:rPr>
              <a:t>class</a:t>
            </a:r>
            <a:r>
              <a:rPr lang="en-US" altLang="zh-TW" dirty="0"/>
              <a:t>=</a:t>
            </a:r>
            <a:r>
              <a:rPr lang="en-US" altLang="zh-TW" dirty="0">
                <a:solidFill>
                  <a:srgbClr val="CC6600"/>
                </a:solidFill>
              </a:rPr>
              <a:t>"</a:t>
            </a:r>
            <a:r>
              <a:rPr lang="en-US" altLang="zh-TW" dirty="0" err="1">
                <a:solidFill>
                  <a:srgbClr val="CC6600"/>
                </a:solidFill>
              </a:rPr>
              <a:t>navbar</a:t>
            </a:r>
            <a:r>
              <a:rPr lang="en-US" altLang="zh-TW" dirty="0">
                <a:solidFill>
                  <a:srgbClr val="CC6600"/>
                </a:solidFill>
              </a:rPr>
              <a:t> </a:t>
            </a:r>
            <a:r>
              <a:rPr lang="en-US" altLang="zh-TW" dirty="0" err="1">
                <a:solidFill>
                  <a:srgbClr val="CC6600"/>
                </a:solidFill>
              </a:rPr>
              <a:t>navbar</a:t>
            </a:r>
            <a:r>
              <a:rPr lang="en-US" altLang="zh-TW" dirty="0">
                <a:solidFill>
                  <a:srgbClr val="CC6600"/>
                </a:solidFill>
              </a:rPr>
              <a:t>-expand-</a:t>
            </a:r>
            <a:r>
              <a:rPr lang="en-US" altLang="zh-TW" dirty="0" err="1">
                <a:solidFill>
                  <a:srgbClr val="CC6600"/>
                </a:solidFill>
              </a:rPr>
              <a:t>sm</a:t>
            </a:r>
            <a:r>
              <a:rPr lang="en-US" altLang="zh-TW" dirty="0">
                <a:solidFill>
                  <a:srgbClr val="CC6600"/>
                </a:solidFill>
              </a:rPr>
              <a:t> </a:t>
            </a:r>
            <a:r>
              <a:rPr lang="en-US" altLang="zh-TW" dirty="0" err="1">
                <a:solidFill>
                  <a:srgbClr val="CC6600"/>
                </a:solidFill>
              </a:rPr>
              <a:t>navbar</a:t>
            </a:r>
            <a:r>
              <a:rPr lang="en-US" altLang="zh-TW" dirty="0">
                <a:solidFill>
                  <a:srgbClr val="CC6600"/>
                </a:solidFill>
              </a:rPr>
              <a:t>-light"</a:t>
            </a:r>
            <a:r>
              <a:rPr lang="en-US" altLang="zh-TW" dirty="0"/>
              <a:t> </a:t>
            </a:r>
            <a:r>
              <a:rPr lang="en-US" altLang="zh-TW" dirty="0">
                <a:solidFill>
                  <a:srgbClr val="0000FF"/>
                </a:solidFill>
              </a:rPr>
              <a:t>style</a:t>
            </a:r>
            <a:r>
              <a:rPr lang="en-US" altLang="zh-TW" dirty="0"/>
              <a:t>=</a:t>
            </a:r>
            <a:r>
              <a:rPr lang="en-US" altLang="zh-TW" dirty="0">
                <a:solidFill>
                  <a:srgbClr val="CC6600"/>
                </a:solidFill>
              </a:rPr>
              <a:t>"background-color: #e3f2fd;"</a:t>
            </a:r>
            <a:r>
              <a:rPr lang="en-US" altLang="zh-TW" dirty="0"/>
              <a:t>&gt;</a:t>
            </a:r>
          </a:p>
          <a:p>
            <a:r>
              <a:rPr lang="en-US" altLang="zh-TW" dirty="0"/>
              <a:t>    ...</a:t>
            </a:r>
          </a:p>
          <a:p>
            <a:r>
              <a:rPr lang="en-US" altLang="zh-TW" dirty="0"/>
              <a:t>&lt;/</a:t>
            </a:r>
            <a:r>
              <a:rPr lang="en-US" altLang="zh-TW" dirty="0" err="1"/>
              <a:t>nav</a:t>
            </a:r>
            <a:r>
              <a:rPr lang="en-US" altLang="zh-TW" dirty="0"/>
              <a:t>&gt;</a:t>
            </a: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5486525"/>
            <a:ext cx="6477000" cy="104775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3" name="向下箭號 12"/>
          <p:cNvSpPr/>
          <p:nvPr/>
        </p:nvSpPr>
        <p:spPr>
          <a:xfrm>
            <a:off x="3689411" y="5063501"/>
            <a:ext cx="452846" cy="34319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7471062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圖片</a:t>
            </a:r>
            <a:r>
              <a:rPr lang="en-US" altLang="zh-TW" dirty="0"/>
              <a:t>(Images)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Bootstrap</a:t>
            </a:r>
            <a:r>
              <a:rPr lang="zh-TW" altLang="en-US" dirty="0"/>
              <a:t>提供響應式圖片的類別，類別名稱為「</a:t>
            </a:r>
            <a:r>
              <a:rPr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img</a:t>
            </a: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-fluid</a:t>
            </a:r>
            <a:r>
              <a:rPr lang="zh-TW" altLang="en-US" dirty="0"/>
              <a:t>」</a:t>
            </a:r>
            <a:endParaRPr lang="en-US" altLang="zh-TW" dirty="0"/>
          </a:p>
          <a:p>
            <a:r>
              <a:rPr lang="zh-TW" altLang="en-US" dirty="0"/>
              <a:t>使用此</a:t>
            </a:r>
            <a:r>
              <a:rPr lang="en-US" altLang="zh-TW" dirty="0"/>
              <a:t>CSS</a:t>
            </a:r>
            <a:r>
              <a:rPr lang="zh-TW" altLang="en-US" dirty="0"/>
              <a:t>類別的圖片，將被設定為「</a:t>
            </a: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max-width: 100%</a:t>
            </a:r>
            <a:r>
              <a:rPr lang="zh-TW" altLang="en-US" dirty="0"/>
              <a:t>」和「</a:t>
            </a: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height: auto</a:t>
            </a:r>
            <a:r>
              <a:rPr lang="zh-TW" altLang="en-US" dirty="0"/>
              <a:t>」，因此可以在父元件</a:t>
            </a:r>
            <a:r>
              <a:rPr lang="en-US" altLang="zh-TW" dirty="0"/>
              <a:t>(parent element)</a:t>
            </a:r>
            <a:r>
              <a:rPr lang="zh-TW" altLang="en-US" dirty="0"/>
              <a:t>內順利縮放</a:t>
            </a:r>
            <a:endParaRPr lang="en-US" altLang="zh-TW" dirty="0"/>
          </a:p>
          <a:p>
            <a:r>
              <a:rPr lang="zh-TW" altLang="en-US" dirty="0"/>
              <a:t>語法：</a:t>
            </a: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不支援</a:t>
            </a:r>
            <a:r>
              <a:rPr lang="en-US" altLang="zh-TW" dirty="0"/>
              <a:t>Internet Explorer 11</a:t>
            </a:r>
            <a:r>
              <a:rPr lang="zh-TW" altLang="en-US" dirty="0"/>
              <a:t>以下的版本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5F801-F91F-44F6-9E20-D4B06AE8B157}" type="slidenum">
              <a:rPr lang="zh-TW" altLang="en-US" smtClean="0"/>
              <a:t>96</a:t>
            </a:fld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677334" y="3709851"/>
            <a:ext cx="6498529" cy="462453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algn="ctr">
              <a:defRPr sz="140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/>
            <a:r>
              <a:rPr lang="en-US" altLang="zh-TW" sz="1600" dirty="0"/>
              <a:t>&lt;</a:t>
            </a:r>
            <a:r>
              <a:rPr lang="en-US" altLang="zh-TW" sz="1600" dirty="0" err="1"/>
              <a:t>img</a:t>
            </a:r>
            <a:r>
              <a:rPr lang="en-US" altLang="zh-TW" sz="1600" dirty="0"/>
              <a:t> </a:t>
            </a:r>
            <a:r>
              <a:rPr lang="en-US" altLang="zh-TW" sz="1600" dirty="0" err="1"/>
              <a:t>src</a:t>
            </a:r>
            <a:r>
              <a:rPr lang="en-US" altLang="zh-TW" sz="1600" dirty="0"/>
              <a:t>="..." class="</a:t>
            </a:r>
            <a:r>
              <a:rPr lang="en-US" altLang="zh-TW" sz="1600" dirty="0" err="1"/>
              <a:t>img</a:t>
            </a:r>
            <a:r>
              <a:rPr lang="en-US" altLang="zh-TW" sz="1600" dirty="0"/>
              <a:t>-fluid" alt="Responsive image"&gt;</a:t>
            </a:r>
          </a:p>
        </p:txBody>
      </p:sp>
    </p:spTree>
    <p:extLst>
      <p:ext uri="{BB962C8B-B14F-4D97-AF65-F5344CB8AC3E}">
        <p14:creationId xmlns:p14="http://schemas.microsoft.com/office/powerpoint/2010/main" val="165786511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卡片</a:t>
            </a:r>
            <a:r>
              <a:rPr lang="en-US" altLang="zh-TW" dirty="0"/>
              <a:t>(Cards) #1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77334" y="1930400"/>
            <a:ext cx="8596668" cy="4110962"/>
          </a:xfrm>
        </p:spPr>
        <p:txBody>
          <a:bodyPr/>
          <a:lstStyle/>
          <a:p>
            <a:r>
              <a:rPr lang="en-US" altLang="zh-TW" dirty="0"/>
              <a:t>Bootstrap</a:t>
            </a:r>
            <a:r>
              <a:rPr lang="zh-TW" altLang="en-US" dirty="0"/>
              <a:t>提供響應式的卡片，是一種好用的內容容器</a:t>
            </a:r>
            <a:r>
              <a:rPr lang="en-US" altLang="zh-TW" dirty="0"/>
              <a:t>(content container)</a:t>
            </a:r>
            <a:r>
              <a:rPr lang="zh-TW" altLang="en-US" dirty="0"/>
              <a:t>，可以支援圖片、文字、清單。</a:t>
            </a:r>
            <a:endParaRPr lang="en-US" altLang="zh-TW" dirty="0"/>
          </a:p>
          <a:p>
            <a:r>
              <a:rPr lang="zh-TW" altLang="en-US" dirty="0"/>
              <a:t>卡片沒有固定寬度</a:t>
            </a:r>
            <a:r>
              <a:rPr lang="en-US" altLang="zh-TW" dirty="0"/>
              <a:t>(</a:t>
            </a: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width</a:t>
            </a:r>
            <a:r>
              <a:rPr lang="en-US" altLang="zh-TW" dirty="0"/>
              <a:t>)</a:t>
            </a:r>
            <a:r>
              <a:rPr lang="zh-TW" altLang="en-US" dirty="0"/>
              <a:t>，因此會自動填滿父元件</a:t>
            </a:r>
            <a:r>
              <a:rPr lang="en-US" altLang="zh-TW" dirty="0"/>
              <a:t>(parent element)</a:t>
            </a:r>
            <a:r>
              <a:rPr lang="zh-TW" altLang="en-US" dirty="0"/>
              <a:t>的全部寬度</a:t>
            </a:r>
            <a:endParaRPr lang="en-US" altLang="zh-TW" dirty="0"/>
          </a:p>
          <a:p>
            <a:pPr lvl="1"/>
            <a:r>
              <a:rPr lang="zh-TW" altLang="en-US" dirty="0"/>
              <a:t>可以使用</a:t>
            </a:r>
            <a:r>
              <a:rPr lang="en-US" altLang="zh-TW" dirty="0"/>
              <a:t>Bootstrap</a:t>
            </a:r>
            <a:r>
              <a:rPr lang="zh-TW" altLang="en-US" dirty="0"/>
              <a:t>網格系統，或是自訂</a:t>
            </a:r>
            <a:r>
              <a:rPr lang="en-US" altLang="zh-TW" dirty="0"/>
              <a:t>CSS</a:t>
            </a:r>
            <a:r>
              <a:rPr lang="zh-TW" altLang="en-US" dirty="0"/>
              <a:t>以調整卡片的寬度</a:t>
            </a:r>
            <a:endParaRPr lang="en-US" altLang="zh-TW" dirty="0"/>
          </a:p>
          <a:p>
            <a:r>
              <a:rPr lang="zh-TW" altLang="en-US" dirty="0"/>
              <a:t>卡片沒有預設</a:t>
            </a:r>
            <a:r>
              <a:rPr lang="en-US" altLang="zh-TW" dirty="0"/>
              <a:t>CSS</a:t>
            </a:r>
            <a:r>
              <a:rPr lang="zh-TW" altLang="en-US" dirty="0"/>
              <a:t>的</a:t>
            </a: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margin</a:t>
            </a:r>
            <a:r>
              <a:rPr lang="zh-TW" altLang="en-US" dirty="0"/>
              <a:t>屬性，可以自行加上</a:t>
            </a: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margin-bottom</a:t>
            </a:r>
            <a:r>
              <a:rPr lang="zh-TW" altLang="en-US" dirty="0"/>
              <a:t>屬性值</a:t>
            </a:r>
            <a:endParaRPr lang="en-US" altLang="zh-TW" dirty="0"/>
          </a:p>
          <a:p>
            <a:pPr lvl="1"/>
            <a:r>
              <a:rPr lang="zh-TW" altLang="en-US" dirty="0"/>
              <a:t>可以使用</a:t>
            </a:r>
            <a:r>
              <a:rPr lang="en-US" altLang="zh-TW" dirty="0"/>
              <a:t>Bootstrap</a:t>
            </a:r>
            <a:r>
              <a:rPr lang="zh-TW" altLang="en-US" dirty="0"/>
              <a:t>提供的間隔類別「</a:t>
            </a: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mb-3</a:t>
            </a:r>
            <a:r>
              <a:rPr lang="zh-TW" altLang="en-US" dirty="0"/>
              <a:t>」，例如：</a:t>
            </a:r>
            <a:endParaRPr lang="en-US" altLang="zh-TW" dirty="0"/>
          </a:p>
          <a:p>
            <a:r>
              <a:rPr lang="en-US" altLang="zh-TW" dirty="0"/>
              <a:t>Bootstrap</a:t>
            </a:r>
            <a:r>
              <a:rPr lang="zh-TW" altLang="en-US" dirty="0"/>
              <a:t>有圖片的卡片，提供</a:t>
            </a:r>
            <a:r>
              <a:rPr lang="en-US" altLang="zh-TW" dirty="0"/>
              <a:t>3</a:t>
            </a:r>
            <a:r>
              <a:rPr lang="zh-TW" altLang="en-US" dirty="0"/>
              <a:t>種樣式：</a:t>
            </a:r>
            <a:endParaRPr lang="en-US" altLang="zh-TW" dirty="0"/>
          </a:p>
          <a:p>
            <a:pPr lvl="1"/>
            <a:r>
              <a:rPr lang="zh-TW" altLang="en-US" dirty="0"/>
              <a:t>圖片在上面</a:t>
            </a:r>
            <a:r>
              <a:rPr lang="en-US" altLang="zh-TW" dirty="0"/>
              <a:t>(image caps - top)</a:t>
            </a:r>
          </a:p>
          <a:p>
            <a:pPr lvl="1"/>
            <a:r>
              <a:rPr lang="zh-TW" altLang="en-US" dirty="0"/>
              <a:t>圖片在下面</a:t>
            </a:r>
            <a:r>
              <a:rPr lang="en-US" altLang="zh-TW" dirty="0"/>
              <a:t>(image caps - bottom)</a:t>
            </a:r>
          </a:p>
          <a:p>
            <a:pPr lvl="1"/>
            <a:r>
              <a:rPr lang="zh-TW" altLang="en-US" dirty="0"/>
              <a:t>覆蓋式圖片</a:t>
            </a:r>
            <a:r>
              <a:rPr lang="en-US" altLang="zh-TW" dirty="0"/>
              <a:t>(image overlays)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5F801-F91F-44F6-9E20-D4B06AE8B157}" type="slidenum">
              <a:rPr lang="zh-TW" altLang="en-US" smtClean="0"/>
              <a:t>97</a:t>
            </a:fld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6294363" y="3754162"/>
            <a:ext cx="3537614" cy="360204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algn="ctr">
              <a:defRPr sz="140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/>
            <a:r>
              <a:rPr lang="en-US" altLang="zh-TW" sz="1600" dirty="0"/>
              <a:t>&lt;div class="card mb-3"&gt;&lt;/div&gt;</a:t>
            </a:r>
          </a:p>
        </p:txBody>
      </p:sp>
    </p:spTree>
    <p:extLst>
      <p:ext uri="{BB962C8B-B14F-4D97-AF65-F5344CB8AC3E}">
        <p14:creationId xmlns:p14="http://schemas.microsoft.com/office/powerpoint/2010/main" val="68944688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卡片</a:t>
            </a:r>
            <a:r>
              <a:rPr lang="en-US" altLang="zh-TW" dirty="0"/>
              <a:t>(Cards) #2 – </a:t>
            </a:r>
            <a:r>
              <a:rPr lang="zh-TW" altLang="en-US" dirty="0"/>
              <a:t>圖片在上面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77334" y="1410789"/>
            <a:ext cx="8596668" cy="4630573"/>
          </a:xfrm>
        </p:spPr>
        <p:txBody>
          <a:bodyPr/>
          <a:lstStyle/>
          <a:p>
            <a:r>
              <a:rPr lang="zh-TW" altLang="en-US" dirty="0"/>
              <a:t>使用</a:t>
            </a:r>
            <a:r>
              <a:rPr lang="en-US" altLang="zh-TW" sz="1600" dirty="0">
                <a:latin typeface="Consolas" panose="020B0609020204030204" pitchFamily="49" charset="0"/>
                <a:cs typeface="Consolas" panose="020B0609020204030204" pitchFamily="49" charset="0"/>
              </a:rPr>
              <a:t>&lt;div&gt;</a:t>
            </a:r>
            <a:r>
              <a:rPr lang="zh-TW" altLang="en-US" dirty="0"/>
              <a:t>標籤且設定類別名稱「</a:t>
            </a:r>
            <a:r>
              <a:rPr lang="en-US" altLang="zh-TW" sz="1600" dirty="0">
                <a:latin typeface="Consolas" panose="020B0609020204030204" pitchFamily="49" charset="0"/>
                <a:cs typeface="Consolas" panose="020B0609020204030204" pitchFamily="49" charset="0"/>
              </a:rPr>
              <a:t>card</a:t>
            </a:r>
            <a:r>
              <a:rPr lang="zh-TW" altLang="en-US" dirty="0"/>
              <a:t>」製作卡片</a:t>
            </a:r>
            <a:endParaRPr lang="en-US" altLang="zh-TW" dirty="0"/>
          </a:p>
          <a:p>
            <a:pPr lvl="1"/>
            <a:r>
              <a:rPr lang="zh-TW" altLang="en-US" dirty="0"/>
              <a:t>在卡片內，使用</a:t>
            </a: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img</a:t>
            </a: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zh-TW" altLang="en-US" dirty="0"/>
              <a:t>標籤插入圖片，且設定類別名稱「</a:t>
            </a: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card-</a:t>
            </a:r>
            <a:r>
              <a:rPr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img</a:t>
            </a: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-top</a:t>
            </a:r>
            <a:r>
              <a:rPr lang="zh-TW" altLang="en-US" dirty="0"/>
              <a:t>」讓圖片在整個卡片的上面</a:t>
            </a:r>
            <a:endParaRPr lang="en-US" altLang="zh-TW" dirty="0"/>
          </a:p>
          <a:p>
            <a:pPr lvl="1"/>
            <a:r>
              <a:rPr lang="zh-TW" altLang="en-US" dirty="0"/>
              <a:t>在卡片內，使用</a:t>
            </a: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&lt;div&gt;</a:t>
            </a:r>
            <a:r>
              <a:rPr lang="zh-TW" altLang="en-US" dirty="0"/>
              <a:t>標籤且設定類別名稱「</a:t>
            </a: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card-body</a:t>
            </a:r>
            <a:r>
              <a:rPr lang="zh-TW" altLang="en-US" dirty="0"/>
              <a:t>」製作卡片主體</a:t>
            </a:r>
            <a:endParaRPr lang="en-US" altLang="zh-TW" dirty="0"/>
          </a:p>
          <a:p>
            <a:pPr lvl="1"/>
            <a:r>
              <a:rPr lang="zh-TW" altLang="en-US" dirty="0"/>
              <a:t>在卡片主體內，使用</a:t>
            </a:r>
            <a:r>
              <a:rPr lang="en-US" altLang="zh-TW" dirty="0"/>
              <a:t>HTML</a:t>
            </a:r>
            <a:r>
              <a:rPr lang="zh-TW" altLang="en-US" dirty="0"/>
              <a:t>標題的標籤，例如：</a:t>
            </a: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&lt;h5&gt;</a:t>
            </a:r>
            <a:r>
              <a:rPr lang="zh-TW" altLang="en-US" dirty="0"/>
              <a:t>且設定類別名稱「</a:t>
            </a: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card-title</a:t>
            </a:r>
            <a:r>
              <a:rPr lang="zh-TW" altLang="en-US" dirty="0"/>
              <a:t>」製作卡片主體的標題</a:t>
            </a:r>
            <a:endParaRPr lang="en-US" altLang="zh-TW" dirty="0"/>
          </a:p>
          <a:p>
            <a:pPr lvl="1"/>
            <a:r>
              <a:rPr lang="zh-TW" altLang="en-US" dirty="0"/>
              <a:t>在卡片主體內，對於其它文字，可以使用類別名稱「</a:t>
            </a: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card-text</a:t>
            </a:r>
            <a:r>
              <a:rPr lang="zh-TW" altLang="en-US" dirty="0"/>
              <a:t>」製作內容</a:t>
            </a:r>
            <a:endParaRPr lang="en-US" altLang="zh-TW" dirty="0"/>
          </a:p>
          <a:p>
            <a:r>
              <a:rPr lang="zh-TW" altLang="en-US" dirty="0"/>
              <a:t>語法：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5F801-F91F-44F6-9E20-D4B06AE8B157}" type="slidenum">
              <a:rPr lang="zh-TW" altLang="en-US" smtClean="0"/>
              <a:t>98</a:t>
            </a:fld>
            <a:endParaRPr lang="zh-TW" altLang="en-US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4002" y="3071362"/>
            <a:ext cx="1980000" cy="2970000"/>
          </a:xfrm>
          <a:prstGeom prst="rect">
            <a:avLst/>
          </a:prstGeom>
        </p:spPr>
      </p:pic>
      <p:sp>
        <p:nvSpPr>
          <p:cNvPr id="14" name="向右箭號 13"/>
          <p:cNvSpPr/>
          <p:nvPr/>
        </p:nvSpPr>
        <p:spPr>
          <a:xfrm>
            <a:off x="8608110" y="4908683"/>
            <a:ext cx="418011" cy="4180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/>
          <p:cNvSpPr txBox="1"/>
          <p:nvPr/>
        </p:nvSpPr>
        <p:spPr>
          <a:xfrm>
            <a:off x="677334" y="4194016"/>
            <a:ext cx="7682895" cy="1847346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>
              <a:defRPr sz="160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altLang="zh-TW" dirty="0"/>
              <a:t>&lt;div </a:t>
            </a:r>
            <a:r>
              <a:rPr lang="en-US" altLang="zh-TW" dirty="0">
                <a:solidFill>
                  <a:srgbClr val="0000FF"/>
                </a:solidFill>
              </a:rPr>
              <a:t>class</a:t>
            </a:r>
            <a:r>
              <a:rPr lang="en-US" altLang="zh-TW" dirty="0"/>
              <a:t>=</a:t>
            </a:r>
            <a:r>
              <a:rPr lang="en-US" altLang="zh-TW" dirty="0">
                <a:solidFill>
                  <a:srgbClr val="CC6600"/>
                </a:solidFill>
              </a:rPr>
              <a:t>"card"</a:t>
            </a:r>
            <a:r>
              <a:rPr lang="en-US" altLang="zh-TW" dirty="0"/>
              <a:t>&gt;</a:t>
            </a:r>
          </a:p>
          <a:p>
            <a:r>
              <a:rPr lang="en-US" altLang="zh-TW" dirty="0"/>
              <a:t>  &lt;</a:t>
            </a:r>
            <a:r>
              <a:rPr lang="en-US" altLang="zh-TW" dirty="0" err="1"/>
              <a:t>img</a:t>
            </a:r>
            <a:r>
              <a:rPr lang="en-US" altLang="zh-TW" dirty="0"/>
              <a:t> </a:t>
            </a:r>
            <a:r>
              <a:rPr lang="en-US" altLang="zh-TW" dirty="0" err="1">
                <a:solidFill>
                  <a:srgbClr val="0000FF"/>
                </a:solidFill>
              </a:rPr>
              <a:t>src</a:t>
            </a:r>
            <a:r>
              <a:rPr lang="en-US" altLang="zh-TW" dirty="0"/>
              <a:t>=</a:t>
            </a:r>
            <a:r>
              <a:rPr lang="en-US" altLang="zh-TW" dirty="0">
                <a:solidFill>
                  <a:srgbClr val="CC6600"/>
                </a:solidFill>
              </a:rPr>
              <a:t>"img_avatar1.png"</a:t>
            </a:r>
            <a:r>
              <a:rPr lang="en-US" altLang="zh-TW" dirty="0"/>
              <a:t> </a:t>
            </a:r>
            <a:r>
              <a:rPr lang="en-US" altLang="zh-TW" dirty="0">
                <a:solidFill>
                  <a:srgbClr val="0000FF"/>
                </a:solidFill>
              </a:rPr>
              <a:t>class</a:t>
            </a:r>
            <a:r>
              <a:rPr lang="en-US" altLang="zh-TW" dirty="0"/>
              <a:t>=</a:t>
            </a:r>
            <a:r>
              <a:rPr lang="en-US" altLang="zh-TW" dirty="0">
                <a:solidFill>
                  <a:srgbClr val="CC6600"/>
                </a:solidFill>
              </a:rPr>
              <a:t>"card-</a:t>
            </a:r>
            <a:r>
              <a:rPr lang="en-US" altLang="zh-TW" dirty="0" err="1">
                <a:solidFill>
                  <a:srgbClr val="CC6600"/>
                </a:solidFill>
              </a:rPr>
              <a:t>img</a:t>
            </a:r>
            <a:r>
              <a:rPr lang="en-US" altLang="zh-TW" dirty="0">
                <a:solidFill>
                  <a:srgbClr val="CC6600"/>
                </a:solidFill>
              </a:rPr>
              <a:t>-top"</a:t>
            </a:r>
            <a:r>
              <a:rPr lang="en-US" altLang="zh-TW" dirty="0"/>
              <a:t> </a:t>
            </a:r>
            <a:r>
              <a:rPr lang="en-US" altLang="zh-TW" dirty="0">
                <a:solidFill>
                  <a:srgbClr val="0000FF"/>
                </a:solidFill>
              </a:rPr>
              <a:t>alt</a:t>
            </a:r>
            <a:r>
              <a:rPr lang="en-US" altLang="zh-TW" dirty="0"/>
              <a:t>=</a:t>
            </a:r>
            <a:r>
              <a:rPr lang="en-US" altLang="zh-TW" dirty="0">
                <a:solidFill>
                  <a:srgbClr val="CC6600"/>
                </a:solidFill>
              </a:rPr>
              <a:t>"Card image"</a:t>
            </a:r>
            <a:r>
              <a:rPr lang="en-US" altLang="zh-TW" dirty="0"/>
              <a:t>&gt;</a:t>
            </a:r>
          </a:p>
          <a:p>
            <a:r>
              <a:rPr lang="en-US" altLang="zh-TW" dirty="0"/>
              <a:t>  &lt;div </a:t>
            </a:r>
            <a:r>
              <a:rPr lang="en-US" altLang="zh-TW" dirty="0">
                <a:solidFill>
                  <a:srgbClr val="0000FF"/>
                </a:solidFill>
              </a:rPr>
              <a:t>class</a:t>
            </a:r>
            <a:r>
              <a:rPr lang="en-US" altLang="zh-TW" dirty="0"/>
              <a:t>=</a:t>
            </a:r>
            <a:r>
              <a:rPr lang="en-US" altLang="zh-TW" dirty="0">
                <a:solidFill>
                  <a:srgbClr val="CC6600"/>
                </a:solidFill>
              </a:rPr>
              <a:t>"card-body"</a:t>
            </a:r>
            <a:r>
              <a:rPr lang="en-US" altLang="zh-TW" dirty="0"/>
              <a:t>&gt;</a:t>
            </a:r>
          </a:p>
          <a:p>
            <a:r>
              <a:rPr lang="en-US" altLang="zh-TW" dirty="0"/>
              <a:t>    &lt;h5 </a:t>
            </a:r>
            <a:r>
              <a:rPr lang="en-US" altLang="zh-TW" dirty="0">
                <a:solidFill>
                  <a:srgbClr val="0000FF"/>
                </a:solidFill>
              </a:rPr>
              <a:t>class</a:t>
            </a:r>
            <a:r>
              <a:rPr lang="en-US" altLang="zh-TW" dirty="0"/>
              <a:t>=</a:t>
            </a:r>
            <a:r>
              <a:rPr lang="en-US" altLang="zh-TW" dirty="0">
                <a:solidFill>
                  <a:srgbClr val="CC6600"/>
                </a:solidFill>
              </a:rPr>
              <a:t>"card-title"</a:t>
            </a:r>
            <a:r>
              <a:rPr lang="en-US" altLang="zh-TW" dirty="0"/>
              <a:t>&gt;</a:t>
            </a:r>
            <a:r>
              <a:rPr lang="en-US" altLang="zh-TW" dirty="0">
                <a:solidFill>
                  <a:schemeClr val="tx1"/>
                </a:solidFill>
              </a:rPr>
              <a:t>Title</a:t>
            </a:r>
            <a:r>
              <a:rPr lang="en-US" altLang="zh-TW" dirty="0"/>
              <a:t>&lt;/h5&gt;</a:t>
            </a:r>
          </a:p>
          <a:p>
            <a:r>
              <a:rPr lang="en-US" altLang="zh-TW" dirty="0"/>
              <a:t>    &lt;p </a:t>
            </a:r>
            <a:r>
              <a:rPr lang="en-US" altLang="zh-TW" dirty="0">
                <a:solidFill>
                  <a:srgbClr val="0000FF"/>
                </a:solidFill>
              </a:rPr>
              <a:t>class</a:t>
            </a:r>
            <a:r>
              <a:rPr lang="en-US" altLang="zh-TW" dirty="0"/>
              <a:t>=</a:t>
            </a:r>
            <a:r>
              <a:rPr lang="en-US" altLang="zh-TW" dirty="0">
                <a:solidFill>
                  <a:srgbClr val="CC6600"/>
                </a:solidFill>
              </a:rPr>
              <a:t>"card-text"</a:t>
            </a:r>
            <a:r>
              <a:rPr lang="en-US" altLang="zh-TW" dirty="0"/>
              <a:t>&gt;</a:t>
            </a:r>
            <a:r>
              <a:rPr lang="en-US" altLang="zh-TW" dirty="0">
                <a:solidFill>
                  <a:schemeClr val="tx1"/>
                </a:solidFill>
              </a:rPr>
              <a:t>Text</a:t>
            </a:r>
            <a:r>
              <a:rPr lang="en-US" altLang="zh-TW" dirty="0"/>
              <a:t>&lt;/p&gt;</a:t>
            </a:r>
          </a:p>
          <a:p>
            <a:r>
              <a:rPr lang="en-US" altLang="zh-TW" dirty="0"/>
              <a:t>  &lt;/div&gt;</a:t>
            </a:r>
          </a:p>
          <a:p>
            <a:r>
              <a:rPr lang="en-US" altLang="zh-TW" dirty="0"/>
              <a:t>&lt;/div&gt;</a:t>
            </a:r>
          </a:p>
        </p:txBody>
      </p:sp>
    </p:spTree>
    <p:extLst>
      <p:ext uri="{BB962C8B-B14F-4D97-AF65-F5344CB8AC3E}">
        <p14:creationId xmlns:p14="http://schemas.microsoft.com/office/powerpoint/2010/main" val="371792841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卡片</a:t>
            </a:r>
            <a:r>
              <a:rPr lang="en-US" altLang="zh-TW" dirty="0"/>
              <a:t>(Cards) #3 – </a:t>
            </a:r>
            <a:r>
              <a:rPr lang="zh-TW" altLang="en-US" dirty="0"/>
              <a:t>圖片在下面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77334" y="1410789"/>
            <a:ext cx="8596668" cy="4630573"/>
          </a:xfrm>
        </p:spPr>
        <p:txBody>
          <a:bodyPr/>
          <a:lstStyle/>
          <a:p>
            <a:r>
              <a:rPr lang="zh-TW" altLang="en-US" dirty="0"/>
              <a:t>使用</a:t>
            </a:r>
            <a:r>
              <a:rPr lang="en-US" altLang="zh-TW" sz="1600" dirty="0">
                <a:latin typeface="Consolas" panose="020B0609020204030204" pitchFamily="49" charset="0"/>
                <a:cs typeface="Consolas" panose="020B0609020204030204" pitchFamily="49" charset="0"/>
              </a:rPr>
              <a:t>&lt;div&gt;</a:t>
            </a:r>
            <a:r>
              <a:rPr lang="zh-TW" altLang="en-US" dirty="0"/>
              <a:t>標籤且設定類別名稱「</a:t>
            </a:r>
            <a:r>
              <a:rPr lang="en-US" altLang="zh-TW" sz="1600" dirty="0">
                <a:latin typeface="Consolas" panose="020B0609020204030204" pitchFamily="49" charset="0"/>
                <a:cs typeface="Consolas" panose="020B0609020204030204" pitchFamily="49" charset="0"/>
              </a:rPr>
              <a:t>card</a:t>
            </a:r>
            <a:r>
              <a:rPr lang="zh-TW" altLang="en-US" dirty="0"/>
              <a:t>」製作卡片</a:t>
            </a:r>
            <a:endParaRPr lang="en-US" altLang="zh-TW" dirty="0"/>
          </a:p>
          <a:p>
            <a:pPr lvl="1"/>
            <a:r>
              <a:rPr lang="zh-TW" altLang="en-US" dirty="0"/>
              <a:t>在卡片內，使用</a:t>
            </a: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&lt;div&gt;</a:t>
            </a:r>
            <a:r>
              <a:rPr lang="zh-TW" altLang="en-US" dirty="0"/>
              <a:t>標籤且設定類別名稱「</a:t>
            </a: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card-body</a:t>
            </a:r>
            <a:r>
              <a:rPr lang="zh-TW" altLang="en-US" dirty="0"/>
              <a:t>」製作卡片主體</a:t>
            </a:r>
            <a:endParaRPr lang="en-US" altLang="zh-TW" dirty="0"/>
          </a:p>
          <a:p>
            <a:pPr lvl="1"/>
            <a:r>
              <a:rPr lang="zh-TW" altLang="en-US" dirty="0"/>
              <a:t>在卡片主體內，使用</a:t>
            </a:r>
            <a:r>
              <a:rPr lang="en-US" altLang="zh-TW" dirty="0"/>
              <a:t>HTML</a:t>
            </a:r>
            <a:r>
              <a:rPr lang="zh-TW" altLang="en-US" dirty="0"/>
              <a:t>標題的標籤，例如：</a:t>
            </a: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&lt;h5&gt;</a:t>
            </a:r>
            <a:r>
              <a:rPr lang="zh-TW" altLang="en-US" dirty="0"/>
              <a:t>且設定類別名稱「</a:t>
            </a: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card-title</a:t>
            </a:r>
            <a:r>
              <a:rPr lang="zh-TW" altLang="en-US" dirty="0"/>
              <a:t>」製作卡片主體的標題</a:t>
            </a:r>
            <a:endParaRPr lang="en-US" altLang="zh-TW" dirty="0"/>
          </a:p>
          <a:p>
            <a:pPr lvl="1"/>
            <a:r>
              <a:rPr lang="zh-TW" altLang="en-US" dirty="0"/>
              <a:t>在卡片主體內，對於其它文字，可以使用類別名稱「</a:t>
            </a: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card-text</a:t>
            </a:r>
            <a:r>
              <a:rPr lang="zh-TW" altLang="en-US" dirty="0"/>
              <a:t>」製作內容</a:t>
            </a:r>
            <a:endParaRPr lang="en-US" altLang="zh-TW" dirty="0"/>
          </a:p>
          <a:p>
            <a:pPr lvl="1"/>
            <a:r>
              <a:rPr lang="zh-TW" altLang="en-US" dirty="0"/>
              <a:t>在卡片內，使用</a:t>
            </a: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img</a:t>
            </a: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zh-TW" altLang="en-US" dirty="0"/>
              <a:t>標籤插入圖片，且設定類別名稱「</a:t>
            </a: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card-</a:t>
            </a:r>
            <a:r>
              <a:rPr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img</a:t>
            </a: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-bottom</a:t>
            </a:r>
            <a:r>
              <a:rPr lang="zh-TW" altLang="en-US" dirty="0"/>
              <a:t>」讓圖片在整個卡片的下面</a:t>
            </a:r>
            <a:endParaRPr lang="en-US" altLang="zh-TW" dirty="0"/>
          </a:p>
          <a:p>
            <a:r>
              <a:rPr lang="zh-TW" altLang="en-US" dirty="0"/>
              <a:t>語法：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5F801-F91F-44F6-9E20-D4B06AE8B157}" type="slidenum">
              <a:rPr lang="zh-TW" altLang="en-US" smtClean="0"/>
              <a:t>99</a:t>
            </a:fld>
            <a:endParaRPr lang="zh-TW" altLang="en-US"/>
          </a:p>
        </p:txBody>
      </p:sp>
      <p:sp>
        <p:nvSpPr>
          <p:cNvPr id="14" name="向右箭號 13"/>
          <p:cNvSpPr/>
          <p:nvPr/>
        </p:nvSpPr>
        <p:spPr>
          <a:xfrm>
            <a:off x="8888685" y="4913602"/>
            <a:ext cx="418011" cy="4180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7521" y="3137364"/>
            <a:ext cx="1980000" cy="2903998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677334" y="4203855"/>
            <a:ext cx="8017832" cy="1837507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>
              <a:defRPr sz="160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altLang="zh-TW" dirty="0"/>
              <a:t>&lt;div </a:t>
            </a:r>
            <a:r>
              <a:rPr lang="en-US" altLang="zh-TW" dirty="0">
                <a:solidFill>
                  <a:srgbClr val="0000FF"/>
                </a:solidFill>
              </a:rPr>
              <a:t>class</a:t>
            </a:r>
            <a:r>
              <a:rPr lang="en-US" altLang="zh-TW" dirty="0"/>
              <a:t>=</a:t>
            </a:r>
            <a:r>
              <a:rPr lang="en-US" altLang="zh-TW" dirty="0">
                <a:solidFill>
                  <a:srgbClr val="CC6600"/>
                </a:solidFill>
              </a:rPr>
              <a:t>"card"</a:t>
            </a:r>
            <a:r>
              <a:rPr lang="en-US" altLang="zh-TW" dirty="0"/>
              <a:t>&gt;</a:t>
            </a:r>
          </a:p>
          <a:p>
            <a:r>
              <a:rPr lang="en-US" altLang="zh-TW" dirty="0"/>
              <a:t>  &lt;div </a:t>
            </a:r>
            <a:r>
              <a:rPr lang="en-US" altLang="zh-TW" dirty="0">
                <a:solidFill>
                  <a:srgbClr val="0000FF"/>
                </a:solidFill>
              </a:rPr>
              <a:t>class</a:t>
            </a:r>
            <a:r>
              <a:rPr lang="en-US" altLang="zh-TW" dirty="0"/>
              <a:t>=</a:t>
            </a:r>
            <a:r>
              <a:rPr lang="en-US" altLang="zh-TW" dirty="0">
                <a:solidFill>
                  <a:srgbClr val="CC6600"/>
                </a:solidFill>
              </a:rPr>
              <a:t>"card-body"</a:t>
            </a:r>
            <a:r>
              <a:rPr lang="en-US" altLang="zh-TW" dirty="0"/>
              <a:t>&gt;</a:t>
            </a:r>
          </a:p>
          <a:p>
            <a:r>
              <a:rPr lang="en-US" altLang="zh-TW" dirty="0"/>
              <a:t>    &lt;h5 </a:t>
            </a:r>
            <a:r>
              <a:rPr lang="en-US" altLang="zh-TW" dirty="0">
                <a:solidFill>
                  <a:srgbClr val="0000FF"/>
                </a:solidFill>
              </a:rPr>
              <a:t>class</a:t>
            </a:r>
            <a:r>
              <a:rPr lang="en-US" altLang="zh-TW" dirty="0"/>
              <a:t>=</a:t>
            </a:r>
            <a:r>
              <a:rPr lang="en-US" altLang="zh-TW" dirty="0">
                <a:solidFill>
                  <a:srgbClr val="CC6600"/>
                </a:solidFill>
              </a:rPr>
              <a:t>"card-title"</a:t>
            </a:r>
            <a:r>
              <a:rPr lang="en-US" altLang="zh-TW" dirty="0"/>
              <a:t>&gt;</a:t>
            </a:r>
            <a:r>
              <a:rPr lang="en-US" altLang="zh-TW" dirty="0">
                <a:solidFill>
                  <a:schemeClr val="tx1"/>
                </a:solidFill>
              </a:rPr>
              <a:t>Title</a:t>
            </a:r>
            <a:r>
              <a:rPr lang="en-US" altLang="zh-TW" dirty="0"/>
              <a:t>&lt;/h5&gt;</a:t>
            </a:r>
          </a:p>
          <a:p>
            <a:r>
              <a:rPr lang="en-US" altLang="zh-TW" dirty="0"/>
              <a:t>    &lt;p </a:t>
            </a:r>
            <a:r>
              <a:rPr lang="en-US" altLang="zh-TW" dirty="0">
                <a:solidFill>
                  <a:srgbClr val="0000FF"/>
                </a:solidFill>
              </a:rPr>
              <a:t>class</a:t>
            </a:r>
            <a:r>
              <a:rPr lang="en-US" altLang="zh-TW" dirty="0"/>
              <a:t>=</a:t>
            </a:r>
            <a:r>
              <a:rPr lang="en-US" altLang="zh-TW" dirty="0">
                <a:solidFill>
                  <a:srgbClr val="CC6600"/>
                </a:solidFill>
              </a:rPr>
              <a:t>"card-text"</a:t>
            </a:r>
            <a:r>
              <a:rPr lang="en-US" altLang="zh-TW" dirty="0"/>
              <a:t>&gt;</a:t>
            </a:r>
            <a:r>
              <a:rPr lang="en-US" altLang="zh-TW" dirty="0">
                <a:solidFill>
                  <a:schemeClr val="tx1"/>
                </a:solidFill>
              </a:rPr>
              <a:t>Text</a:t>
            </a:r>
            <a:r>
              <a:rPr lang="en-US" altLang="zh-TW" dirty="0"/>
              <a:t>&lt;/p&gt;</a:t>
            </a:r>
          </a:p>
          <a:p>
            <a:r>
              <a:rPr lang="en-US" altLang="zh-TW" dirty="0"/>
              <a:t>  &lt;/div&gt;</a:t>
            </a:r>
          </a:p>
          <a:p>
            <a:r>
              <a:rPr lang="en-US" altLang="zh-TW" dirty="0"/>
              <a:t>  &lt;</a:t>
            </a:r>
            <a:r>
              <a:rPr lang="en-US" altLang="zh-TW" dirty="0" err="1"/>
              <a:t>img</a:t>
            </a:r>
            <a:r>
              <a:rPr lang="en-US" altLang="zh-TW" dirty="0"/>
              <a:t> </a:t>
            </a:r>
            <a:r>
              <a:rPr lang="en-US" altLang="zh-TW" dirty="0" err="1">
                <a:solidFill>
                  <a:srgbClr val="0000FF"/>
                </a:solidFill>
              </a:rPr>
              <a:t>src</a:t>
            </a:r>
            <a:r>
              <a:rPr lang="en-US" altLang="zh-TW" dirty="0"/>
              <a:t>=</a:t>
            </a:r>
            <a:r>
              <a:rPr lang="en-US" altLang="zh-TW" dirty="0">
                <a:solidFill>
                  <a:srgbClr val="CC6600"/>
                </a:solidFill>
              </a:rPr>
              <a:t>"img_avatar1.png"</a:t>
            </a:r>
            <a:r>
              <a:rPr lang="en-US" altLang="zh-TW" dirty="0"/>
              <a:t> </a:t>
            </a:r>
            <a:r>
              <a:rPr lang="en-US" altLang="zh-TW" dirty="0">
                <a:solidFill>
                  <a:srgbClr val="0000FF"/>
                </a:solidFill>
              </a:rPr>
              <a:t>class</a:t>
            </a:r>
            <a:r>
              <a:rPr lang="en-US" altLang="zh-TW" dirty="0"/>
              <a:t>=</a:t>
            </a:r>
            <a:r>
              <a:rPr lang="en-US" altLang="zh-TW" dirty="0">
                <a:solidFill>
                  <a:srgbClr val="CC6600"/>
                </a:solidFill>
              </a:rPr>
              <a:t>"card-</a:t>
            </a:r>
            <a:r>
              <a:rPr lang="en-US" altLang="zh-TW" dirty="0" err="1">
                <a:solidFill>
                  <a:srgbClr val="CC6600"/>
                </a:solidFill>
              </a:rPr>
              <a:t>img</a:t>
            </a:r>
            <a:r>
              <a:rPr lang="en-US" altLang="zh-TW" dirty="0">
                <a:solidFill>
                  <a:srgbClr val="CC6600"/>
                </a:solidFill>
              </a:rPr>
              <a:t>-bottom"</a:t>
            </a:r>
            <a:r>
              <a:rPr lang="en-US" altLang="zh-TW" dirty="0"/>
              <a:t> </a:t>
            </a:r>
            <a:r>
              <a:rPr lang="en-US" altLang="zh-TW" dirty="0">
                <a:solidFill>
                  <a:srgbClr val="0000FF"/>
                </a:solidFill>
              </a:rPr>
              <a:t>alt</a:t>
            </a:r>
            <a:r>
              <a:rPr lang="en-US" altLang="zh-TW" dirty="0"/>
              <a:t>=</a:t>
            </a:r>
            <a:r>
              <a:rPr lang="en-US" altLang="zh-TW" dirty="0">
                <a:solidFill>
                  <a:srgbClr val="CC6600"/>
                </a:solidFill>
              </a:rPr>
              <a:t>"Card image"</a:t>
            </a:r>
            <a:r>
              <a:rPr lang="en-US" altLang="zh-TW" dirty="0"/>
              <a:t>&gt;</a:t>
            </a:r>
          </a:p>
          <a:p>
            <a:r>
              <a:rPr lang="en-US" altLang="zh-TW" dirty="0"/>
              <a:t>&lt;/div&gt;</a:t>
            </a:r>
          </a:p>
        </p:txBody>
      </p:sp>
    </p:spTree>
    <p:extLst>
      <p:ext uri="{BB962C8B-B14F-4D97-AF65-F5344CB8AC3E}">
        <p14:creationId xmlns:p14="http://schemas.microsoft.com/office/powerpoint/2010/main" val="2155313375"/>
      </p:ext>
    </p:extLst>
  </p:cSld>
  <p:clrMapOvr>
    <a:masterClrMapping/>
  </p:clrMapOvr>
</p:sld>
</file>

<file path=ppt/theme/theme1.xml><?xml version="1.0" encoding="utf-8"?>
<a:theme xmlns:a="http://schemas.openxmlformats.org/drawingml/2006/main" name="多面向">
  <a:themeElements>
    <a:clrScheme name="多面向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多面向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多面向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1_多面向">
  <a:themeElements>
    <a:clrScheme name="多面向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多面向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多面向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14202</TotalTime>
  <Words>14787</Words>
  <Application>Microsoft Office PowerPoint</Application>
  <PresentationFormat>寬螢幕</PresentationFormat>
  <Paragraphs>1800</Paragraphs>
  <Slides>134</Slides>
  <Notes>4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134</vt:i4>
      </vt:variant>
    </vt:vector>
  </HeadingPairs>
  <TitlesOfParts>
    <vt:vector size="141" baseType="lpstr">
      <vt:lpstr>Arial</vt:lpstr>
      <vt:lpstr>Calibri</vt:lpstr>
      <vt:lpstr>Consolas</vt:lpstr>
      <vt:lpstr>Trebuchet MS</vt:lpstr>
      <vt:lpstr>Wingdings 3</vt:lpstr>
      <vt:lpstr>多面向</vt:lpstr>
      <vt:lpstr>1_多面向</vt:lpstr>
      <vt:lpstr>響應式網頁設計應用</vt:lpstr>
      <vt:lpstr>課程大綱</vt:lpstr>
      <vt:lpstr>Responsive Web Design</vt:lpstr>
      <vt:lpstr>響應式網頁設計</vt:lpstr>
      <vt:lpstr>響應式網頁設計與App比較</vt:lpstr>
      <vt:lpstr>HTML5</vt:lpstr>
      <vt:lpstr>主從式架構(Client-Server Model)</vt:lpstr>
      <vt:lpstr>HTML5開發工具</vt:lpstr>
      <vt:lpstr>Visual Studio Code</vt:lpstr>
      <vt:lpstr>HTML5 https://www.w3schools.com/</vt:lpstr>
      <vt:lpstr>HTML5網頁結構</vt:lpstr>
      <vt:lpstr>HTML5網頁結構</vt:lpstr>
      <vt:lpstr>中繼資料(Metadata)</vt:lpstr>
      <vt:lpstr>標題(Headings)   hx</vt:lpstr>
      <vt:lpstr>段落(Paragraph)    p</vt:lpstr>
      <vt:lpstr>超連結   a</vt:lpstr>
      <vt:lpstr>超連結   a</vt:lpstr>
      <vt:lpstr>書籤(Bookmark)</vt:lpstr>
      <vt:lpstr>文字格式</vt:lpstr>
      <vt:lpstr>圖片(Image)   img</vt:lpstr>
      <vt:lpstr>div 矩形區域</vt:lpstr>
      <vt:lpstr>span</vt:lpstr>
      <vt:lpstr>清單(List)    ul,ol,li</vt:lpstr>
      <vt:lpstr>表單(Form)   form</vt:lpstr>
      <vt:lpstr>表單(Form)的Text Input type text</vt:lpstr>
      <vt:lpstr>表單(Form)的Button    type button</vt:lpstr>
      <vt:lpstr>表單(Form)的Radio Button type radio  多選一</vt:lpstr>
      <vt:lpstr>表單(Form)的Checkbox type checkbox  複選</vt:lpstr>
      <vt:lpstr>表單(Form)的Submit Button type submit</vt:lpstr>
      <vt:lpstr>表單(Form)的Input Type Email type email</vt:lpstr>
      <vt:lpstr>表單(Form)的Password Input type password</vt:lpstr>
      <vt:lpstr>表單(Form)的date Input type date、type month、type year</vt:lpstr>
      <vt:lpstr>表單(Form)的Text Area</vt:lpstr>
      <vt:lpstr>表單(Form)的下拉選單 select option</vt:lpstr>
      <vt:lpstr>footer</vt:lpstr>
      <vt:lpstr>註解</vt:lpstr>
      <vt:lpstr>響應式網頁設計實作</vt:lpstr>
      <vt:lpstr>建立基本架構</vt:lpstr>
      <vt:lpstr>建立中繼資料</vt:lpstr>
      <vt:lpstr>建立「九大秘境」介紹 #1</vt:lpstr>
      <vt:lpstr>建立「九大秘境」介紹 #2</vt:lpstr>
      <vt:lpstr>建立「九大秘境」介紹 #3</vt:lpstr>
      <vt:lpstr>建立「九大秘境」介紹 #4</vt:lpstr>
      <vt:lpstr>加入報名表單 #1</vt:lpstr>
      <vt:lpstr>加入報名表單 #2</vt:lpstr>
      <vt:lpstr>加入報名表單 #3</vt:lpstr>
      <vt:lpstr>加入網頁頁尾 #1</vt:lpstr>
      <vt:lpstr>加入網頁頁尾 #2</vt:lpstr>
      <vt:lpstr>CSS</vt:lpstr>
      <vt:lpstr>CSS</vt:lpstr>
      <vt:lpstr>CSS語法 #1</vt:lpstr>
      <vt:lpstr>CSS語法 #2</vt:lpstr>
      <vt:lpstr>CSS使用方法 #1</vt:lpstr>
      <vt:lpstr>CSS使用方法 #2</vt:lpstr>
      <vt:lpstr>CSS使用方法 #3</vt:lpstr>
      <vt:lpstr>CSS使用方法 #4</vt:lpstr>
      <vt:lpstr>HTML的class屬性</vt:lpstr>
      <vt:lpstr>顏色</vt:lpstr>
      <vt:lpstr>背景</vt:lpstr>
      <vt:lpstr>字型</vt:lpstr>
      <vt:lpstr>邊距(Margin)</vt:lpstr>
      <vt:lpstr>填充(Padding)</vt:lpstr>
      <vt:lpstr>Flex 水平排列 https://flexboxfroggy.com/</vt:lpstr>
      <vt:lpstr>CSS - Media Queries</vt:lpstr>
      <vt:lpstr>網頁可見區域(Viewport) #1 介紹</vt:lpstr>
      <vt:lpstr>網頁可見區域(Viewport) #2 設定</vt:lpstr>
      <vt:lpstr>媒體查詢(Media Queries)</vt:lpstr>
      <vt:lpstr>Bootstrap</vt:lpstr>
      <vt:lpstr>Bootstrap簡介</vt:lpstr>
      <vt:lpstr>下載Bootstrap</vt:lpstr>
      <vt:lpstr>加入中繼資料(Metadata)</vt:lpstr>
      <vt:lpstr>加入JavaScript</vt:lpstr>
      <vt:lpstr>容器(Container)</vt:lpstr>
      <vt:lpstr>響應式中斷點(Responsive breakpoints)</vt:lpstr>
      <vt:lpstr>網格系統(Grid System) #1</vt:lpstr>
      <vt:lpstr>網格系統(Grid System) #2</vt:lpstr>
      <vt:lpstr>網格系統(Grid System) #3</vt:lpstr>
      <vt:lpstr>網格系統(Grid System) #4 – 相同寬度</vt:lpstr>
      <vt:lpstr>網格系統(Grid System) #5 –相同寬度</vt:lpstr>
      <vt:lpstr>網格系統(Grid System) #6 – 內容可變寬度</vt:lpstr>
      <vt:lpstr>網格系統(Grid System) #7 – 水平對齊</vt:lpstr>
      <vt:lpstr>表單(Form) #1</vt:lpstr>
      <vt:lpstr>表單(Form) #2 – 直排表單</vt:lpstr>
      <vt:lpstr>表單(Form) #3 – Text input</vt:lpstr>
      <vt:lpstr>表單(Form) #4 – Form Group</vt:lpstr>
      <vt:lpstr>表單(Form) #5 – Form Row</vt:lpstr>
      <vt:lpstr>表單(Form) #6 – 按鈕</vt:lpstr>
      <vt:lpstr>表單(Form) #7 – Checkbox</vt:lpstr>
      <vt:lpstr>表單(Form) #8 – Checkbox</vt:lpstr>
      <vt:lpstr>表單(Form) #9 – Radio button</vt:lpstr>
      <vt:lpstr>表單(Form) #10 – Radio button</vt:lpstr>
      <vt:lpstr>導覽列(Navbar) #1</vt:lpstr>
      <vt:lpstr>導覽列(Navbar) #2 – 語法範例</vt:lpstr>
      <vt:lpstr>導覽列(Navbar) #3 – 摺疊及展開</vt:lpstr>
      <vt:lpstr>導覽列(Navbar) #4 – 顏色主題</vt:lpstr>
      <vt:lpstr>圖片(Images)</vt:lpstr>
      <vt:lpstr>卡片(Cards) #1</vt:lpstr>
      <vt:lpstr>卡片(Cards) #2 – 圖片在上面</vt:lpstr>
      <vt:lpstr>卡片(Cards) #3 – 圖片在下面</vt:lpstr>
      <vt:lpstr>卡片(Cards) #4 – 覆蓋式圖片</vt:lpstr>
      <vt:lpstr>Google Material Icons</vt:lpstr>
      <vt:lpstr>文字(Text)</vt:lpstr>
      <vt:lpstr>間隔(Spacing) #1</vt:lpstr>
      <vt:lpstr>間隔(Spacing) #2</vt:lpstr>
      <vt:lpstr>間隔(Spacing) #3</vt:lpstr>
      <vt:lpstr>響應式網頁設計實作</vt:lpstr>
      <vt:lpstr>加入Bootstrap CSS</vt:lpstr>
      <vt:lpstr>加入Bootstrap JavaScript</vt:lpstr>
      <vt:lpstr>設計RWD「九大秘境」 #1</vt:lpstr>
      <vt:lpstr>設計RWD「九大秘境」 #2</vt:lpstr>
      <vt:lpstr>設計RWD「九大秘境」 #3</vt:lpstr>
      <vt:lpstr>設計RWD「九大秘境」 #4</vt:lpstr>
      <vt:lpstr>設計RWD「九大秘境」 #5</vt:lpstr>
      <vt:lpstr>設計RWD「九大秘境」 #6</vt:lpstr>
      <vt:lpstr>設計RWD「九大秘境」 #7</vt:lpstr>
      <vt:lpstr>設計RWD「九大秘境」 #8</vt:lpstr>
      <vt:lpstr>設計RWD「九大秘境」 #9</vt:lpstr>
      <vt:lpstr>設計RWD「九大秘境」 #10</vt:lpstr>
      <vt:lpstr>設計RWD「貼心服務」 #1</vt:lpstr>
      <vt:lpstr>設計RWD「貼心服務」 #2</vt:lpstr>
      <vt:lpstr>設計RWD「貼心服務」 #3</vt:lpstr>
      <vt:lpstr>設計RWD「貼心服務」 #4</vt:lpstr>
      <vt:lpstr>設計RWD「貼心服務」 #5</vt:lpstr>
      <vt:lpstr>設計RWD「貼心服務」 #6</vt:lpstr>
      <vt:lpstr>設計RWD「貼心服務」 #7</vt:lpstr>
      <vt:lpstr>設計RWD導覽列 #1</vt:lpstr>
      <vt:lpstr>設計RWD導覽列 #2</vt:lpstr>
      <vt:lpstr>設計RWD導覽列 #3</vt:lpstr>
      <vt:lpstr>設計RWD導覽列 #4</vt:lpstr>
      <vt:lpstr>設計RWD導覽列 #5</vt:lpstr>
      <vt:lpstr>設計RWD導覽列 #6</vt:lpstr>
      <vt:lpstr>設計RWD網頁頁尾 #1</vt:lpstr>
      <vt:lpstr>設計RWD網頁頁尾 #2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110-1響應式網頁設計應用班</dc:title>
  <dc:creator>謝欣宸</dc:creator>
  <cp:lastModifiedBy>資訊處 - 資二組</cp:lastModifiedBy>
  <cp:revision>1489</cp:revision>
  <dcterms:created xsi:type="dcterms:W3CDTF">2017-02-03T05:10:27Z</dcterms:created>
  <dcterms:modified xsi:type="dcterms:W3CDTF">2021-05-04T03:03:10Z</dcterms:modified>
</cp:coreProperties>
</file>